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94" r:id="rId2"/>
    <p:sldId id="297" r:id="rId3"/>
    <p:sldId id="282" r:id="rId4"/>
    <p:sldId id="257" r:id="rId5"/>
    <p:sldId id="258" r:id="rId6"/>
    <p:sldId id="259" r:id="rId7"/>
    <p:sldId id="260" r:id="rId8"/>
    <p:sldId id="261" r:id="rId9"/>
    <p:sldId id="287" r:id="rId10"/>
    <p:sldId id="262" r:id="rId11"/>
    <p:sldId id="263" r:id="rId12"/>
    <p:sldId id="264" r:id="rId13"/>
    <p:sldId id="265" r:id="rId14"/>
    <p:sldId id="266" r:id="rId15"/>
    <p:sldId id="267" r:id="rId16"/>
    <p:sldId id="268" r:id="rId17"/>
    <p:sldId id="269" r:id="rId18"/>
    <p:sldId id="298" r:id="rId19"/>
    <p:sldId id="299" r:id="rId20"/>
    <p:sldId id="270" r:id="rId21"/>
    <p:sldId id="271" r:id="rId22"/>
    <p:sldId id="272" r:id="rId23"/>
    <p:sldId id="283" r:id="rId24"/>
    <p:sldId id="277" r:id="rId25"/>
    <p:sldId id="285" r:id="rId26"/>
    <p:sldId id="295" r:id="rId27"/>
    <p:sldId id="292" r:id="rId28"/>
    <p:sldId id="293" r:id="rId29"/>
    <p:sldId id="279" r:id="rId30"/>
  </p:sldIdLst>
  <p:sldSz cx="9144000" cy="6858000" type="screen4x3"/>
  <p:notesSz cx="7315200" cy="9601200"/>
  <p:custShowLst>
    <p:custShow name="Custom Show 1" id="0">
      <p:sldLst>
        <p:sld r:id="rId4"/>
        <p:sld r:id="rId5"/>
        <p:sld r:id="rId6"/>
        <p:sld r:id="rId7"/>
        <p:sld r:id="rId8"/>
        <p:sld r:id="rId9"/>
        <p:sld r:id="rId11"/>
        <p:sld r:id="rId12"/>
        <p:sld r:id="rId13"/>
        <p:sld r:id="rId14"/>
        <p:sld r:id="rId15"/>
        <p:sld r:id="rId16"/>
        <p:sld r:id="rId17"/>
        <p:sld r:id="rId18"/>
        <p:sld r:id="rId21"/>
        <p:sld r:id="rId22"/>
        <p:sld r:id="rId23"/>
        <p:sld r:id="rId25"/>
        <p:sld r:id="rId3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va, Charles (ACS Consultan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80543" autoAdjust="0"/>
  </p:normalViewPr>
  <p:slideViewPr>
    <p:cSldViewPr>
      <p:cViewPr varScale="1">
        <p:scale>
          <a:sx n="77" d="100"/>
          <a:sy n="77" d="100"/>
        </p:scale>
        <p:origin x="1560" y="84"/>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194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C39D8E-EFA9-4FB7-87FF-3AAABEF48683}"/>
              </a:ext>
            </a:extLst>
          </p:cNvPr>
          <p:cNvSpPr>
            <a:spLocks noGrp="1"/>
          </p:cNvSpPr>
          <p:nvPr>
            <p:ph type="hdr" sz="quarter"/>
          </p:nvPr>
        </p:nvSpPr>
        <p:spPr>
          <a:xfrm>
            <a:off x="0" y="1"/>
            <a:ext cx="3170238" cy="481014"/>
          </a:xfrm>
          <a:prstGeom prst="rect">
            <a:avLst/>
          </a:prstGeom>
        </p:spPr>
        <p:txBody>
          <a:bodyPr vert="horz" lIns="91421" tIns="45711" rIns="91421" bIns="45711" rtlCol="0"/>
          <a:lstStyle>
            <a:lvl1pPr algn="l">
              <a:defRPr sz="1100"/>
            </a:lvl1pPr>
          </a:lstStyle>
          <a:p>
            <a:endParaRPr lang="en-US"/>
          </a:p>
        </p:txBody>
      </p:sp>
      <p:sp>
        <p:nvSpPr>
          <p:cNvPr id="3" name="Date Placeholder 2">
            <a:extLst>
              <a:ext uri="{FF2B5EF4-FFF2-40B4-BE49-F238E27FC236}">
                <a16:creationId xmlns:a16="http://schemas.microsoft.com/office/drawing/2014/main" id="{05CA9F5B-7F55-4352-99D7-36B54EF5D8F1}"/>
              </a:ext>
            </a:extLst>
          </p:cNvPr>
          <p:cNvSpPr>
            <a:spLocks noGrp="1"/>
          </p:cNvSpPr>
          <p:nvPr>
            <p:ph type="dt" sz="quarter" idx="1"/>
          </p:nvPr>
        </p:nvSpPr>
        <p:spPr>
          <a:xfrm>
            <a:off x="4143376" y="1"/>
            <a:ext cx="3170238" cy="481014"/>
          </a:xfrm>
          <a:prstGeom prst="rect">
            <a:avLst/>
          </a:prstGeom>
        </p:spPr>
        <p:txBody>
          <a:bodyPr vert="horz" lIns="91421" tIns="45711" rIns="91421" bIns="45711" rtlCol="0"/>
          <a:lstStyle>
            <a:lvl1pPr algn="r">
              <a:defRPr sz="1100"/>
            </a:lvl1pPr>
          </a:lstStyle>
          <a:p>
            <a:endParaRPr lang="en-US"/>
          </a:p>
        </p:txBody>
      </p:sp>
      <p:sp>
        <p:nvSpPr>
          <p:cNvPr id="4" name="Footer Placeholder 3">
            <a:extLst>
              <a:ext uri="{FF2B5EF4-FFF2-40B4-BE49-F238E27FC236}">
                <a16:creationId xmlns:a16="http://schemas.microsoft.com/office/drawing/2014/main" id="{47909A16-452B-48F6-B1EE-F4B1C18B9372}"/>
              </a:ext>
            </a:extLst>
          </p:cNvPr>
          <p:cNvSpPr>
            <a:spLocks noGrp="1"/>
          </p:cNvSpPr>
          <p:nvPr>
            <p:ph type="ftr" sz="quarter" idx="2"/>
          </p:nvPr>
        </p:nvSpPr>
        <p:spPr>
          <a:xfrm>
            <a:off x="0" y="9120188"/>
            <a:ext cx="3170238" cy="481012"/>
          </a:xfrm>
          <a:prstGeom prst="rect">
            <a:avLst/>
          </a:prstGeom>
        </p:spPr>
        <p:txBody>
          <a:bodyPr vert="horz" lIns="91421" tIns="45711" rIns="91421" bIns="4571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B20D106B-0B7B-4469-A367-82FEFBA4FBA8}"/>
              </a:ext>
            </a:extLst>
          </p:cNvPr>
          <p:cNvSpPr>
            <a:spLocks noGrp="1"/>
          </p:cNvSpPr>
          <p:nvPr>
            <p:ph type="sldNum" sz="quarter" idx="3"/>
          </p:nvPr>
        </p:nvSpPr>
        <p:spPr>
          <a:xfrm>
            <a:off x="4143376" y="9120188"/>
            <a:ext cx="3170238" cy="481012"/>
          </a:xfrm>
          <a:prstGeom prst="rect">
            <a:avLst/>
          </a:prstGeom>
        </p:spPr>
        <p:txBody>
          <a:bodyPr vert="horz" lIns="91421" tIns="45711" rIns="91421" bIns="45711" rtlCol="0" anchor="b"/>
          <a:lstStyle>
            <a:lvl1pPr algn="r">
              <a:defRPr sz="1100"/>
            </a:lvl1pPr>
          </a:lstStyle>
          <a:p>
            <a:fld id="{CA11A609-3065-492B-A67F-98569C61365D}" type="slidenum">
              <a:rPr lang="en-US" smtClean="0"/>
              <a:t>‹#›</a:t>
            </a:fld>
            <a:endParaRPr lang="en-US"/>
          </a:p>
        </p:txBody>
      </p:sp>
    </p:spTree>
    <p:extLst>
      <p:ext uri="{BB962C8B-B14F-4D97-AF65-F5344CB8AC3E}">
        <p14:creationId xmlns:p14="http://schemas.microsoft.com/office/powerpoint/2010/main" val="2752463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7" tIns="48318" rIns="96637" bIns="48318" rtlCol="0"/>
          <a:lstStyle>
            <a:lvl1pPr algn="l">
              <a:defRPr sz="11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37" tIns="48318" rIns="96637" bIns="48318" rtlCol="0"/>
          <a:lstStyle>
            <a:lvl1pPr algn="r">
              <a:defRPr sz="1100"/>
            </a:lvl1pPr>
          </a:lstStyle>
          <a:p>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37" tIns="48318" rIns="96637" bIns="48318"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7" tIns="48318" rIns="96637"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37" tIns="48318" rIns="96637" bIns="48318" rtlCol="0" anchor="b"/>
          <a:lstStyle>
            <a:lvl1pPr algn="l">
              <a:defRPr sz="11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37" tIns="48318" rIns="96637" bIns="48318" rtlCol="0" anchor="b"/>
          <a:lstStyle>
            <a:lvl1pPr algn="r">
              <a:defRPr sz="1100"/>
            </a:lvl1pPr>
          </a:lstStyle>
          <a:p>
            <a:fld id="{4FFB1918-E6FF-4975-A3D2-C7B92BC32503}" type="slidenum">
              <a:rPr lang="en-US" smtClean="0"/>
              <a:t>‹#›</a:t>
            </a:fld>
            <a:endParaRPr lang="en-US"/>
          </a:p>
        </p:txBody>
      </p:sp>
    </p:spTree>
    <p:extLst>
      <p:ext uri="{BB962C8B-B14F-4D97-AF65-F5344CB8AC3E}">
        <p14:creationId xmlns:p14="http://schemas.microsoft.com/office/powerpoint/2010/main" val="326526144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4338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9906AFC3-CB36-443C-9323-0FE25FE8279D}"/>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06764F68-DA0F-4453-BDAF-64233C87B6CA}"/>
              </a:ext>
            </a:extLst>
          </p:cNvPr>
          <p:cNvSpPr>
            <a:spLocks noGrp="1"/>
          </p:cNvSpPr>
          <p:nvPr>
            <p:ph type="sldNum" sz="quarter" idx="5"/>
          </p:nvPr>
        </p:nvSpPr>
        <p:spPr/>
        <p:txBody>
          <a:bodyPr/>
          <a:lstStyle/>
          <a:p>
            <a:fld id="{4FFB1918-E6FF-4975-A3D2-C7B92BC32503}" type="slidenum">
              <a:rPr lang="en-US" smtClean="0"/>
              <a:t>10</a:t>
            </a:fld>
            <a:endParaRPr lang="en-US"/>
          </a:p>
        </p:txBody>
      </p:sp>
    </p:spTree>
    <p:extLst>
      <p:ext uri="{BB962C8B-B14F-4D97-AF65-F5344CB8AC3E}">
        <p14:creationId xmlns:p14="http://schemas.microsoft.com/office/powerpoint/2010/main" val="1431476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5F081E4-B5C9-40DC-B0C0-5451E54649B0}"/>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9DCF9FBF-CE64-4C94-AF5B-7F205A460909}"/>
              </a:ext>
            </a:extLst>
          </p:cNvPr>
          <p:cNvSpPr>
            <a:spLocks noGrp="1"/>
          </p:cNvSpPr>
          <p:nvPr>
            <p:ph type="sldNum" sz="quarter" idx="5"/>
          </p:nvPr>
        </p:nvSpPr>
        <p:spPr/>
        <p:txBody>
          <a:bodyPr/>
          <a:lstStyle/>
          <a:p>
            <a:fld id="{4FFB1918-E6FF-4975-A3D2-C7B92BC32503}" type="slidenum">
              <a:rPr lang="en-US" smtClean="0"/>
              <a:t>11</a:t>
            </a:fld>
            <a:endParaRPr lang="en-US"/>
          </a:p>
        </p:txBody>
      </p:sp>
    </p:spTree>
    <p:extLst>
      <p:ext uri="{BB962C8B-B14F-4D97-AF65-F5344CB8AC3E}">
        <p14:creationId xmlns:p14="http://schemas.microsoft.com/office/powerpoint/2010/main" val="1431476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Heads up on the Cost Manual as NYC is moving to implement more of the Uniform Guidance Cost Principles to NYC HHS contracts. NYC already mirrors Uniform Guidance in its cost policies.</a:t>
            </a:r>
          </a:p>
          <a:p>
            <a:endParaRPr lang="en-US" dirty="0"/>
          </a:p>
          <a:p>
            <a:r>
              <a:rPr lang="en-US" dirty="0"/>
              <a:t>Ask for raise of hands on who is familiar with the Mayor’s non-Profit Resiliency Committee</a:t>
            </a:r>
          </a:p>
        </p:txBody>
      </p:sp>
      <p:sp>
        <p:nvSpPr>
          <p:cNvPr id="6" name="Date Placeholder 5">
            <a:extLst>
              <a:ext uri="{FF2B5EF4-FFF2-40B4-BE49-F238E27FC236}">
                <a16:creationId xmlns:a16="http://schemas.microsoft.com/office/drawing/2014/main" id="{6CC9BED9-BD9F-4349-89C3-4AD8B83190E4}"/>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A01FCE8D-70B5-43C0-ABD4-2F116183559C}"/>
              </a:ext>
            </a:extLst>
          </p:cNvPr>
          <p:cNvSpPr>
            <a:spLocks noGrp="1"/>
          </p:cNvSpPr>
          <p:nvPr>
            <p:ph type="sldNum" sz="quarter" idx="5"/>
          </p:nvPr>
        </p:nvSpPr>
        <p:spPr/>
        <p:txBody>
          <a:bodyPr/>
          <a:lstStyle/>
          <a:p>
            <a:fld id="{4FFB1918-E6FF-4975-A3D2-C7B92BC32503}" type="slidenum">
              <a:rPr lang="en-US" smtClean="0"/>
              <a:t>12</a:t>
            </a:fld>
            <a:endParaRPr lang="en-US"/>
          </a:p>
        </p:txBody>
      </p:sp>
    </p:spTree>
    <p:extLst>
      <p:ext uri="{BB962C8B-B14F-4D97-AF65-F5344CB8AC3E}">
        <p14:creationId xmlns:p14="http://schemas.microsoft.com/office/powerpoint/2010/main" val="1784422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Ask for Raise of Hands</a:t>
            </a:r>
          </a:p>
        </p:txBody>
      </p:sp>
      <p:sp>
        <p:nvSpPr>
          <p:cNvPr id="6" name="Date Placeholder 5">
            <a:extLst>
              <a:ext uri="{FF2B5EF4-FFF2-40B4-BE49-F238E27FC236}">
                <a16:creationId xmlns:a16="http://schemas.microsoft.com/office/drawing/2014/main" id="{F5DAE0A9-0902-4AB1-B59A-E6BAB049F425}"/>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425B8738-90EF-4A7B-88AA-11901F49E016}"/>
              </a:ext>
            </a:extLst>
          </p:cNvPr>
          <p:cNvSpPr>
            <a:spLocks noGrp="1"/>
          </p:cNvSpPr>
          <p:nvPr>
            <p:ph type="sldNum" sz="quarter" idx="5"/>
          </p:nvPr>
        </p:nvSpPr>
        <p:spPr/>
        <p:txBody>
          <a:bodyPr/>
          <a:lstStyle/>
          <a:p>
            <a:fld id="{4FFB1918-E6FF-4975-A3D2-C7B92BC32503}" type="slidenum">
              <a:rPr lang="en-US" smtClean="0"/>
              <a:t>13</a:t>
            </a:fld>
            <a:endParaRPr lang="en-US"/>
          </a:p>
        </p:txBody>
      </p:sp>
    </p:spTree>
    <p:extLst>
      <p:ext uri="{BB962C8B-B14F-4D97-AF65-F5344CB8AC3E}">
        <p14:creationId xmlns:p14="http://schemas.microsoft.com/office/powerpoint/2010/main" val="4059059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46A0ED31-A66A-4454-8D2A-C976C57AB3B6}"/>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5E7882B6-58FC-423D-963F-D43BC5880B4D}"/>
              </a:ext>
            </a:extLst>
          </p:cNvPr>
          <p:cNvSpPr>
            <a:spLocks noGrp="1"/>
          </p:cNvSpPr>
          <p:nvPr>
            <p:ph type="sldNum" sz="quarter" idx="5"/>
          </p:nvPr>
        </p:nvSpPr>
        <p:spPr/>
        <p:txBody>
          <a:bodyPr/>
          <a:lstStyle/>
          <a:p>
            <a:fld id="{4FFB1918-E6FF-4975-A3D2-C7B92BC32503}" type="slidenum">
              <a:rPr lang="en-US" smtClean="0"/>
              <a:t>14</a:t>
            </a:fld>
            <a:endParaRPr lang="en-US"/>
          </a:p>
        </p:txBody>
      </p:sp>
    </p:spTree>
    <p:extLst>
      <p:ext uri="{BB962C8B-B14F-4D97-AF65-F5344CB8AC3E}">
        <p14:creationId xmlns:p14="http://schemas.microsoft.com/office/powerpoint/2010/main" val="2976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D4CA4DCA-DAF8-4A01-AF42-1F1E2CB76275}"/>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27A6BC97-8AEC-4C7E-9101-74EA622641AF}"/>
              </a:ext>
            </a:extLst>
          </p:cNvPr>
          <p:cNvSpPr>
            <a:spLocks noGrp="1"/>
          </p:cNvSpPr>
          <p:nvPr>
            <p:ph type="sldNum" sz="quarter" idx="5"/>
          </p:nvPr>
        </p:nvSpPr>
        <p:spPr/>
        <p:txBody>
          <a:bodyPr/>
          <a:lstStyle/>
          <a:p>
            <a:fld id="{4FFB1918-E6FF-4975-A3D2-C7B92BC32503}" type="slidenum">
              <a:rPr lang="en-US" smtClean="0"/>
              <a:t>15</a:t>
            </a:fld>
            <a:endParaRPr lang="en-US"/>
          </a:p>
        </p:txBody>
      </p:sp>
    </p:spTree>
    <p:extLst>
      <p:ext uri="{BB962C8B-B14F-4D97-AF65-F5344CB8AC3E}">
        <p14:creationId xmlns:p14="http://schemas.microsoft.com/office/powerpoint/2010/main" val="1281328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Schedules 2 and 3 must also be done for EHS as well</a:t>
            </a:r>
          </a:p>
        </p:txBody>
      </p:sp>
      <p:sp>
        <p:nvSpPr>
          <p:cNvPr id="6" name="Date Placeholder 5">
            <a:extLst>
              <a:ext uri="{FF2B5EF4-FFF2-40B4-BE49-F238E27FC236}">
                <a16:creationId xmlns:a16="http://schemas.microsoft.com/office/drawing/2014/main" id="{14F0BD4E-E599-4360-9029-1BB7EDC58236}"/>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DF382B13-0570-4424-8766-FC936247E6C6}"/>
              </a:ext>
            </a:extLst>
          </p:cNvPr>
          <p:cNvSpPr>
            <a:spLocks noGrp="1"/>
          </p:cNvSpPr>
          <p:nvPr>
            <p:ph type="sldNum" sz="quarter" idx="5"/>
          </p:nvPr>
        </p:nvSpPr>
        <p:spPr/>
        <p:txBody>
          <a:bodyPr/>
          <a:lstStyle/>
          <a:p>
            <a:fld id="{4FFB1918-E6FF-4975-A3D2-C7B92BC32503}" type="slidenum">
              <a:rPr lang="en-US" smtClean="0"/>
              <a:t>16</a:t>
            </a:fld>
            <a:endParaRPr lang="en-US"/>
          </a:p>
        </p:txBody>
      </p:sp>
    </p:spTree>
    <p:extLst>
      <p:ext uri="{BB962C8B-B14F-4D97-AF65-F5344CB8AC3E}">
        <p14:creationId xmlns:p14="http://schemas.microsoft.com/office/powerpoint/2010/main" val="2366757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D1DC4685-3703-48DE-B100-1A904D6168E0}"/>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C4C09C42-B30A-42D6-98C2-DA288DA4B6DD}"/>
              </a:ext>
            </a:extLst>
          </p:cNvPr>
          <p:cNvSpPr>
            <a:spLocks noGrp="1"/>
          </p:cNvSpPr>
          <p:nvPr>
            <p:ph type="sldNum" sz="quarter" idx="5"/>
          </p:nvPr>
        </p:nvSpPr>
        <p:spPr/>
        <p:txBody>
          <a:bodyPr/>
          <a:lstStyle/>
          <a:p>
            <a:fld id="{4FFB1918-E6FF-4975-A3D2-C7B92BC32503}" type="slidenum">
              <a:rPr lang="en-US" smtClean="0"/>
              <a:t>17</a:t>
            </a:fld>
            <a:endParaRPr lang="en-US"/>
          </a:p>
        </p:txBody>
      </p:sp>
    </p:spTree>
    <p:extLst>
      <p:ext uri="{BB962C8B-B14F-4D97-AF65-F5344CB8AC3E}">
        <p14:creationId xmlns:p14="http://schemas.microsoft.com/office/powerpoint/2010/main" val="253956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For FY19 ACS will be doing closeouts for Homemaking.</a:t>
            </a:r>
          </a:p>
        </p:txBody>
      </p:sp>
      <p:sp>
        <p:nvSpPr>
          <p:cNvPr id="6" name="Date Placeholder 5">
            <a:extLst>
              <a:ext uri="{FF2B5EF4-FFF2-40B4-BE49-F238E27FC236}">
                <a16:creationId xmlns:a16="http://schemas.microsoft.com/office/drawing/2014/main" id="{E10C902A-1DB1-43FB-B4BB-EB278B902785}"/>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BC939EA1-6AC8-43DB-AE13-D46B57DC25F0}"/>
              </a:ext>
            </a:extLst>
          </p:cNvPr>
          <p:cNvSpPr>
            <a:spLocks noGrp="1"/>
          </p:cNvSpPr>
          <p:nvPr>
            <p:ph type="sldNum" sz="quarter" idx="5"/>
          </p:nvPr>
        </p:nvSpPr>
        <p:spPr/>
        <p:txBody>
          <a:bodyPr/>
          <a:lstStyle/>
          <a:p>
            <a:fld id="{4FFB1918-E6FF-4975-A3D2-C7B92BC32503}" type="slidenum">
              <a:rPr lang="en-US" smtClean="0"/>
              <a:t>18</a:t>
            </a:fld>
            <a:endParaRPr lang="en-US"/>
          </a:p>
        </p:txBody>
      </p:sp>
    </p:spTree>
    <p:extLst>
      <p:ext uri="{BB962C8B-B14F-4D97-AF65-F5344CB8AC3E}">
        <p14:creationId xmlns:p14="http://schemas.microsoft.com/office/powerpoint/2010/main" val="2304657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New! For Discretionary over $100,000</a:t>
            </a:r>
          </a:p>
        </p:txBody>
      </p:sp>
      <p:sp>
        <p:nvSpPr>
          <p:cNvPr id="6" name="Date Placeholder 5">
            <a:extLst>
              <a:ext uri="{FF2B5EF4-FFF2-40B4-BE49-F238E27FC236}">
                <a16:creationId xmlns:a16="http://schemas.microsoft.com/office/drawing/2014/main" id="{0E38A380-BB5A-4E27-B601-6BB979A4BE05}"/>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3BBF5530-D72A-4F57-BAB0-667FA36F4428}"/>
              </a:ext>
            </a:extLst>
          </p:cNvPr>
          <p:cNvSpPr>
            <a:spLocks noGrp="1"/>
          </p:cNvSpPr>
          <p:nvPr>
            <p:ph type="sldNum" sz="quarter" idx="5"/>
          </p:nvPr>
        </p:nvSpPr>
        <p:spPr/>
        <p:txBody>
          <a:bodyPr/>
          <a:lstStyle/>
          <a:p>
            <a:fld id="{4FFB1918-E6FF-4975-A3D2-C7B92BC32503}" type="slidenum">
              <a:rPr lang="en-US" smtClean="0"/>
              <a:t>19</a:t>
            </a:fld>
            <a:endParaRPr lang="en-US"/>
          </a:p>
        </p:txBody>
      </p:sp>
    </p:spTree>
    <p:extLst>
      <p:ext uri="{BB962C8B-B14F-4D97-AF65-F5344CB8AC3E}">
        <p14:creationId xmlns:p14="http://schemas.microsoft.com/office/powerpoint/2010/main" val="190100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DOI – not presenting today</a:t>
            </a:r>
          </a:p>
          <a:p>
            <a:pPr marL="228600" indent="-228600">
              <a:buFont typeface="+mj-lt"/>
              <a:buAutoNum type="arabicPeriod"/>
            </a:pPr>
            <a:r>
              <a:rPr lang="en-US" dirty="0"/>
              <a:t>Turn the sound on your cell phones off. If you need to take a call please use the lobby area at the far end of the hallway</a:t>
            </a:r>
          </a:p>
          <a:p>
            <a:pPr marL="228600" indent="-228600">
              <a:buFont typeface="+mj-lt"/>
              <a:buAutoNum type="arabicPeriod"/>
            </a:pPr>
            <a:r>
              <a:rPr lang="en-US" dirty="0"/>
              <a:t>Restrooms are in the hallway</a:t>
            </a:r>
          </a:p>
          <a:p>
            <a:pPr marL="228600" indent="-228600">
              <a:buFont typeface="+mj-lt"/>
              <a:buAutoNum type="arabicPeriod"/>
            </a:pPr>
            <a:r>
              <a:rPr lang="en-US" dirty="0"/>
              <a:t>We welcome questions – if it is specific to your organization please come up front afterwards and staff will be here to answer them</a:t>
            </a:r>
          </a:p>
          <a:p>
            <a:pPr marL="228600" indent="-228600">
              <a:buFont typeface="+mj-lt"/>
              <a:buAutoNum type="arabicPeriod"/>
            </a:pPr>
            <a:r>
              <a:rPr lang="en-US" dirty="0"/>
              <a:t>For FY18 audits – On time. Late </a:t>
            </a:r>
          </a:p>
        </p:txBody>
      </p:sp>
      <p:sp>
        <p:nvSpPr>
          <p:cNvPr id="6" name="Date Placeholder 5">
            <a:extLst>
              <a:ext uri="{FF2B5EF4-FFF2-40B4-BE49-F238E27FC236}">
                <a16:creationId xmlns:a16="http://schemas.microsoft.com/office/drawing/2014/main" id="{A84B1EA2-DDFE-4EEF-BA3C-21FABD2D24E7}"/>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93CA5497-930F-4AB9-8651-CC028B75FC61}"/>
              </a:ext>
            </a:extLst>
          </p:cNvPr>
          <p:cNvSpPr>
            <a:spLocks noGrp="1"/>
          </p:cNvSpPr>
          <p:nvPr>
            <p:ph type="sldNum" sz="quarter" idx="5"/>
          </p:nvPr>
        </p:nvSpPr>
        <p:spPr/>
        <p:txBody>
          <a:bodyPr/>
          <a:lstStyle/>
          <a:p>
            <a:fld id="{4FFB1918-E6FF-4975-A3D2-C7B92BC32503}" type="slidenum">
              <a:rPr lang="en-US" smtClean="0"/>
              <a:t>2</a:t>
            </a:fld>
            <a:endParaRPr lang="en-US"/>
          </a:p>
        </p:txBody>
      </p:sp>
    </p:spTree>
    <p:extLst>
      <p:ext uri="{BB962C8B-B14F-4D97-AF65-F5344CB8AC3E}">
        <p14:creationId xmlns:p14="http://schemas.microsoft.com/office/powerpoint/2010/main" val="3102875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BA6C1AE-5997-40DE-A7D8-4CD13F19C199}"/>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4C0131F8-FD0E-4DE2-8AB9-F29669FB15A6}"/>
              </a:ext>
            </a:extLst>
          </p:cNvPr>
          <p:cNvSpPr>
            <a:spLocks noGrp="1"/>
          </p:cNvSpPr>
          <p:nvPr>
            <p:ph type="sldNum" sz="quarter" idx="5"/>
          </p:nvPr>
        </p:nvSpPr>
        <p:spPr/>
        <p:txBody>
          <a:bodyPr/>
          <a:lstStyle/>
          <a:p>
            <a:fld id="{4FFB1918-E6FF-4975-A3D2-C7B92BC32503}" type="slidenum">
              <a:rPr lang="en-US" smtClean="0"/>
              <a:t>20</a:t>
            </a:fld>
            <a:endParaRPr lang="en-US"/>
          </a:p>
        </p:txBody>
      </p:sp>
    </p:spTree>
    <p:extLst>
      <p:ext uri="{BB962C8B-B14F-4D97-AF65-F5344CB8AC3E}">
        <p14:creationId xmlns:p14="http://schemas.microsoft.com/office/powerpoint/2010/main" val="1260880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Numbers coming out in September.</a:t>
            </a:r>
          </a:p>
        </p:txBody>
      </p:sp>
      <p:sp>
        <p:nvSpPr>
          <p:cNvPr id="6" name="Date Placeholder 5">
            <a:extLst>
              <a:ext uri="{FF2B5EF4-FFF2-40B4-BE49-F238E27FC236}">
                <a16:creationId xmlns:a16="http://schemas.microsoft.com/office/drawing/2014/main" id="{3FF4D095-7B0A-4663-85A6-56DFEB4EA12D}"/>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BB99E8A9-9328-4C6E-8437-157B7D19A16E}"/>
              </a:ext>
            </a:extLst>
          </p:cNvPr>
          <p:cNvSpPr>
            <a:spLocks noGrp="1"/>
          </p:cNvSpPr>
          <p:nvPr>
            <p:ph type="sldNum" sz="quarter" idx="5"/>
          </p:nvPr>
        </p:nvSpPr>
        <p:spPr/>
        <p:txBody>
          <a:bodyPr/>
          <a:lstStyle/>
          <a:p>
            <a:fld id="{4FFB1918-E6FF-4975-A3D2-C7B92BC32503}" type="slidenum">
              <a:rPr lang="en-US" smtClean="0"/>
              <a:t>21</a:t>
            </a:fld>
            <a:endParaRPr lang="en-US"/>
          </a:p>
        </p:txBody>
      </p:sp>
    </p:spTree>
    <p:extLst>
      <p:ext uri="{BB962C8B-B14F-4D97-AF65-F5344CB8AC3E}">
        <p14:creationId xmlns:p14="http://schemas.microsoft.com/office/powerpoint/2010/main" val="2482320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Used for 2018. Majority completed correctly. Aim for 100% in FY2019</a:t>
            </a:r>
          </a:p>
        </p:txBody>
      </p:sp>
      <p:sp>
        <p:nvSpPr>
          <p:cNvPr id="6" name="Date Placeholder 5">
            <a:extLst>
              <a:ext uri="{FF2B5EF4-FFF2-40B4-BE49-F238E27FC236}">
                <a16:creationId xmlns:a16="http://schemas.microsoft.com/office/drawing/2014/main" id="{6DC2AD22-538A-4CAB-AD64-9FFB0FBF4F47}"/>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BC661A92-3608-414D-88BA-34A6E69A5893}"/>
              </a:ext>
            </a:extLst>
          </p:cNvPr>
          <p:cNvSpPr>
            <a:spLocks noGrp="1"/>
          </p:cNvSpPr>
          <p:nvPr>
            <p:ph type="sldNum" sz="quarter" idx="5"/>
          </p:nvPr>
        </p:nvSpPr>
        <p:spPr/>
        <p:txBody>
          <a:bodyPr/>
          <a:lstStyle/>
          <a:p>
            <a:fld id="{4FFB1918-E6FF-4975-A3D2-C7B92BC32503}" type="slidenum">
              <a:rPr lang="en-US" smtClean="0"/>
              <a:t>22</a:t>
            </a:fld>
            <a:endParaRPr lang="en-US"/>
          </a:p>
        </p:txBody>
      </p:sp>
    </p:spTree>
    <p:extLst>
      <p:ext uri="{BB962C8B-B14F-4D97-AF65-F5344CB8AC3E}">
        <p14:creationId xmlns:p14="http://schemas.microsoft.com/office/powerpoint/2010/main" val="81803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These are due COB Friday January 31, 2020</a:t>
            </a:r>
          </a:p>
        </p:txBody>
      </p:sp>
      <p:sp>
        <p:nvSpPr>
          <p:cNvPr id="6" name="Date Placeholder 5">
            <a:extLst>
              <a:ext uri="{FF2B5EF4-FFF2-40B4-BE49-F238E27FC236}">
                <a16:creationId xmlns:a16="http://schemas.microsoft.com/office/drawing/2014/main" id="{657E095F-EB7E-40EF-8CFF-6E65D0B7482D}"/>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8A785536-FE6B-42CD-BC00-42625F707AF1}"/>
              </a:ext>
            </a:extLst>
          </p:cNvPr>
          <p:cNvSpPr>
            <a:spLocks noGrp="1"/>
          </p:cNvSpPr>
          <p:nvPr>
            <p:ph type="sldNum" sz="quarter" idx="5"/>
          </p:nvPr>
        </p:nvSpPr>
        <p:spPr/>
        <p:txBody>
          <a:bodyPr/>
          <a:lstStyle/>
          <a:p>
            <a:fld id="{4FFB1918-E6FF-4975-A3D2-C7B92BC32503}" type="slidenum">
              <a:rPr lang="en-US" smtClean="0"/>
              <a:t>23</a:t>
            </a:fld>
            <a:endParaRPr lang="en-US"/>
          </a:p>
        </p:txBody>
      </p:sp>
    </p:spTree>
    <p:extLst>
      <p:ext uri="{BB962C8B-B14F-4D97-AF65-F5344CB8AC3E}">
        <p14:creationId xmlns:p14="http://schemas.microsoft.com/office/powerpoint/2010/main" val="3924682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This is a requirement that applies when an NYC agency like ACS hires a CPA firm to conduct an audit or a fiscal field review. ACS plans on implementing FFRs and will send notifications at the appropriate time.</a:t>
            </a:r>
          </a:p>
        </p:txBody>
      </p:sp>
      <p:sp>
        <p:nvSpPr>
          <p:cNvPr id="6" name="Date Placeholder 5">
            <a:extLst>
              <a:ext uri="{FF2B5EF4-FFF2-40B4-BE49-F238E27FC236}">
                <a16:creationId xmlns:a16="http://schemas.microsoft.com/office/drawing/2014/main" id="{892CB6AC-6EFA-4E35-AC5E-A2F125900CA4}"/>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A59FF878-144A-4975-8BAF-E2D68CCA4494}"/>
              </a:ext>
            </a:extLst>
          </p:cNvPr>
          <p:cNvSpPr>
            <a:spLocks noGrp="1"/>
          </p:cNvSpPr>
          <p:nvPr>
            <p:ph type="sldNum" sz="quarter" idx="5"/>
          </p:nvPr>
        </p:nvSpPr>
        <p:spPr/>
        <p:txBody>
          <a:bodyPr/>
          <a:lstStyle/>
          <a:p>
            <a:fld id="{4FFB1918-E6FF-4975-A3D2-C7B92BC32503}" type="slidenum">
              <a:rPr lang="en-US" smtClean="0"/>
              <a:t>24</a:t>
            </a:fld>
            <a:endParaRPr lang="en-US"/>
          </a:p>
        </p:txBody>
      </p:sp>
    </p:spTree>
    <p:extLst>
      <p:ext uri="{BB962C8B-B14F-4D97-AF65-F5344CB8AC3E}">
        <p14:creationId xmlns:p14="http://schemas.microsoft.com/office/powerpoint/2010/main" val="3098053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1B9F465-6FAC-4423-BE2B-CF73B5EE5EF0}"/>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DB5AB511-19AB-4CE1-B0B5-79CF11E8A28B}"/>
              </a:ext>
            </a:extLst>
          </p:cNvPr>
          <p:cNvSpPr>
            <a:spLocks noGrp="1"/>
          </p:cNvSpPr>
          <p:nvPr>
            <p:ph type="sldNum" sz="quarter" idx="5"/>
          </p:nvPr>
        </p:nvSpPr>
        <p:spPr/>
        <p:txBody>
          <a:bodyPr/>
          <a:lstStyle/>
          <a:p>
            <a:fld id="{4FFB1918-E6FF-4975-A3D2-C7B92BC32503}" type="slidenum">
              <a:rPr lang="en-US" smtClean="0"/>
              <a:t>25</a:t>
            </a:fld>
            <a:endParaRPr lang="en-US"/>
          </a:p>
        </p:txBody>
      </p:sp>
    </p:spTree>
    <p:extLst>
      <p:ext uri="{BB962C8B-B14F-4D97-AF65-F5344CB8AC3E}">
        <p14:creationId xmlns:p14="http://schemas.microsoft.com/office/powerpoint/2010/main" val="39246826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Some Prevention contractors have not submitted their final invoice in order to be paid the closeout for that FY. If you think you fall into this category come up front afterwards and speak with Jenny or Patrick.</a:t>
            </a:r>
          </a:p>
        </p:txBody>
      </p:sp>
      <p:sp>
        <p:nvSpPr>
          <p:cNvPr id="6" name="Date Placeholder 5">
            <a:extLst>
              <a:ext uri="{FF2B5EF4-FFF2-40B4-BE49-F238E27FC236}">
                <a16:creationId xmlns:a16="http://schemas.microsoft.com/office/drawing/2014/main" id="{CAD5AD1B-954D-4F2E-9297-39CBD6205B18}"/>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DD9E9842-D372-4C69-BD51-53C620FFDFB2}"/>
              </a:ext>
            </a:extLst>
          </p:cNvPr>
          <p:cNvSpPr>
            <a:spLocks noGrp="1"/>
          </p:cNvSpPr>
          <p:nvPr>
            <p:ph type="sldNum" sz="quarter" idx="5"/>
          </p:nvPr>
        </p:nvSpPr>
        <p:spPr/>
        <p:txBody>
          <a:bodyPr/>
          <a:lstStyle/>
          <a:p>
            <a:fld id="{4FFB1918-E6FF-4975-A3D2-C7B92BC32503}" type="slidenum">
              <a:rPr lang="en-US" smtClean="0"/>
              <a:t>26</a:t>
            </a:fld>
            <a:endParaRPr lang="en-US"/>
          </a:p>
        </p:txBody>
      </p:sp>
    </p:spTree>
    <p:extLst>
      <p:ext uri="{BB962C8B-B14F-4D97-AF65-F5344CB8AC3E}">
        <p14:creationId xmlns:p14="http://schemas.microsoft.com/office/powerpoint/2010/main" val="3170940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Both subrecipients and contractors</a:t>
            </a:r>
          </a:p>
        </p:txBody>
      </p:sp>
      <p:sp>
        <p:nvSpPr>
          <p:cNvPr id="6" name="Date Placeholder 5">
            <a:extLst>
              <a:ext uri="{FF2B5EF4-FFF2-40B4-BE49-F238E27FC236}">
                <a16:creationId xmlns:a16="http://schemas.microsoft.com/office/drawing/2014/main" id="{2C87DCB1-1159-4334-A04B-9C9A5F06FD26}"/>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6BC21A70-D4DD-4F4C-A7DC-A3FA603B518E}"/>
              </a:ext>
            </a:extLst>
          </p:cNvPr>
          <p:cNvSpPr>
            <a:spLocks noGrp="1"/>
          </p:cNvSpPr>
          <p:nvPr>
            <p:ph type="sldNum" sz="quarter" idx="5"/>
          </p:nvPr>
        </p:nvSpPr>
        <p:spPr/>
        <p:txBody>
          <a:bodyPr/>
          <a:lstStyle/>
          <a:p>
            <a:fld id="{4FFB1918-E6FF-4975-A3D2-C7B92BC32503}" type="slidenum">
              <a:rPr lang="en-US" smtClean="0"/>
              <a:t>27</a:t>
            </a:fld>
            <a:endParaRPr lang="en-US"/>
          </a:p>
        </p:txBody>
      </p:sp>
    </p:spTree>
    <p:extLst>
      <p:ext uri="{BB962C8B-B14F-4D97-AF65-F5344CB8AC3E}">
        <p14:creationId xmlns:p14="http://schemas.microsoft.com/office/powerpoint/2010/main" val="1984639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80011F32-83C6-403A-B8DD-7A1269B2744B}"/>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8ECFA884-05ED-42B1-88A9-3B639D4F8703}"/>
              </a:ext>
            </a:extLst>
          </p:cNvPr>
          <p:cNvSpPr>
            <a:spLocks noGrp="1"/>
          </p:cNvSpPr>
          <p:nvPr>
            <p:ph type="sldNum" sz="quarter" idx="5"/>
          </p:nvPr>
        </p:nvSpPr>
        <p:spPr/>
        <p:txBody>
          <a:bodyPr/>
          <a:lstStyle/>
          <a:p>
            <a:fld id="{4FFB1918-E6FF-4975-A3D2-C7B92BC32503}" type="slidenum">
              <a:rPr lang="en-US" smtClean="0"/>
              <a:t>28</a:t>
            </a:fld>
            <a:endParaRPr lang="en-US"/>
          </a:p>
        </p:txBody>
      </p:sp>
    </p:spTree>
    <p:extLst>
      <p:ext uri="{BB962C8B-B14F-4D97-AF65-F5344CB8AC3E}">
        <p14:creationId xmlns:p14="http://schemas.microsoft.com/office/powerpoint/2010/main" val="39284414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The Public Assistance Hiring Commitment is an initiative administered by the Human Resources</a:t>
            </a:r>
          </a:p>
          <a:p>
            <a:r>
              <a:rPr lang="en-US" dirty="0"/>
              <a:t>Administration (“HRA”) through its Business Link program, and seeks to match employers with</a:t>
            </a:r>
          </a:p>
          <a:p>
            <a:r>
              <a:rPr lang="en-US" dirty="0"/>
              <a:t>qualified job-seekers. For the duration of this Contract, and subject to any qualified exceptions</a:t>
            </a:r>
          </a:p>
          <a:p>
            <a:r>
              <a:rPr lang="en-US" dirty="0"/>
              <a:t>listed in Subsection H below, Contractor shall hire at least one (1) Public Assistance Recipient</a:t>
            </a:r>
          </a:p>
          <a:p>
            <a:r>
              <a:rPr lang="en-US" dirty="0"/>
              <a:t>(“PA Recipient”) for each two hundred fifty thousand dollars ($250,000.00) in annual value of</a:t>
            </a:r>
          </a:p>
          <a:p>
            <a:r>
              <a:rPr lang="en-US" dirty="0"/>
              <a:t>this Contract. If Contractor believes it should be exempted from the requirements of this Rider,</a:t>
            </a:r>
          </a:p>
          <a:p>
            <a:r>
              <a:rPr lang="en-US" dirty="0"/>
              <a:t>Contractor may submit a request for an exemption based on the reasons outlined below in</a:t>
            </a:r>
          </a:p>
          <a:p>
            <a:r>
              <a:rPr lang="en-US" dirty="0"/>
              <a:t>Subsection H.</a:t>
            </a:r>
          </a:p>
          <a:p>
            <a:endParaRPr lang="en-US" dirty="0"/>
          </a:p>
          <a:p>
            <a:endParaRPr lang="en-US" dirty="0"/>
          </a:p>
        </p:txBody>
      </p:sp>
      <p:sp>
        <p:nvSpPr>
          <p:cNvPr id="6" name="Date Placeholder 5">
            <a:extLst>
              <a:ext uri="{FF2B5EF4-FFF2-40B4-BE49-F238E27FC236}">
                <a16:creationId xmlns:a16="http://schemas.microsoft.com/office/drawing/2014/main" id="{47B07152-0DB9-4ABE-AE53-DD9A39E9C849}"/>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41E654F3-DD9C-47CB-B832-EF98CE4DDD7B}"/>
              </a:ext>
            </a:extLst>
          </p:cNvPr>
          <p:cNvSpPr>
            <a:spLocks noGrp="1"/>
          </p:cNvSpPr>
          <p:nvPr>
            <p:ph type="sldNum" sz="quarter" idx="5"/>
          </p:nvPr>
        </p:nvSpPr>
        <p:spPr/>
        <p:txBody>
          <a:bodyPr/>
          <a:lstStyle/>
          <a:p>
            <a:fld id="{4FFB1918-E6FF-4975-A3D2-C7B92BC32503}" type="slidenum">
              <a:rPr lang="en-US" smtClean="0"/>
              <a:t>29</a:t>
            </a:fld>
            <a:endParaRPr lang="en-US"/>
          </a:p>
        </p:txBody>
      </p:sp>
    </p:spTree>
    <p:extLst>
      <p:ext uri="{BB962C8B-B14F-4D97-AF65-F5344CB8AC3E}">
        <p14:creationId xmlns:p14="http://schemas.microsoft.com/office/powerpoint/2010/main" val="392468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9F4CD8E-739B-4178-AEE8-35414E9BBD8E}"/>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5252BD71-2A93-4D09-85AA-D191EB2F9985}"/>
              </a:ext>
            </a:extLst>
          </p:cNvPr>
          <p:cNvSpPr>
            <a:spLocks noGrp="1"/>
          </p:cNvSpPr>
          <p:nvPr>
            <p:ph type="sldNum" sz="quarter" idx="5"/>
          </p:nvPr>
        </p:nvSpPr>
        <p:spPr/>
        <p:txBody>
          <a:bodyPr/>
          <a:lstStyle/>
          <a:p>
            <a:fld id="{4FFB1918-E6FF-4975-A3D2-C7B92BC32503}" type="slidenum">
              <a:rPr lang="en-US" smtClean="0"/>
              <a:t>3</a:t>
            </a:fld>
            <a:endParaRPr lang="en-US"/>
          </a:p>
        </p:txBody>
      </p:sp>
    </p:spTree>
    <p:extLst>
      <p:ext uri="{BB962C8B-B14F-4D97-AF65-F5344CB8AC3E}">
        <p14:creationId xmlns:p14="http://schemas.microsoft.com/office/powerpoint/2010/main" val="128962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9DA384A-4128-45C1-8F85-83D8CA3659B7}"/>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06331B43-F247-472F-BA2F-BB5A9A51DF69}"/>
              </a:ext>
            </a:extLst>
          </p:cNvPr>
          <p:cNvSpPr>
            <a:spLocks noGrp="1"/>
          </p:cNvSpPr>
          <p:nvPr>
            <p:ph type="sldNum" sz="quarter" idx="5"/>
          </p:nvPr>
        </p:nvSpPr>
        <p:spPr/>
        <p:txBody>
          <a:bodyPr/>
          <a:lstStyle/>
          <a:p>
            <a:fld id="{4FFB1918-E6FF-4975-A3D2-C7B92BC32503}" type="slidenum">
              <a:rPr lang="en-US" smtClean="0"/>
              <a:t>4</a:t>
            </a:fld>
            <a:endParaRPr lang="en-US"/>
          </a:p>
        </p:txBody>
      </p:sp>
    </p:spTree>
    <p:extLst>
      <p:ext uri="{BB962C8B-B14F-4D97-AF65-F5344CB8AC3E}">
        <p14:creationId xmlns:p14="http://schemas.microsoft.com/office/powerpoint/2010/main" val="2608021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39E34ECF-E96E-4600-937B-D640407CA2F7}"/>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7ADC54D1-7BB0-47CC-AE24-841F47F80666}"/>
              </a:ext>
            </a:extLst>
          </p:cNvPr>
          <p:cNvSpPr>
            <a:spLocks noGrp="1"/>
          </p:cNvSpPr>
          <p:nvPr>
            <p:ph type="sldNum" sz="quarter" idx="5"/>
          </p:nvPr>
        </p:nvSpPr>
        <p:spPr/>
        <p:txBody>
          <a:bodyPr/>
          <a:lstStyle/>
          <a:p>
            <a:fld id="{4FFB1918-E6FF-4975-A3D2-C7B92BC32503}" type="slidenum">
              <a:rPr lang="en-US" smtClean="0"/>
              <a:t>5</a:t>
            </a:fld>
            <a:endParaRPr lang="en-US"/>
          </a:p>
        </p:txBody>
      </p:sp>
    </p:spTree>
    <p:extLst>
      <p:ext uri="{BB962C8B-B14F-4D97-AF65-F5344CB8AC3E}">
        <p14:creationId xmlns:p14="http://schemas.microsoft.com/office/powerpoint/2010/main" val="425273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Raise your hands if you think you are a subrecipient?</a:t>
            </a:r>
          </a:p>
          <a:p>
            <a:r>
              <a:rPr lang="en-US" dirty="0"/>
              <a:t>If you think you are a contractor?</a:t>
            </a:r>
          </a:p>
        </p:txBody>
      </p:sp>
      <p:sp>
        <p:nvSpPr>
          <p:cNvPr id="6" name="Date Placeholder 5">
            <a:extLst>
              <a:ext uri="{FF2B5EF4-FFF2-40B4-BE49-F238E27FC236}">
                <a16:creationId xmlns:a16="http://schemas.microsoft.com/office/drawing/2014/main" id="{D2942138-62CC-4005-A26D-DFD86914FB2D}"/>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BFA7E7FF-8407-440C-90C2-565F87DE1CA2}"/>
              </a:ext>
            </a:extLst>
          </p:cNvPr>
          <p:cNvSpPr>
            <a:spLocks noGrp="1"/>
          </p:cNvSpPr>
          <p:nvPr>
            <p:ph type="sldNum" sz="quarter" idx="5"/>
          </p:nvPr>
        </p:nvSpPr>
        <p:spPr/>
        <p:txBody>
          <a:bodyPr/>
          <a:lstStyle/>
          <a:p>
            <a:fld id="{4FFB1918-E6FF-4975-A3D2-C7B92BC32503}" type="slidenum">
              <a:rPr lang="en-US" smtClean="0"/>
              <a:t>6</a:t>
            </a:fld>
            <a:endParaRPr lang="en-US"/>
          </a:p>
        </p:txBody>
      </p:sp>
    </p:spTree>
    <p:extLst>
      <p:ext uri="{BB962C8B-B14F-4D97-AF65-F5344CB8AC3E}">
        <p14:creationId xmlns:p14="http://schemas.microsoft.com/office/powerpoint/2010/main" val="1501083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75.501 a non-Federal entity that expends $750,000 or more during the FY in Federal awards MUST have a single audit</a:t>
            </a:r>
          </a:p>
          <a:p>
            <a:r>
              <a:rPr lang="en-US" dirty="0"/>
              <a:t>The calculation is based on the total of all expended Federal awards and subawards</a:t>
            </a:r>
          </a:p>
        </p:txBody>
      </p:sp>
      <p:sp>
        <p:nvSpPr>
          <p:cNvPr id="6" name="Date Placeholder 5">
            <a:extLst>
              <a:ext uri="{FF2B5EF4-FFF2-40B4-BE49-F238E27FC236}">
                <a16:creationId xmlns:a16="http://schemas.microsoft.com/office/drawing/2014/main" id="{C52FDF5F-BBD8-4131-9224-6F5F010C53EA}"/>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7168D0D8-8383-4CC4-9864-8A5F6547161B}"/>
              </a:ext>
            </a:extLst>
          </p:cNvPr>
          <p:cNvSpPr>
            <a:spLocks noGrp="1"/>
          </p:cNvSpPr>
          <p:nvPr>
            <p:ph type="sldNum" sz="quarter" idx="5"/>
          </p:nvPr>
        </p:nvSpPr>
        <p:spPr/>
        <p:txBody>
          <a:bodyPr/>
          <a:lstStyle/>
          <a:p>
            <a:fld id="{4FFB1918-E6FF-4975-A3D2-C7B92BC32503}" type="slidenum">
              <a:rPr lang="en-US" smtClean="0"/>
              <a:t>7</a:t>
            </a:fld>
            <a:endParaRPr lang="en-US"/>
          </a:p>
        </p:txBody>
      </p:sp>
    </p:spTree>
    <p:extLst>
      <p:ext uri="{BB962C8B-B14F-4D97-AF65-F5344CB8AC3E}">
        <p14:creationId xmlns:p14="http://schemas.microsoft.com/office/powerpoint/2010/main" val="23503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ACS contract requires audited financial statements. ACS requires them to be submitted 7 months after the end of the fiscal year.</a:t>
            </a:r>
          </a:p>
          <a:p>
            <a:r>
              <a:rPr lang="en-US" dirty="0"/>
              <a:t>Single Audits are due 9 months after the end of the fiscal year. </a:t>
            </a:r>
          </a:p>
        </p:txBody>
      </p:sp>
      <p:sp>
        <p:nvSpPr>
          <p:cNvPr id="6" name="Date Placeholder 5">
            <a:extLst>
              <a:ext uri="{FF2B5EF4-FFF2-40B4-BE49-F238E27FC236}">
                <a16:creationId xmlns:a16="http://schemas.microsoft.com/office/drawing/2014/main" id="{601041D9-88AD-4F8D-9AE3-C1694DC34A16}"/>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E34067BF-10EF-44C5-9D76-B57A08A8FBB8}"/>
              </a:ext>
            </a:extLst>
          </p:cNvPr>
          <p:cNvSpPr>
            <a:spLocks noGrp="1"/>
          </p:cNvSpPr>
          <p:nvPr>
            <p:ph type="sldNum" sz="quarter" idx="5"/>
          </p:nvPr>
        </p:nvSpPr>
        <p:spPr/>
        <p:txBody>
          <a:bodyPr/>
          <a:lstStyle/>
          <a:p>
            <a:fld id="{4FFB1918-E6FF-4975-A3D2-C7B92BC32503}" type="slidenum">
              <a:rPr lang="en-US" smtClean="0"/>
              <a:t>8</a:t>
            </a:fld>
            <a:endParaRPr lang="en-US"/>
          </a:p>
        </p:txBody>
      </p:sp>
    </p:spTree>
    <p:extLst>
      <p:ext uri="{BB962C8B-B14F-4D97-AF65-F5344CB8AC3E}">
        <p14:creationId xmlns:p14="http://schemas.microsoft.com/office/powerpoint/2010/main" val="1431476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8825" cy="3427413"/>
          </a:xfrm>
        </p:spPr>
      </p:sp>
      <p:sp>
        <p:nvSpPr>
          <p:cNvPr id="3" name="Notes Placeholder 2"/>
          <p:cNvSpPr>
            <a:spLocks noGrp="1"/>
          </p:cNvSpPr>
          <p:nvPr>
            <p:ph type="body" idx="1"/>
          </p:nvPr>
        </p:nvSpPr>
        <p:spPr/>
        <p:txBody>
          <a:bodyPr/>
          <a:lstStyle/>
          <a:p>
            <a:r>
              <a:rPr lang="en-US" dirty="0"/>
              <a:t>The $750,000 total  applies to ALL federal funds</a:t>
            </a:r>
          </a:p>
        </p:txBody>
      </p:sp>
      <p:sp>
        <p:nvSpPr>
          <p:cNvPr id="6" name="Date Placeholder 5">
            <a:extLst>
              <a:ext uri="{FF2B5EF4-FFF2-40B4-BE49-F238E27FC236}">
                <a16:creationId xmlns:a16="http://schemas.microsoft.com/office/drawing/2014/main" id="{19AAE2D5-6119-407A-AF5C-929E9D3586AE}"/>
              </a:ext>
            </a:extLst>
          </p:cNvPr>
          <p:cNvSpPr>
            <a:spLocks noGrp="1"/>
          </p:cNvSpPr>
          <p:nvPr>
            <p:ph type="dt" idx="1"/>
          </p:nvPr>
        </p:nvSpPr>
        <p:spPr/>
        <p:txBody>
          <a:bodyPr/>
          <a:lstStyle/>
          <a:p>
            <a:endParaRPr lang="en-US"/>
          </a:p>
        </p:txBody>
      </p:sp>
      <p:sp>
        <p:nvSpPr>
          <p:cNvPr id="8" name="Slide Number Placeholder 7">
            <a:extLst>
              <a:ext uri="{FF2B5EF4-FFF2-40B4-BE49-F238E27FC236}">
                <a16:creationId xmlns:a16="http://schemas.microsoft.com/office/drawing/2014/main" id="{D3A58E3B-ADEA-4A8A-86AF-80E12B66030D}"/>
              </a:ext>
            </a:extLst>
          </p:cNvPr>
          <p:cNvSpPr>
            <a:spLocks noGrp="1"/>
          </p:cNvSpPr>
          <p:nvPr>
            <p:ph type="sldNum" sz="quarter" idx="5"/>
          </p:nvPr>
        </p:nvSpPr>
        <p:spPr/>
        <p:txBody>
          <a:bodyPr/>
          <a:lstStyle/>
          <a:p>
            <a:fld id="{4FFB1918-E6FF-4975-A3D2-C7B92BC32503}" type="slidenum">
              <a:rPr lang="en-US" smtClean="0"/>
              <a:t>9</a:t>
            </a:fld>
            <a:endParaRPr lang="en-US"/>
          </a:p>
        </p:txBody>
      </p:sp>
    </p:spTree>
    <p:extLst>
      <p:ext uri="{BB962C8B-B14F-4D97-AF65-F5344CB8AC3E}">
        <p14:creationId xmlns:p14="http://schemas.microsoft.com/office/powerpoint/2010/main" val="1431476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39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50030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99509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86309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9067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72040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66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75097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1428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44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2819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076486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ecfr.gov/cgi-bin/text-idx?tpl=/ecfrbrowse/Title02/2cfr200_main_02.tpl"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http://www.gao.gov/yellowbook/overvie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omptroller.nyc.gov/general-information/prequalified-cpa-list/"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Cheryl.Brathwaite@acs.nyc.gov"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mailto:enise.Borak@acs.nyc.gov"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1.nyc.gov/assets/acs/pdf/early-care-education/2018/ACSFiscalManualRevNov2018.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1.nyc.gov/site/acs/about/child-welfare-providers.pag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4953000"/>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50800" h="57150" prst="angle"/>
          </a:sp3d>
        </p:spPr>
        <p:txBody>
          <a:bodyPr>
            <a:normAutofit/>
          </a:bodyPr>
          <a:lstStyle/>
          <a:p>
            <a:pPr algn="ctr">
              <a:lnSpc>
                <a:spcPct val="150000"/>
              </a:lnSpc>
            </a:pPr>
            <a:r>
              <a:rPr lang="en-US" sz="2400" dirty="0">
                <a:solidFill>
                  <a:srgbClr val="00B0F0"/>
                </a:solidFill>
              </a:rPr>
              <a:t>Division of Financial Services</a:t>
            </a:r>
            <a:br>
              <a:rPr lang="en-US" sz="2400" dirty="0">
                <a:solidFill>
                  <a:srgbClr val="00B0F0"/>
                </a:solidFill>
              </a:rPr>
            </a:br>
            <a:r>
              <a:rPr lang="en-US" sz="2400" dirty="0">
                <a:solidFill>
                  <a:srgbClr val="00B0F0"/>
                </a:solidFill>
              </a:rPr>
              <a:t>Audit and </a:t>
            </a:r>
            <a:r>
              <a:rPr lang="en-US" sz="2400">
                <a:solidFill>
                  <a:srgbClr val="00B0F0"/>
                </a:solidFill>
              </a:rPr>
              <a:t>Risk Management</a:t>
            </a:r>
            <a:br>
              <a:rPr lang="en-US" sz="1800" dirty="0">
                <a:solidFill>
                  <a:srgbClr val="00B0F0"/>
                </a:solidFill>
              </a:rPr>
            </a:br>
            <a:r>
              <a:rPr lang="en-US" sz="4400" dirty="0">
                <a:solidFill>
                  <a:srgbClr val="00B0F0"/>
                </a:solidFill>
              </a:rPr>
              <a:t>2019</a:t>
            </a:r>
            <a:br>
              <a:rPr lang="en-US" sz="4400" dirty="0">
                <a:solidFill>
                  <a:srgbClr val="00B0F0"/>
                </a:solidFill>
              </a:rPr>
            </a:br>
            <a:r>
              <a:rPr lang="en-US" sz="4400" dirty="0">
                <a:solidFill>
                  <a:srgbClr val="00B0F0"/>
                </a:solidFill>
              </a:rPr>
              <a:t>Audit Instructions Training	</a:t>
            </a:r>
            <a:br>
              <a:rPr lang="en-US" sz="4400" dirty="0">
                <a:solidFill>
                  <a:srgbClr val="00B0F0"/>
                </a:solidFill>
              </a:rPr>
            </a:br>
            <a:r>
              <a:rPr lang="en-US" sz="1400" dirty="0">
                <a:solidFill>
                  <a:srgbClr val="00B0F0"/>
                </a:solidFill>
              </a:rPr>
              <a:t> August 7</a:t>
            </a:r>
            <a:r>
              <a:rPr lang="en-US" sz="1400" strike="sngStrike" dirty="0">
                <a:solidFill>
                  <a:srgbClr val="00B0F0"/>
                </a:solidFill>
              </a:rPr>
              <a:t>,</a:t>
            </a:r>
            <a:r>
              <a:rPr lang="en-US" sz="1400" dirty="0">
                <a:solidFill>
                  <a:srgbClr val="00B0F0"/>
                </a:solidFill>
              </a:rPr>
              <a:t> 2019</a:t>
            </a:r>
            <a:br>
              <a:rPr lang="en-US" sz="1400" dirty="0">
                <a:solidFill>
                  <a:srgbClr val="00B0F0"/>
                </a:solidFill>
              </a:rPr>
            </a:br>
            <a:r>
              <a:rPr lang="en-US" sz="1400" dirty="0">
                <a:solidFill>
                  <a:srgbClr val="00B0F0"/>
                </a:solidFill>
              </a:rPr>
              <a:t>August 14, 2019</a:t>
            </a:r>
            <a:br>
              <a:rPr lang="en-US" sz="1400" dirty="0">
                <a:solidFill>
                  <a:srgbClr val="00B0F0"/>
                </a:solidFill>
              </a:rPr>
            </a:br>
            <a:r>
              <a:rPr lang="en-US" sz="1400" dirty="0">
                <a:solidFill>
                  <a:srgbClr val="00B0F0"/>
                </a:solidFill>
              </a:rPr>
              <a:t>August 23, 2019</a:t>
            </a:r>
            <a:br>
              <a:rPr lang="en-US" sz="1400" dirty="0">
                <a:solidFill>
                  <a:srgbClr val="00B0F0"/>
                </a:solidFill>
              </a:rPr>
            </a:br>
            <a:r>
              <a:rPr lang="en-US" sz="1400" dirty="0">
                <a:solidFill>
                  <a:srgbClr val="00B0F0"/>
                </a:solidFill>
              </a:rPr>
              <a:t> </a:t>
            </a:r>
          </a:p>
        </p:txBody>
      </p:sp>
      <p:pic>
        <p:nvPicPr>
          <p:cNvPr id="1026" name="Picture 2"/>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52401" y="304800"/>
            <a:ext cx="24939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285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0F80475-EEF9-4123-85F1-7FAB98B3FF8D}"/>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92026" y="685800"/>
            <a:ext cx="6944530"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a:sp3d>
        </p:spPr>
        <p:txBody>
          <a:bodyPr wrap="none">
            <a:spAutoFit/>
          </a:bodyPr>
          <a:lstStyle/>
          <a:p>
            <a:pPr algn="ctr"/>
            <a:r>
              <a:rPr lang="en-US" sz="4000" dirty="0">
                <a:solidFill>
                  <a:srgbClr val="00B0F0"/>
                </a:solidFill>
              </a:rPr>
              <a:t>Requirements and Due Dates</a:t>
            </a:r>
            <a:endParaRPr lang="en-US" sz="4000" spc="-100" dirty="0">
              <a:solidFill>
                <a:srgbClr val="00B0F0"/>
              </a:solidFill>
            </a:endParaRPr>
          </a:p>
        </p:txBody>
      </p:sp>
      <p:sp>
        <p:nvSpPr>
          <p:cNvPr id="3" name="Rectangle 2"/>
          <p:cNvSpPr/>
          <p:nvPr/>
        </p:nvSpPr>
        <p:spPr>
          <a:xfrm>
            <a:off x="1075284" y="2316162"/>
            <a:ext cx="7001915" cy="2862322"/>
          </a:xfrm>
          <a:prstGeom prst="rect">
            <a:avLst/>
          </a:prstGeom>
        </p:spPr>
        <p:txBody>
          <a:bodyPr wrap="square">
            <a:spAutoFit/>
          </a:bodyPr>
          <a:lstStyle/>
          <a:p>
            <a:r>
              <a:rPr lang="en-US" sz="2000" dirty="0" err="1">
                <a:solidFill>
                  <a:srgbClr val="292934"/>
                </a:solidFill>
              </a:rPr>
              <a:t>Subrecipients</a:t>
            </a:r>
            <a:r>
              <a:rPr lang="en-US" sz="2000" dirty="0">
                <a:solidFill>
                  <a:srgbClr val="292934"/>
                </a:solidFill>
              </a:rPr>
              <a:t> are required to submit a Single Audit if they meet a threshold of $750,000 or more of expenditures in Federal Funds.</a:t>
            </a:r>
          </a:p>
          <a:p>
            <a:endParaRPr lang="en-US" sz="2000" dirty="0">
              <a:solidFill>
                <a:srgbClr val="292934"/>
              </a:solidFill>
            </a:endParaRPr>
          </a:p>
          <a:p>
            <a:r>
              <a:rPr lang="en-US" sz="2000" b="1" dirty="0">
                <a:solidFill>
                  <a:srgbClr val="292934"/>
                </a:solidFill>
              </a:rPr>
              <a:t>Fiscal Year Submission Deadline: </a:t>
            </a:r>
          </a:p>
          <a:p>
            <a:r>
              <a:rPr lang="en-US" sz="2000" dirty="0">
                <a:solidFill>
                  <a:srgbClr val="292934"/>
                </a:solidFill>
              </a:rPr>
              <a:t>March 31, 2020</a:t>
            </a:r>
          </a:p>
          <a:p>
            <a:endParaRPr lang="en-US" sz="2000" dirty="0">
              <a:solidFill>
                <a:srgbClr val="292934"/>
              </a:solidFill>
            </a:endParaRPr>
          </a:p>
          <a:p>
            <a:r>
              <a:rPr lang="en-US" sz="2000" b="1" dirty="0">
                <a:solidFill>
                  <a:srgbClr val="292934"/>
                </a:solidFill>
              </a:rPr>
              <a:t>Calendar Year Submission Deadline:</a:t>
            </a:r>
          </a:p>
          <a:p>
            <a:r>
              <a:rPr lang="en-US" sz="2000" dirty="0">
                <a:solidFill>
                  <a:srgbClr val="292934"/>
                </a:solidFill>
              </a:rPr>
              <a:t>September 30, 2020</a:t>
            </a:r>
          </a:p>
        </p:txBody>
      </p:sp>
      <p:sp>
        <p:nvSpPr>
          <p:cNvPr id="5" name="Text Placeholder 4"/>
          <p:cNvSpPr txBox="1">
            <a:spLocks/>
          </p:cNvSpPr>
          <p:nvPr/>
        </p:nvSpPr>
        <p:spPr>
          <a:xfrm>
            <a:off x="1075284" y="1676400"/>
            <a:ext cx="7467600" cy="639762"/>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93A299"/>
              </a:buClr>
              <a:buFont typeface="Arial" pitchFamily="34" charset="0"/>
              <a:buNone/>
            </a:pPr>
            <a:r>
              <a:rPr lang="en-US" sz="2800" dirty="0">
                <a:solidFill>
                  <a:srgbClr val="00B0F0"/>
                </a:solidFill>
              </a:rPr>
              <a:t>Single Audit</a:t>
            </a:r>
          </a:p>
        </p:txBody>
      </p:sp>
      <p:sp>
        <p:nvSpPr>
          <p:cNvPr id="9" name="Slide Number Placeholder 8">
            <a:extLst>
              <a:ext uri="{FF2B5EF4-FFF2-40B4-BE49-F238E27FC236}">
                <a16:creationId xmlns:a16="http://schemas.microsoft.com/office/drawing/2014/main" id="{D0A522E7-91F0-4E93-98FD-7B896608DB6C}"/>
              </a:ext>
            </a:extLst>
          </p:cNvPr>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395472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F1FF701-C706-4E72-92CA-E70370018FC5}"/>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73424" y="685800"/>
            <a:ext cx="2581732"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a:sp3d>
        </p:spPr>
        <p:txBody>
          <a:bodyPr wrap="none">
            <a:spAutoFit/>
          </a:bodyPr>
          <a:lstStyle/>
          <a:p>
            <a:pPr algn="ctr"/>
            <a:r>
              <a:rPr lang="en-US" sz="4000" spc="-100" dirty="0">
                <a:solidFill>
                  <a:srgbClr val="00B0F0"/>
                </a:solidFill>
              </a:rPr>
              <a:t>Late Audits</a:t>
            </a:r>
          </a:p>
        </p:txBody>
      </p:sp>
      <p:sp>
        <p:nvSpPr>
          <p:cNvPr id="3" name="Rectangle 2"/>
          <p:cNvSpPr/>
          <p:nvPr/>
        </p:nvSpPr>
        <p:spPr>
          <a:xfrm>
            <a:off x="1075285" y="1524001"/>
            <a:ext cx="7001915" cy="4001095"/>
          </a:xfrm>
          <a:prstGeom prst="rect">
            <a:avLst/>
          </a:prstGeom>
        </p:spPr>
        <p:txBody>
          <a:bodyPr wrap="square">
            <a:spAutoFit/>
          </a:bodyPr>
          <a:lstStyle/>
          <a:p>
            <a:endParaRPr lang="en-US" sz="2000" b="1" dirty="0">
              <a:solidFill>
                <a:srgbClr val="292934"/>
              </a:solidFill>
            </a:endParaRPr>
          </a:p>
          <a:p>
            <a:pPr marL="285750" lvl="1" indent="-285750">
              <a:buFont typeface="Arial" panose="020B0604020202020204" pitchFamily="34" charset="0"/>
              <a:buChar char="•"/>
            </a:pPr>
            <a:r>
              <a:rPr lang="en-US" dirty="0">
                <a:solidFill>
                  <a:srgbClr val="292934"/>
                </a:solidFill>
              </a:rPr>
              <a:t>Extensions will not be granted.</a:t>
            </a:r>
          </a:p>
          <a:p>
            <a:pPr marL="285750" lvl="1" indent="-285750">
              <a:buFont typeface="Arial" panose="020B0604020202020204" pitchFamily="34" charset="0"/>
              <a:buChar char="•"/>
            </a:pPr>
            <a:endParaRPr lang="en-US" dirty="0">
              <a:solidFill>
                <a:srgbClr val="292934"/>
              </a:solidFill>
            </a:endParaRPr>
          </a:p>
          <a:p>
            <a:pPr marL="285750" lvl="1" indent="-285750">
              <a:buFont typeface="Arial" panose="020B0604020202020204" pitchFamily="34" charset="0"/>
              <a:buChar char="•"/>
            </a:pPr>
            <a:r>
              <a:rPr lang="en-US" dirty="0">
                <a:solidFill>
                  <a:srgbClr val="292934"/>
                </a:solidFill>
              </a:rPr>
              <a:t>Late audit submissions will affect the agency’s Fiscal Performance Evaluation.</a:t>
            </a:r>
          </a:p>
          <a:p>
            <a:pPr marL="285750" lvl="1" indent="-285750">
              <a:buFont typeface="Arial" panose="020B0604020202020204" pitchFamily="34" charset="0"/>
              <a:buChar char="•"/>
            </a:pPr>
            <a:endParaRPr lang="en-US" dirty="0">
              <a:solidFill>
                <a:srgbClr val="292934"/>
              </a:solidFill>
            </a:endParaRPr>
          </a:p>
          <a:p>
            <a:pPr marL="285750" lvl="1" indent="-285750" algn="just">
              <a:buFont typeface="Arial" panose="020B0604020202020204" pitchFamily="34" charset="0"/>
              <a:buChar char="•"/>
            </a:pPr>
            <a:r>
              <a:rPr lang="en-US" dirty="0">
                <a:solidFill>
                  <a:srgbClr val="292934"/>
                </a:solidFill>
              </a:rPr>
              <a:t>If an agency has missed the deadline for audit submission, the agency must provide a letter signed by the CFO or CEO providing an explanation for missing the deadline and projected date of audit submission.</a:t>
            </a:r>
          </a:p>
          <a:p>
            <a:pPr marL="285750" lvl="1" indent="-285750">
              <a:buFont typeface="Arial" panose="020B0604020202020204" pitchFamily="34" charset="0"/>
              <a:buChar char="•"/>
            </a:pPr>
            <a:endParaRPr lang="en-US" dirty="0">
              <a:solidFill>
                <a:srgbClr val="292934"/>
              </a:solidFill>
            </a:endParaRPr>
          </a:p>
          <a:p>
            <a:pPr marL="285750" lvl="1" indent="-285750" algn="just">
              <a:buFont typeface="Arial" panose="020B0604020202020204" pitchFamily="34" charset="0"/>
              <a:buChar char="•"/>
            </a:pPr>
            <a:r>
              <a:rPr lang="en-US" dirty="0">
                <a:solidFill>
                  <a:srgbClr val="292934"/>
                </a:solidFill>
              </a:rPr>
              <a:t>An agency that fails to meet the due date is required to submit a Corrective Action Plan to ACS providing a strategy for ensuring timely submission for the following year.</a:t>
            </a:r>
          </a:p>
        </p:txBody>
      </p:sp>
      <p:sp>
        <p:nvSpPr>
          <p:cNvPr id="8" name="Slide Number Placeholder 7">
            <a:extLst>
              <a:ext uri="{FF2B5EF4-FFF2-40B4-BE49-F238E27FC236}">
                <a16:creationId xmlns:a16="http://schemas.microsoft.com/office/drawing/2014/main" id="{0F17713C-1544-49DE-B058-ECFB36810808}"/>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3015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9A7CB86-AEF1-4FEF-BE14-0E54822E1611}"/>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p>
            <a:pPr algn="ctr"/>
            <a:r>
              <a:rPr lang="en-US" dirty="0">
                <a:solidFill>
                  <a:srgbClr val="00B0F0"/>
                </a:solidFill>
              </a:rPr>
              <a:t>Regulations and Guidelines </a:t>
            </a:r>
          </a:p>
        </p:txBody>
      </p:sp>
      <p:sp>
        <p:nvSpPr>
          <p:cNvPr id="3" name="Text Placeholder 2"/>
          <p:cNvSpPr>
            <a:spLocks noGrp="1"/>
          </p:cNvSpPr>
          <p:nvPr>
            <p:ph type="body" idx="1"/>
          </p:nvPr>
        </p:nvSpPr>
        <p:spPr/>
        <p:txBody>
          <a:bodyPr>
            <a:normAutofit/>
          </a:bodyPr>
          <a:lstStyle/>
          <a:p>
            <a:r>
              <a:rPr lang="en-US" sz="2800" dirty="0">
                <a:solidFill>
                  <a:srgbClr val="00B0F0"/>
                </a:solidFill>
              </a:rPr>
              <a:t>Federal </a:t>
            </a:r>
            <a:r>
              <a:rPr lang="en-US" sz="2800" dirty="0" err="1">
                <a:solidFill>
                  <a:srgbClr val="00B0F0"/>
                </a:solidFill>
              </a:rPr>
              <a:t>Subrecipients</a:t>
            </a:r>
            <a:endParaRPr lang="en-US" sz="2800" dirty="0">
              <a:solidFill>
                <a:srgbClr val="00B0F0"/>
              </a:solidFill>
            </a:endParaRPr>
          </a:p>
        </p:txBody>
      </p:sp>
      <p:sp>
        <p:nvSpPr>
          <p:cNvPr id="4" name="Content Placeholder 3"/>
          <p:cNvSpPr>
            <a:spLocks noGrp="1"/>
          </p:cNvSpPr>
          <p:nvPr>
            <p:ph sz="half" idx="2"/>
          </p:nvPr>
        </p:nvSpPr>
        <p:spPr/>
        <p:txBody>
          <a:bodyPr/>
          <a:lstStyle/>
          <a:p>
            <a:pPr marL="0" indent="0">
              <a:buNone/>
            </a:pPr>
            <a:r>
              <a:rPr lang="en-US" sz="1600" dirty="0"/>
              <a:t>Must follow </a:t>
            </a:r>
            <a:r>
              <a:rPr lang="en-US" sz="1600" b="1" dirty="0"/>
              <a:t>Uniform Guidance </a:t>
            </a:r>
            <a:r>
              <a:rPr lang="en-US" sz="1600" dirty="0"/>
              <a:t>to comply with Federal Regulations when completing the Single Audit.</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100" dirty="0"/>
          </a:p>
          <a:p>
            <a:pPr marL="0" indent="0">
              <a:buNone/>
            </a:pPr>
            <a:r>
              <a:rPr lang="en-US" sz="1600" dirty="0"/>
              <a:t>For more detail please visit:</a:t>
            </a:r>
          </a:p>
          <a:p>
            <a:pPr marL="0" indent="0">
              <a:buNone/>
            </a:pPr>
            <a:r>
              <a:rPr lang="en-US" sz="1600" dirty="0">
                <a:hlinkClick r:id="rId3"/>
              </a:rPr>
              <a:t>https://www.ecfr.gov</a:t>
            </a:r>
            <a:endParaRPr lang="en-US" sz="1600" dirty="0"/>
          </a:p>
        </p:txBody>
      </p:sp>
      <p:sp>
        <p:nvSpPr>
          <p:cNvPr id="5" name="Text Placeholder 4"/>
          <p:cNvSpPr>
            <a:spLocks noGrp="1"/>
          </p:cNvSpPr>
          <p:nvPr>
            <p:ph type="body" sz="quarter" idx="3"/>
          </p:nvPr>
        </p:nvSpPr>
        <p:spPr/>
        <p:txBody>
          <a:bodyPr>
            <a:normAutofit/>
          </a:bodyPr>
          <a:lstStyle/>
          <a:p>
            <a:r>
              <a:rPr lang="en-US" sz="2800" dirty="0">
                <a:solidFill>
                  <a:srgbClr val="00B0F0"/>
                </a:solidFill>
              </a:rPr>
              <a:t>Contractors</a:t>
            </a:r>
          </a:p>
        </p:txBody>
      </p:sp>
      <p:sp>
        <p:nvSpPr>
          <p:cNvPr id="6" name="Content Placeholder 5"/>
          <p:cNvSpPr>
            <a:spLocks noGrp="1"/>
          </p:cNvSpPr>
          <p:nvPr>
            <p:ph sz="quarter" idx="4"/>
          </p:nvPr>
        </p:nvSpPr>
        <p:spPr/>
        <p:txBody>
          <a:bodyPr>
            <a:normAutofit/>
          </a:bodyPr>
          <a:lstStyle/>
          <a:p>
            <a:pPr marL="0" indent="0">
              <a:buNone/>
            </a:pPr>
            <a:r>
              <a:rPr lang="en-US" sz="1600" dirty="0"/>
              <a:t>Must follow </a:t>
            </a:r>
            <a:r>
              <a:rPr lang="en-US" sz="1600" b="1" dirty="0"/>
              <a:t>Generally Accepted Government Auditing Standards (GAGAS)</a:t>
            </a:r>
            <a:r>
              <a:rPr lang="en-US" sz="1600" dirty="0"/>
              <a:t> or the </a:t>
            </a:r>
            <a:r>
              <a:rPr lang="en-US" sz="1600" b="1" dirty="0"/>
              <a:t>Yellow Book </a:t>
            </a:r>
            <a:r>
              <a:rPr lang="en-US" sz="1600" dirty="0"/>
              <a:t>when completing the Year-end Audited Financial Statements.</a:t>
            </a:r>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For more detail please visit:</a:t>
            </a:r>
          </a:p>
          <a:p>
            <a:pPr marL="0" indent="0">
              <a:buNone/>
            </a:pPr>
            <a:r>
              <a:rPr lang="en-US" sz="1600" dirty="0">
                <a:hlinkClick r:id="rId4"/>
              </a:rPr>
              <a:t>http://www.gao.gov/yellowbook/overview</a:t>
            </a:r>
            <a:endParaRPr lang="en-US" sz="1600" dirty="0"/>
          </a:p>
          <a:p>
            <a:pPr marL="0" indent="0">
              <a:buNone/>
            </a:pPr>
            <a:endParaRPr lang="en-US" sz="1600" dirty="0"/>
          </a:p>
          <a:p>
            <a:pPr marL="0" indent="0">
              <a:buNone/>
            </a:pPr>
            <a:endParaRPr lang="en-US" dirty="0"/>
          </a:p>
        </p:txBody>
      </p:sp>
      <p:sp>
        <p:nvSpPr>
          <p:cNvPr id="15" name="Slide Number Placeholder 14">
            <a:extLst>
              <a:ext uri="{FF2B5EF4-FFF2-40B4-BE49-F238E27FC236}">
                <a16:creationId xmlns:a16="http://schemas.microsoft.com/office/drawing/2014/main" id="{20177639-1625-4D1B-A7BC-3CCB7D9B98E6}"/>
              </a:ext>
            </a:extLst>
          </p:cNvPr>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3307360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DD974949-29E4-40A1-B655-F96EC73BE9DE}"/>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Independent Auditor Selection</a:t>
            </a:r>
          </a:p>
        </p:txBody>
      </p:sp>
      <p:sp>
        <p:nvSpPr>
          <p:cNvPr id="10" name="Text Placeholder 2"/>
          <p:cNvSpPr txBox="1">
            <a:spLocks/>
          </p:cNvSpPr>
          <p:nvPr/>
        </p:nvSpPr>
        <p:spPr>
          <a:xfrm>
            <a:off x="457200" y="1676400"/>
            <a:ext cx="8077200" cy="45720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nSpc>
                <a:spcPct val="150000"/>
              </a:lnSpc>
              <a:buClr>
                <a:srgbClr val="93A299"/>
              </a:buClr>
            </a:pPr>
            <a:endParaRPr lang="en-US" sz="2000" dirty="0">
              <a:solidFill>
                <a:srgbClr val="292934"/>
              </a:solidFill>
            </a:endParaRPr>
          </a:p>
          <a:p>
            <a:pPr>
              <a:lnSpc>
                <a:spcPct val="150000"/>
              </a:lnSpc>
              <a:buClr>
                <a:srgbClr val="93A299"/>
              </a:buClr>
            </a:pPr>
            <a:r>
              <a:rPr lang="en-US" sz="2000" dirty="0">
                <a:solidFill>
                  <a:srgbClr val="292934"/>
                </a:solidFill>
              </a:rPr>
              <a:t>Required selection from the Comptroller’s list</a:t>
            </a:r>
          </a:p>
          <a:p>
            <a:pPr>
              <a:lnSpc>
                <a:spcPct val="150000"/>
              </a:lnSpc>
              <a:buClr>
                <a:srgbClr val="93A299"/>
              </a:buClr>
            </a:pPr>
            <a:r>
              <a:rPr lang="en-US" sz="2000" dirty="0">
                <a:solidFill>
                  <a:srgbClr val="292934"/>
                </a:solidFill>
              </a:rPr>
              <a:t>Comptroller’s list last updated July 3, 2019</a:t>
            </a:r>
          </a:p>
          <a:p>
            <a:pPr>
              <a:lnSpc>
                <a:spcPct val="150000"/>
              </a:lnSpc>
              <a:buClr>
                <a:srgbClr val="93A299"/>
              </a:buClr>
            </a:pPr>
            <a:r>
              <a:rPr lang="en-US" sz="2000" dirty="0">
                <a:solidFill>
                  <a:srgbClr val="292934"/>
                </a:solidFill>
              </a:rPr>
              <a:t>Link: </a:t>
            </a:r>
            <a:r>
              <a:rPr lang="en-US" sz="2000" dirty="0">
                <a:solidFill>
                  <a:srgbClr val="292934"/>
                </a:solidFill>
                <a:hlinkClick r:id="rId3"/>
              </a:rPr>
              <a:t>http://comptroller.nyc.gov/general-information/prequalified-cpa-list/</a:t>
            </a:r>
            <a:r>
              <a:rPr lang="en-US" sz="2000" dirty="0">
                <a:solidFill>
                  <a:srgbClr val="292934"/>
                </a:solidFill>
              </a:rPr>
              <a:t> </a:t>
            </a:r>
          </a:p>
          <a:p>
            <a:pPr marL="0" indent="0">
              <a:buClr>
                <a:srgbClr val="93A299"/>
              </a:buClr>
              <a:buNone/>
            </a:pPr>
            <a:endParaRPr lang="en-US" sz="1400" dirty="0"/>
          </a:p>
          <a:p>
            <a:pPr marL="0" indent="0" algn="just">
              <a:buNone/>
            </a:pPr>
            <a:r>
              <a:rPr lang="en-US" sz="1900" dirty="0"/>
              <a:t>ACS recommends that each agency reach out to a minimum of three (3) CPA firms or auditors when requesting proposals for audit services. </a:t>
            </a:r>
          </a:p>
          <a:p>
            <a:pPr marL="0" indent="0">
              <a:buClr>
                <a:srgbClr val="93A299"/>
              </a:buClr>
              <a:buNone/>
            </a:pPr>
            <a:endParaRPr lang="en-US" sz="2000" dirty="0"/>
          </a:p>
        </p:txBody>
      </p:sp>
      <p:sp>
        <p:nvSpPr>
          <p:cNvPr id="2" name="TextBox 1"/>
          <p:cNvSpPr txBox="1"/>
          <p:nvPr/>
        </p:nvSpPr>
        <p:spPr>
          <a:xfrm>
            <a:off x="228600" y="6324600"/>
            <a:ext cx="7814960" cy="261610"/>
          </a:xfrm>
          <a:prstGeom prst="rect">
            <a:avLst/>
          </a:prstGeom>
          <a:noFill/>
        </p:spPr>
        <p:txBody>
          <a:bodyPr wrap="non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a:t>
            </a:r>
            <a:r>
              <a:rPr lang="en-US" sz="1100" i="1" dirty="0" err="1">
                <a:solidFill>
                  <a:srgbClr val="000000"/>
                </a:solidFill>
                <a:latin typeface="Segoe UI" panose="020B0502040204020203" pitchFamily="34" charset="0"/>
                <a:ea typeface="Segoe UI" panose="020B0502040204020203" pitchFamily="34" charset="0"/>
                <a:cs typeface="Segoe UI" panose="020B0502040204020203" pitchFamily="34" charset="0"/>
              </a:rPr>
              <a:t>EarlyLearn</a:t>
            </a:r>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 Child Welfare and Discretionary Audit Instructions, </a:t>
            </a:r>
            <a:r>
              <a:rPr lang="en-US" sz="1100" i="1" dirty="0">
                <a:latin typeface="Segoe UI" panose="020B0502040204020203" pitchFamily="34" charset="0"/>
                <a:ea typeface="Segoe UI" panose="020B0502040204020203" pitchFamily="34" charset="0"/>
                <a:cs typeface="Segoe UI" panose="020B0502040204020203" pitchFamily="34" charset="0"/>
              </a:rPr>
              <a:t>page 7, Section III – Procurement of Audit</a:t>
            </a:r>
          </a:p>
        </p:txBody>
      </p:sp>
      <p:sp>
        <p:nvSpPr>
          <p:cNvPr id="7" name="Slide Number Placeholder 6">
            <a:extLst>
              <a:ext uri="{FF2B5EF4-FFF2-40B4-BE49-F238E27FC236}">
                <a16:creationId xmlns:a16="http://schemas.microsoft.com/office/drawing/2014/main" id="{D8A81BEF-A579-42CD-903C-DC0283608F7D}"/>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4054841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39020E3-12A1-4965-94BE-88BA0C68DBA7}"/>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Components of a Complete Audit</a:t>
            </a:r>
          </a:p>
        </p:txBody>
      </p:sp>
      <p:sp>
        <p:nvSpPr>
          <p:cNvPr id="10" name="Text Placeholder 2"/>
          <p:cNvSpPr txBox="1">
            <a:spLocks/>
          </p:cNvSpPr>
          <p:nvPr/>
        </p:nvSpPr>
        <p:spPr>
          <a:xfrm>
            <a:off x="457200" y="2209800"/>
            <a:ext cx="8534400" cy="3886200"/>
          </a:xfrm>
          <a:prstGeom prst="rect">
            <a:avLst/>
          </a:prstGeom>
        </p:spPr>
        <p:txBody>
          <a:bodyPr>
            <a:normAutofit fontScale="850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Clr>
                <a:srgbClr val="93A299"/>
              </a:buClr>
              <a:buFont typeface="Arial" pitchFamily="34" charset="0"/>
              <a:buNone/>
            </a:pPr>
            <a:r>
              <a:rPr lang="en-US" sz="1800" dirty="0">
                <a:solidFill>
                  <a:srgbClr val="292934"/>
                </a:solidFill>
              </a:rPr>
              <a:t>I. Audited Financial Statements</a:t>
            </a:r>
          </a:p>
          <a:p>
            <a:pPr lvl="1">
              <a:lnSpc>
                <a:spcPct val="150000"/>
              </a:lnSpc>
              <a:buClr>
                <a:srgbClr val="93A299"/>
              </a:buClr>
            </a:pPr>
            <a:r>
              <a:rPr lang="en-US" sz="1800" dirty="0">
                <a:solidFill>
                  <a:srgbClr val="292934"/>
                </a:solidFill>
              </a:rPr>
              <a:t>Independent Auditor’s Report on Financial Statements and Supplemental Information </a:t>
            </a:r>
          </a:p>
          <a:p>
            <a:pPr lvl="1">
              <a:lnSpc>
                <a:spcPct val="150000"/>
              </a:lnSpc>
              <a:buClr>
                <a:srgbClr val="93A299"/>
              </a:buClr>
            </a:pPr>
            <a:r>
              <a:rPr lang="en-US" sz="1800" dirty="0">
                <a:solidFill>
                  <a:srgbClr val="292934"/>
                </a:solidFill>
              </a:rPr>
              <a:t>Financial Statements</a:t>
            </a:r>
          </a:p>
          <a:p>
            <a:pPr lvl="1">
              <a:lnSpc>
                <a:spcPct val="150000"/>
              </a:lnSpc>
              <a:buClr>
                <a:srgbClr val="93A299"/>
              </a:buClr>
            </a:pPr>
            <a:r>
              <a:rPr lang="en-US" sz="1800" dirty="0">
                <a:solidFill>
                  <a:srgbClr val="292934"/>
                </a:solidFill>
              </a:rPr>
              <a:t>Notes to Financial Statements</a:t>
            </a:r>
          </a:p>
          <a:p>
            <a:pPr lvl="1">
              <a:lnSpc>
                <a:spcPct val="150000"/>
              </a:lnSpc>
              <a:buClr>
                <a:srgbClr val="93A299"/>
              </a:buClr>
            </a:pPr>
            <a:r>
              <a:rPr lang="en-US" sz="1800" dirty="0">
                <a:solidFill>
                  <a:srgbClr val="292934"/>
                </a:solidFill>
              </a:rPr>
              <a:t>Independent Auditor’s Report on Internal Control over Financial Reporting and on Compliance</a:t>
            </a:r>
          </a:p>
          <a:p>
            <a:pPr lvl="1">
              <a:lnSpc>
                <a:spcPct val="150000"/>
              </a:lnSpc>
              <a:buClr>
                <a:srgbClr val="93A299"/>
              </a:buClr>
            </a:pPr>
            <a:r>
              <a:rPr lang="en-US" sz="1800" dirty="0">
                <a:solidFill>
                  <a:srgbClr val="292934"/>
                </a:solidFill>
              </a:rPr>
              <a:t>Schedule of Findings and Recommendations</a:t>
            </a:r>
          </a:p>
          <a:p>
            <a:pPr lvl="1">
              <a:lnSpc>
                <a:spcPct val="150000"/>
              </a:lnSpc>
              <a:buClr>
                <a:srgbClr val="93A299"/>
              </a:buClr>
            </a:pPr>
            <a:r>
              <a:rPr lang="en-US" sz="1800" dirty="0">
                <a:solidFill>
                  <a:srgbClr val="292934"/>
                </a:solidFill>
              </a:rPr>
              <a:t>Corrective Action Plan, where applicable</a:t>
            </a:r>
          </a:p>
          <a:p>
            <a:pPr marL="274320" lvl="1" indent="0">
              <a:lnSpc>
                <a:spcPct val="150000"/>
              </a:lnSpc>
              <a:buClr>
                <a:srgbClr val="93A299"/>
              </a:buClr>
              <a:buFont typeface="Arial" pitchFamily="34" charset="0"/>
              <a:buNone/>
            </a:pPr>
            <a:endParaRPr lang="en-US" sz="900" dirty="0">
              <a:solidFill>
                <a:srgbClr val="292934"/>
              </a:solidFill>
            </a:endParaRPr>
          </a:p>
          <a:p>
            <a:pPr marL="0" indent="0">
              <a:lnSpc>
                <a:spcPct val="150000"/>
              </a:lnSpc>
              <a:buClr>
                <a:srgbClr val="93A299"/>
              </a:buClr>
              <a:buFont typeface="Arial" pitchFamily="34" charset="0"/>
              <a:buNone/>
            </a:pPr>
            <a:r>
              <a:rPr lang="en-US" sz="1800" dirty="0">
                <a:solidFill>
                  <a:srgbClr val="292934"/>
                </a:solidFill>
              </a:rPr>
              <a:t>II. Audited ACS Supplementary Schedules</a:t>
            </a:r>
          </a:p>
        </p:txBody>
      </p:sp>
      <p:sp>
        <p:nvSpPr>
          <p:cNvPr id="6" name="Text Placeholder 2"/>
          <p:cNvSpPr txBox="1">
            <a:spLocks/>
          </p:cNvSpPr>
          <p:nvPr/>
        </p:nvSpPr>
        <p:spPr>
          <a:xfrm>
            <a:off x="457200" y="1672590"/>
            <a:ext cx="7924800" cy="304800"/>
          </a:xfrm>
          <a:prstGeom prst="rect">
            <a:avLst/>
          </a:prstGeom>
        </p:spPr>
        <p:txBody>
          <a:bodyPr>
            <a:normAutofit fontScale="2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Clr>
                <a:srgbClr val="93A299"/>
              </a:buClr>
              <a:buFont typeface="Arial" pitchFamily="34" charset="0"/>
              <a:buNone/>
            </a:pPr>
            <a:r>
              <a:rPr lang="en-US" sz="8000" dirty="0" err="1">
                <a:solidFill>
                  <a:srgbClr val="00B0F0"/>
                </a:solidFill>
              </a:rPr>
              <a:t>Subrecipients</a:t>
            </a:r>
            <a:r>
              <a:rPr lang="en-US" sz="8000" dirty="0">
                <a:solidFill>
                  <a:srgbClr val="00B0F0"/>
                </a:solidFill>
              </a:rPr>
              <a:t> and Contractors</a:t>
            </a:r>
          </a:p>
          <a:p>
            <a:pPr algn="ctr">
              <a:buClr>
                <a:srgbClr val="93A299"/>
              </a:buClr>
            </a:pPr>
            <a:endParaRPr lang="en-US" dirty="0">
              <a:solidFill>
                <a:srgbClr val="292934"/>
              </a:solidFill>
            </a:endParaRPr>
          </a:p>
        </p:txBody>
      </p:sp>
      <p:sp>
        <p:nvSpPr>
          <p:cNvPr id="7" name="TextBox 6"/>
          <p:cNvSpPr txBox="1"/>
          <p:nvPr/>
        </p:nvSpPr>
        <p:spPr>
          <a:xfrm>
            <a:off x="33462" y="6324600"/>
            <a:ext cx="9127820" cy="261610"/>
          </a:xfrm>
          <a:prstGeom prst="rect">
            <a:avLst/>
          </a:prstGeom>
          <a:noFill/>
        </p:spPr>
        <p:txBody>
          <a:bodyPr wrap="non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a:t>
            </a:r>
            <a:r>
              <a:rPr lang="en-US" sz="1100" i="1" dirty="0" err="1">
                <a:solidFill>
                  <a:srgbClr val="000000"/>
                </a:solidFill>
                <a:latin typeface="Segoe UI" panose="020B0502040204020203" pitchFamily="34" charset="0"/>
                <a:ea typeface="Segoe UI" panose="020B0502040204020203" pitchFamily="34" charset="0"/>
                <a:cs typeface="Segoe UI" panose="020B0502040204020203" pitchFamily="34" charset="0"/>
              </a:rPr>
              <a:t>EarlyLearn</a:t>
            </a:r>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 Child Welfare and </a:t>
            </a:r>
            <a:r>
              <a:rPr lang="en-US" sz="1100" i="1" dirty="0">
                <a:latin typeface="Segoe UI" panose="020B0502040204020203" pitchFamily="34" charset="0"/>
                <a:ea typeface="Segoe UI" panose="020B0502040204020203" pitchFamily="34" charset="0"/>
                <a:cs typeface="Segoe UI" panose="020B0502040204020203" pitchFamily="34" charset="0"/>
              </a:rPr>
              <a:t>Discretionary  Audit Instructions, page 5, Section I – Audit and Financial Reporting Requirements</a:t>
            </a:r>
          </a:p>
        </p:txBody>
      </p:sp>
      <p:sp>
        <p:nvSpPr>
          <p:cNvPr id="9" name="Slide Number Placeholder 8">
            <a:extLst>
              <a:ext uri="{FF2B5EF4-FFF2-40B4-BE49-F238E27FC236}">
                <a16:creationId xmlns:a16="http://schemas.microsoft.com/office/drawing/2014/main" id="{DB4E3A2B-8652-47E4-9F75-36836C84B780}"/>
              </a:ext>
            </a:extLst>
          </p:cNvPr>
          <p:cNvSpPr>
            <a:spLocks noGrp="1"/>
          </p:cNvSpPr>
          <p:nvPr>
            <p:ph type="sldNum" sz="quarter" idx="12"/>
          </p:nvPr>
        </p:nvSpPr>
        <p:spPr/>
        <p:txBody>
          <a:bodyPr/>
          <a:lstStyle/>
          <a:p>
            <a:r>
              <a:rPr lang="en-US" dirty="0"/>
              <a:t>11</a:t>
            </a:r>
          </a:p>
        </p:txBody>
      </p:sp>
    </p:spTree>
    <p:extLst>
      <p:ext uri="{BB962C8B-B14F-4D97-AF65-F5344CB8AC3E}">
        <p14:creationId xmlns:p14="http://schemas.microsoft.com/office/powerpoint/2010/main" val="106123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75D200E-095D-4C25-AEFF-30B1F56D6D6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Components of a Complete Audit</a:t>
            </a:r>
          </a:p>
        </p:txBody>
      </p:sp>
      <p:sp>
        <p:nvSpPr>
          <p:cNvPr id="10" name="Text Placeholder 2"/>
          <p:cNvSpPr txBox="1">
            <a:spLocks/>
          </p:cNvSpPr>
          <p:nvPr/>
        </p:nvSpPr>
        <p:spPr>
          <a:xfrm>
            <a:off x="457200" y="2209800"/>
            <a:ext cx="8077200" cy="3886200"/>
          </a:xfrm>
          <a:prstGeom prst="rect">
            <a:avLst/>
          </a:prstGeom>
        </p:spPr>
        <p:txBody>
          <a:bodyPr>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Clr>
                <a:srgbClr val="93A299"/>
              </a:buClr>
              <a:buFont typeface="Arial" pitchFamily="34" charset="0"/>
              <a:buNone/>
            </a:pPr>
            <a:r>
              <a:rPr lang="en-US" sz="1800" dirty="0">
                <a:solidFill>
                  <a:srgbClr val="292934"/>
                </a:solidFill>
              </a:rPr>
              <a:t>Single Audit Subpart F Requirements:</a:t>
            </a:r>
          </a:p>
          <a:p>
            <a:pPr lvl="1">
              <a:lnSpc>
                <a:spcPct val="150000"/>
              </a:lnSpc>
              <a:buClr>
                <a:srgbClr val="93A299"/>
              </a:buClr>
            </a:pPr>
            <a:r>
              <a:rPr lang="en-US" sz="1800" dirty="0">
                <a:solidFill>
                  <a:srgbClr val="292934"/>
                </a:solidFill>
              </a:rPr>
              <a:t>Schedule of Expenditure of Federal Awards</a:t>
            </a:r>
          </a:p>
          <a:p>
            <a:pPr lvl="1">
              <a:lnSpc>
                <a:spcPct val="150000"/>
              </a:lnSpc>
              <a:buClr>
                <a:srgbClr val="93A299"/>
              </a:buClr>
            </a:pPr>
            <a:r>
              <a:rPr lang="en-US" sz="1800" dirty="0">
                <a:solidFill>
                  <a:srgbClr val="292934"/>
                </a:solidFill>
              </a:rPr>
              <a:t>Notes to Schedule of Expenditure of Federal Awards</a:t>
            </a:r>
          </a:p>
          <a:p>
            <a:pPr lvl="1">
              <a:lnSpc>
                <a:spcPct val="150000"/>
              </a:lnSpc>
              <a:buClr>
                <a:srgbClr val="93A299"/>
              </a:buClr>
            </a:pPr>
            <a:r>
              <a:rPr lang="en-US" sz="1800" dirty="0">
                <a:solidFill>
                  <a:srgbClr val="292934"/>
                </a:solidFill>
              </a:rPr>
              <a:t>Independent Auditor’s Report on Compliance for Each Major Federal Program</a:t>
            </a:r>
          </a:p>
          <a:p>
            <a:pPr lvl="1">
              <a:lnSpc>
                <a:spcPct val="150000"/>
              </a:lnSpc>
              <a:buClr>
                <a:srgbClr val="93A299"/>
              </a:buClr>
            </a:pPr>
            <a:r>
              <a:rPr lang="en-US" sz="1800" dirty="0">
                <a:solidFill>
                  <a:srgbClr val="292934"/>
                </a:solidFill>
              </a:rPr>
              <a:t>Independent Auditor’s Report on Internal Control over Financial Reporting and on Compliance</a:t>
            </a:r>
          </a:p>
          <a:p>
            <a:pPr lvl="1">
              <a:lnSpc>
                <a:spcPct val="150000"/>
              </a:lnSpc>
              <a:buClr>
                <a:srgbClr val="93A299"/>
              </a:buClr>
            </a:pPr>
            <a:r>
              <a:rPr lang="en-US" sz="1800" dirty="0">
                <a:solidFill>
                  <a:srgbClr val="292934"/>
                </a:solidFill>
              </a:rPr>
              <a:t>Independent Auditor’s Report on Schedule of Expenditures of Federal Awards required by the Uniform Guidance</a:t>
            </a: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6" name="Text Placeholder 2"/>
          <p:cNvSpPr txBox="1">
            <a:spLocks/>
          </p:cNvSpPr>
          <p:nvPr/>
        </p:nvSpPr>
        <p:spPr>
          <a:xfrm>
            <a:off x="457200" y="1672590"/>
            <a:ext cx="7924800" cy="613410"/>
          </a:xfrm>
          <a:prstGeom prst="rect">
            <a:avLst/>
          </a:prstGeom>
        </p:spPr>
        <p:txBody>
          <a:bodyPr>
            <a:normAutofit fontScale="2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Clr>
                <a:srgbClr val="93A299"/>
              </a:buClr>
              <a:buFont typeface="Arial" pitchFamily="34" charset="0"/>
              <a:buNone/>
            </a:pPr>
            <a:r>
              <a:rPr lang="en-US" sz="8000" dirty="0">
                <a:solidFill>
                  <a:srgbClr val="00B0F0"/>
                </a:solidFill>
              </a:rPr>
              <a:t>Subrecipients (Head Start, Early Head Start and CDBG) </a:t>
            </a:r>
          </a:p>
          <a:p>
            <a:pPr marL="0" indent="0" algn="ctr">
              <a:buClr>
                <a:srgbClr val="93A299"/>
              </a:buClr>
              <a:buFont typeface="Arial" pitchFamily="34" charset="0"/>
              <a:buNone/>
            </a:pPr>
            <a:r>
              <a:rPr lang="en-US" sz="8000" i="1" dirty="0">
                <a:solidFill>
                  <a:srgbClr val="00B0F0"/>
                </a:solidFill>
              </a:rPr>
              <a:t>I</a:t>
            </a:r>
            <a:r>
              <a:rPr lang="en-US" sz="6400" i="1" dirty="0">
                <a:solidFill>
                  <a:srgbClr val="00B0F0"/>
                </a:solidFill>
              </a:rPr>
              <a:t>f the organization meets the Single Audit threshold.</a:t>
            </a:r>
            <a:endParaRPr lang="en-US" sz="8000" i="1" dirty="0">
              <a:solidFill>
                <a:srgbClr val="00B0F0"/>
              </a:solidFill>
            </a:endParaRPr>
          </a:p>
          <a:p>
            <a:pPr algn="ctr">
              <a:buClr>
                <a:srgbClr val="93A299"/>
              </a:buClr>
            </a:pPr>
            <a:endParaRPr lang="en-US" dirty="0">
              <a:solidFill>
                <a:srgbClr val="292934"/>
              </a:solidFill>
            </a:endParaRPr>
          </a:p>
        </p:txBody>
      </p:sp>
      <p:sp>
        <p:nvSpPr>
          <p:cNvPr id="7" name="TextBox 6"/>
          <p:cNvSpPr txBox="1"/>
          <p:nvPr/>
        </p:nvSpPr>
        <p:spPr>
          <a:xfrm>
            <a:off x="152400" y="6324600"/>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EarlyLearn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10, Section VI - B  Subrecipients</a:t>
            </a:r>
          </a:p>
        </p:txBody>
      </p:sp>
      <p:sp>
        <p:nvSpPr>
          <p:cNvPr id="9" name="Slide Number Placeholder 8">
            <a:extLst>
              <a:ext uri="{FF2B5EF4-FFF2-40B4-BE49-F238E27FC236}">
                <a16:creationId xmlns:a16="http://schemas.microsoft.com/office/drawing/2014/main" id="{A7601ED8-333F-4FFA-B68E-CC140B75491F}"/>
              </a:ext>
            </a:extLst>
          </p:cNvPr>
          <p:cNvSpPr>
            <a:spLocks noGrp="1"/>
          </p:cNvSpPr>
          <p:nvPr>
            <p:ph type="sldNum" sz="quarter" idx="12"/>
          </p:nvPr>
        </p:nvSpPr>
        <p:spPr/>
        <p:txBody>
          <a:bodyPr/>
          <a:lstStyle/>
          <a:p>
            <a:r>
              <a:rPr lang="en-US" dirty="0"/>
              <a:t>12</a:t>
            </a:r>
          </a:p>
        </p:txBody>
      </p:sp>
    </p:spTree>
    <p:extLst>
      <p:ext uri="{BB962C8B-B14F-4D97-AF65-F5344CB8AC3E}">
        <p14:creationId xmlns:p14="http://schemas.microsoft.com/office/powerpoint/2010/main" val="81899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39CF7A8B-B515-4200-B9A2-3CF7A8A445A2}"/>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68629" y="6858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ACS Supplementary Schedules - </a:t>
            </a:r>
            <a:r>
              <a:rPr lang="en-US" dirty="0" err="1">
                <a:solidFill>
                  <a:srgbClr val="00B0F0"/>
                </a:solidFill>
              </a:rPr>
              <a:t>EarlyLearn</a:t>
            </a:r>
            <a:endParaRPr lang="en-US" dirty="0">
              <a:solidFill>
                <a:srgbClr val="00B0F0"/>
              </a:solidFill>
            </a:endParaRPr>
          </a:p>
        </p:txBody>
      </p:sp>
      <p:sp>
        <p:nvSpPr>
          <p:cNvPr id="10" name="Text Placeholder 2"/>
          <p:cNvSpPr txBox="1">
            <a:spLocks/>
          </p:cNvSpPr>
          <p:nvPr/>
        </p:nvSpPr>
        <p:spPr>
          <a:xfrm>
            <a:off x="381000" y="1945006"/>
            <a:ext cx="8458200" cy="460819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70000"/>
              </a:lnSpc>
              <a:buClr>
                <a:srgbClr val="93A299"/>
              </a:buClr>
              <a:buFont typeface="Arial" pitchFamily="34" charset="0"/>
              <a:buNone/>
            </a:pPr>
            <a:r>
              <a:rPr lang="en-US" sz="1300" dirty="0">
                <a:solidFill>
                  <a:srgbClr val="292934"/>
                </a:solidFill>
              </a:rPr>
              <a:t>Schedule 1A  –  Statement  of  Revenues  and  Expenditures - ACS Funded – </a:t>
            </a:r>
            <a:r>
              <a:rPr lang="en-US" sz="1300" dirty="0" err="1">
                <a:solidFill>
                  <a:srgbClr val="292934"/>
                </a:solidFill>
              </a:rPr>
              <a:t>EarlyLearn</a:t>
            </a:r>
            <a:r>
              <a:rPr lang="en-US" sz="1300" dirty="0">
                <a:solidFill>
                  <a:srgbClr val="292934"/>
                </a:solidFill>
              </a:rPr>
              <a:t> (EL)  </a:t>
            </a:r>
          </a:p>
          <a:p>
            <a:pPr marL="0" indent="0">
              <a:lnSpc>
                <a:spcPct val="170000"/>
              </a:lnSpc>
              <a:buClr>
                <a:srgbClr val="93A299"/>
              </a:buClr>
              <a:buNone/>
            </a:pPr>
            <a:r>
              <a:rPr lang="en-US" sz="1300" dirty="0">
                <a:solidFill>
                  <a:srgbClr val="292934"/>
                </a:solidFill>
              </a:rPr>
              <a:t>Schedule 1B  –  Statement  of  Revenues  and  Expenditures - ACS Funded – Other Than EL and use for EL </a:t>
            </a:r>
          </a:p>
          <a:p>
            <a:pPr marL="0" indent="0">
              <a:lnSpc>
                <a:spcPct val="170000"/>
              </a:lnSpc>
              <a:buClr>
                <a:srgbClr val="93A299"/>
              </a:buClr>
              <a:buFont typeface="Arial" pitchFamily="34" charset="0"/>
              <a:buNone/>
            </a:pPr>
            <a:r>
              <a:rPr lang="en-US" sz="1300" dirty="0">
                <a:solidFill>
                  <a:srgbClr val="292934"/>
                </a:solidFill>
              </a:rPr>
              <a:t>Schedule 1C  –  Statement  of  Revenues  and  Expenditures - Not ACS Funded</a:t>
            </a:r>
          </a:p>
          <a:p>
            <a:pPr marL="0" indent="0">
              <a:lnSpc>
                <a:spcPct val="170000"/>
              </a:lnSpc>
              <a:buClr>
                <a:srgbClr val="93A299"/>
              </a:buClr>
              <a:buFont typeface="Arial" pitchFamily="34" charset="0"/>
              <a:buNone/>
            </a:pPr>
            <a:r>
              <a:rPr lang="en-US" sz="1300" dirty="0">
                <a:solidFill>
                  <a:srgbClr val="292934"/>
                </a:solidFill>
              </a:rPr>
              <a:t>Schedule 2 – Statement of Head Start Expenditures by Program Year</a:t>
            </a:r>
          </a:p>
          <a:p>
            <a:pPr marL="0" indent="0">
              <a:lnSpc>
                <a:spcPct val="170000"/>
              </a:lnSpc>
              <a:buClr>
                <a:srgbClr val="93A299"/>
              </a:buClr>
              <a:buNone/>
            </a:pPr>
            <a:r>
              <a:rPr lang="en-US" sz="1300" dirty="0">
                <a:solidFill>
                  <a:srgbClr val="292934"/>
                </a:solidFill>
              </a:rPr>
              <a:t>Schedule 3 – Statement of Non Federal Share Expenses by Program Year </a:t>
            </a:r>
            <a:endParaRPr lang="en-US" sz="1300" dirty="0">
              <a:solidFill>
                <a:srgbClr val="292934"/>
              </a:solidFill>
              <a:highlight>
                <a:srgbClr val="FFFF00"/>
              </a:highlight>
            </a:endParaRPr>
          </a:p>
          <a:p>
            <a:pPr marL="0" indent="0">
              <a:lnSpc>
                <a:spcPct val="170000"/>
              </a:lnSpc>
              <a:buClr>
                <a:srgbClr val="93A299"/>
              </a:buClr>
              <a:buFont typeface="Arial" pitchFamily="34" charset="0"/>
              <a:buNone/>
            </a:pPr>
            <a:r>
              <a:rPr lang="en-US" sz="1300" dirty="0">
                <a:solidFill>
                  <a:srgbClr val="292934"/>
                </a:solidFill>
              </a:rPr>
              <a:t>Schedule 4 – Schedule of Equipment Inventory</a:t>
            </a:r>
          </a:p>
          <a:p>
            <a:pPr marL="0" indent="0">
              <a:lnSpc>
                <a:spcPct val="170000"/>
              </a:lnSpc>
              <a:buClr>
                <a:srgbClr val="93A299"/>
              </a:buClr>
              <a:buFont typeface="Arial" pitchFamily="34" charset="0"/>
              <a:buNone/>
            </a:pPr>
            <a:r>
              <a:rPr lang="en-US" sz="1300" dirty="0">
                <a:solidFill>
                  <a:srgbClr val="292934"/>
                </a:solidFill>
              </a:rPr>
              <a:t>Schedule 5 – Schedule of Quantitative Program Results</a:t>
            </a:r>
          </a:p>
          <a:p>
            <a:pPr marL="0" indent="0">
              <a:lnSpc>
                <a:spcPct val="170000"/>
              </a:lnSpc>
              <a:buClr>
                <a:srgbClr val="93A299"/>
              </a:buClr>
              <a:buFont typeface="Arial" pitchFamily="34" charset="0"/>
              <a:buNone/>
            </a:pPr>
            <a:r>
              <a:rPr lang="en-US" sz="1300" dirty="0">
                <a:solidFill>
                  <a:srgbClr val="292934"/>
                </a:solidFill>
              </a:rPr>
              <a:t>Schedule 6 – Schedule of Due To or Due From ACS</a:t>
            </a:r>
          </a:p>
          <a:p>
            <a:pPr marL="0" indent="0">
              <a:lnSpc>
                <a:spcPct val="170000"/>
              </a:lnSpc>
              <a:buClr>
                <a:srgbClr val="93A299"/>
              </a:buClr>
              <a:buFont typeface="Arial" pitchFamily="34" charset="0"/>
              <a:buNone/>
            </a:pPr>
            <a:r>
              <a:rPr lang="en-US" sz="1300" dirty="0">
                <a:solidFill>
                  <a:srgbClr val="292934"/>
                </a:solidFill>
              </a:rPr>
              <a:t>Schedule 7 – Schedule of Accrued Vacation </a:t>
            </a:r>
          </a:p>
          <a:p>
            <a:pPr marL="0" indent="0">
              <a:spcBef>
                <a:spcPts val="0"/>
              </a:spcBef>
              <a:buClr>
                <a:srgbClr val="93A299"/>
              </a:buClr>
              <a:buNone/>
            </a:pPr>
            <a:endParaRPr lang="en-US" sz="1600" b="1" i="1" dirty="0">
              <a:solidFill>
                <a:srgbClr val="00B0F0"/>
              </a:solidFill>
              <a:highlight>
                <a:srgbClr val="FFFF00"/>
              </a:highlight>
            </a:endParaRPr>
          </a:p>
          <a:p>
            <a:pPr marL="0" indent="0">
              <a:spcBef>
                <a:spcPts val="0"/>
              </a:spcBef>
              <a:buClr>
                <a:srgbClr val="93A299"/>
              </a:buClr>
              <a:buNone/>
            </a:pPr>
            <a:r>
              <a:rPr lang="en-US" sz="1600" b="1" i="1" dirty="0">
                <a:solidFill>
                  <a:srgbClr val="00B0F0"/>
                </a:solidFill>
              </a:rPr>
              <a:t>Attention: </a:t>
            </a:r>
            <a:r>
              <a:rPr lang="en-US" sz="1600" i="1" dirty="0">
                <a:solidFill>
                  <a:srgbClr val="00B0F0"/>
                </a:solidFill>
              </a:rPr>
              <a:t>Additional schedules for the Early Head Start are required to be submitted to ACS which will be communicated through addendum to all applicable providers.</a:t>
            </a:r>
            <a:endParaRPr lang="en-US" sz="1600" b="1" i="1" dirty="0">
              <a:solidFill>
                <a:srgbClr val="00B0F0"/>
              </a:solidFill>
            </a:endParaRPr>
          </a:p>
          <a:p>
            <a:pPr marL="0" indent="0">
              <a:lnSpc>
                <a:spcPct val="170000"/>
              </a:lnSpc>
              <a:buClr>
                <a:srgbClr val="93A299"/>
              </a:buClr>
              <a:buFont typeface="Arial" pitchFamily="34" charset="0"/>
              <a:buNone/>
            </a:pPr>
            <a:endParaRPr lang="en-US" sz="1300" i="1" dirty="0">
              <a:solidFill>
                <a:srgbClr val="292934"/>
              </a:solidFill>
            </a:endParaRPr>
          </a:p>
          <a:p>
            <a:pPr marL="0" indent="0">
              <a:lnSpc>
                <a:spcPct val="170000"/>
              </a:lnSpc>
              <a:buClr>
                <a:srgbClr val="93A299"/>
              </a:buClr>
              <a:buFont typeface="Arial" pitchFamily="34" charset="0"/>
              <a:buNone/>
            </a:pPr>
            <a:endParaRPr lang="en-US" sz="1300" dirty="0">
              <a:solidFill>
                <a:srgbClr val="292934"/>
              </a:solidFill>
            </a:endParaRPr>
          </a:p>
          <a:p>
            <a:pPr>
              <a:lnSpc>
                <a:spcPct val="17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6" name="Text Placeholder 2"/>
          <p:cNvSpPr txBox="1">
            <a:spLocks/>
          </p:cNvSpPr>
          <p:nvPr/>
        </p:nvSpPr>
        <p:spPr>
          <a:xfrm>
            <a:off x="445771" y="1560195"/>
            <a:ext cx="7924800" cy="384810"/>
          </a:xfrm>
          <a:prstGeom prst="rect">
            <a:avLst/>
          </a:prstGeom>
        </p:spPr>
        <p:txBody>
          <a:bodyPr>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buClr>
                <a:srgbClr val="93A299"/>
              </a:buClr>
            </a:pPr>
            <a:endParaRPr lang="en-US" dirty="0">
              <a:solidFill>
                <a:srgbClr val="292934"/>
              </a:solidFill>
            </a:endParaRPr>
          </a:p>
        </p:txBody>
      </p:sp>
      <p:sp>
        <p:nvSpPr>
          <p:cNvPr id="7" name="TextBox 6"/>
          <p:cNvSpPr txBox="1"/>
          <p:nvPr/>
        </p:nvSpPr>
        <p:spPr>
          <a:xfrm>
            <a:off x="152400" y="632460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EarlyLearn Audit Instructions, </a:t>
            </a:r>
            <a:r>
              <a:rPr lang="en-US" sz="1100" i="1" dirty="0">
                <a:latin typeface="Segoe UI" panose="020B0502040204020203" pitchFamily="34" charset="0"/>
                <a:ea typeface="Segoe UI" panose="020B0502040204020203" pitchFamily="34" charset="0"/>
                <a:cs typeface="Segoe UI" panose="020B0502040204020203" pitchFamily="34" charset="0"/>
              </a:rPr>
              <a:t>page 11, Section VI – C EarlyLearn Supplementary Schedules and Attestations </a:t>
            </a:r>
          </a:p>
        </p:txBody>
      </p:sp>
      <p:sp>
        <p:nvSpPr>
          <p:cNvPr id="9" name="Slide Number Placeholder 8">
            <a:extLst>
              <a:ext uri="{FF2B5EF4-FFF2-40B4-BE49-F238E27FC236}">
                <a16:creationId xmlns:a16="http://schemas.microsoft.com/office/drawing/2014/main" id="{7680BC91-BE8D-48FA-97E9-F3B78B353F11}"/>
              </a:ext>
            </a:extLst>
          </p:cNvPr>
          <p:cNvSpPr>
            <a:spLocks noGrp="1"/>
          </p:cNvSpPr>
          <p:nvPr>
            <p:ph type="sldNum" sz="quarter" idx="12"/>
          </p:nvPr>
        </p:nvSpPr>
        <p:spPr/>
        <p:txBody>
          <a:bodyPr/>
          <a:lstStyle/>
          <a:p>
            <a:r>
              <a:rPr lang="en-US" dirty="0"/>
              <a:t>13</a:t>
            </a:r>
          </a:p>
        </p:txBody>
      </p:sp>
    </p:spTree>
    <p:extLst>
      <p:ext uri="{BB962C8B-B14F-4D97-AF65-F5344CB8AC3E}">
        <p14:creationId xmlns:p14="http://schemas.microsoft.com/office/powerpoint/2010/main" val="19239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F799D74-C08A-4E68-A917-40C962DE1342}"/>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685800"/>
            <a:ext cx="8229600" cy="990600"/>
          </a:xfrm>
          <a:prstGeom prst="rect">
            <a:avLst/>
          </a:prstGeom>
          <a:effectLst>
            <a:outerShdw blurRad="50800" dist="38100" dir="5400000" algn="t" rotWithShape="0">
              <a:prstClr val="black">
                <a:alpha val="40000"/>
              </a:prstClr>
            </a:outerShdw>
          </a:effectLst>
          <a:scene3d>
            <a:camera prst="orthographicFront"/>
            <a:lightRig rig="threePt" dir="t"/>
          </a:scene3d>
          <a:sp3d>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ACS Supplementary Schedules - Prevention</a:t>
            </a:r>
          </a:p>
        </p:txBody>
      </p:sp>
      <p:sp>
        <p:nvSpPr>
          <p:cNvPr id="10" name="Text Placeholder 2"/>
          <p:cNvSpPr txBox="1">
            <a:spLocks/>
          </p:cNvSpPr>
          <p:nvPr/>
        </p:nvSpPr>
        <p:spPr>
          <a:xfrm>
            <a:off x="445771" y="2057400"/>
            <a:ext cx="8077200" cy="38862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70000"/>
              </a:lnSpc>
              <a:buClr>
                <a:srgbClr val="93A299"/>
              </a:buClr>
              <a:buFont typeface="Arial" pitchFamily="34" charset="0"/>
              <a:buNone/>
            </a:pPr>
            <a:r>
              <a:rPr lang="en-US" sz="1600" dirty="0">
                <a:solidFill>
                  <a:srgbClr val="292934"/>
                </a:solidFill>
              </a:rPr>
              <a:t>Schedule 1 - Statement of Revenue and Expenditures</a:t>
            </a:r>
          </a:p>
          <a:p>
            <a:pPr marL="0" indent="0">
              <a:lnSpc>
                <a:spcPct val="170000"/>
              </a:lnSpc>
              <a:buClr>
                <a:srgbClr val="93A299"/>
              </a:buClr>
              <a:buFont typeface="Arial" pitchFamily="34" charset="0"/>
              <a:buNone/>
            </a:pPr>
            <a:r>
              <a:rPr lang="en-US" sz="1600" dirty="0">
                <a:solidFill>
                  <a:srgbClr val="292934"/>
                </a:solidFill>
              </a:rPr>
              <a:t>Schedule 2 - Schedule of Salaries</a:t>
            </a:r>
          </a:p>
          <a:p>
            <a:pPr marL="0" indent="0">
              <a:lnSpc>
                <a:spcPct val="170000"/>
              </a:lnSpc>
              <a:buClr>
                <a:srgbClr val="93A299"/>
              </a:buClr>
              <a:buFont typeface="Arial" pitchFamily="34" charset="0"/>
              <a:buNone/>
            </a:pPr>
            <a:r>
              <a:rPr lang="en-US" sz="1600" dirty="0">
                <a:solidFill>
                  <a:srgbClr val="292934"/>
                </a:solidFill>
              </a:rPr>
              <a:t>Schedule 3 - Schedule of Fringe Benefits</a:t>
            </a:r>
          </a:p>
          <a:p>
            <a:pPr marL="0" indent="0">
              <a:lnSpc>
                <a:spcPct val="170000"/>
              </a:lnSpc>
              <a:buClr>
                <a:srgbClr val="93A299"/>
              </a:buClr>
              <a:buFont typeface="Arial" pitchFamily="34" charset="0"/>
              <a:buNone/>
            </a:pPr>
            <a:r>
              <a:rPr lang="en-US" sz="1600" dirty="0">
                <a:solidFill>
                  <a:srgbClr val="292934"/>
                </a:solidFill>
              </a:rPr>
              <a:t>Schedule 4 - Schedule of Equipment Inventory</a:t>
            </a:r>
          </a:p>
          <a:p>
            <a:pPr marL="0" indent="0">
              <a:lnSpc>
                <a:spcPct val="170000"/>
              </a:lnSpc>
              <a:buClr>
                <a:srgbClr val="93A299"/>
              </a:buClr>
              <a:buFont typeface="Arial" pitchFamily="34" charset="0"/>
              <a:buNone/>
            </a:pPr>
            <a:r>
              <a:rPr lang="en-US" sz="1600" dirty="0">
                <a:solidFill>
                  <a:srgbClr val="292934"/>
                </a:solidFill>
              </a:rPr>
              <a:t>Schedule 5 - Schedule of Questioned Costs</a:t>
            </a:r>
          </a:p>
          <a:p>
            <a:pPr marL="0" indent="0">
              <a:lnSpc>
                <a:spcPct val="170000"/>
              </a:lnSpc>
              <a:buClr>
                <a:srgbClr val="93A299"/>
              </a:buClr>
              <a:buFont typeface="Arial" pitchFamily="34" charset="0"/>
              <a:buNone/>
            </a:pPr>
            <a:r>
              <a:rPr lang="en-US" sz="1600" dirty="0">
                <a:solidFill>
                  <a:srgbClr val="292934"/>
                </a:solidFill>
              </a:rPr>
              <a:t>Schedule 6 - Schedule of Quantitative Program Results</a:t>
            </a:r>
          </a:p>
          <a:p>
            <a:pPr marL="0" indent="0">
              <a:lnSpc>
                <a:spcPct val="170000"/>
              </a:lnSpc>
              <a:buClr>
                <a:srgbClr val="93A299"/>
              </a:buClr>
              <a:buFont typeface="Arial" pitchFamily="34" charset="0"/>
              <a:buNone/>
            </a:pPr>
            <a:r>
              <a:rPr lang="en-US" sz="1600" dirty="0">
                <a:solidFill>
                  <a:srgbClr val="292934"/>
                </a:solidFill>
              </a:rPr>
              <a:t>Schedule 7 - Prevention CSNYC </a:t>
            </a:r>
          </a:p>
          <a:p>
            <a:pPr>
              <a:lnSpc>
                <a:spcPct val="170000"/>
              </a:lnSpc>
              <a:buClr>
                <a:srgbClr val="93A299"/>
              </a:buClr>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7" name="TextBox 6"/>
          <p:cNvSpPr txBox="1"/>
          <p:nvPr/>
        </p:nvSpPr>
        <p:spPr>
          <a:xfrm>
            <a:off x="152400" y="632460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Child Welfare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10, Section VI Supplementary Schedules</a:t>
            </a:r>
          </a:p>
        </p:txBody>
      </p:sp>
      <p:sp>
        <p:nvSpPr>
          <p:cNvPr id="6" name="Slide Number Placeholder 5">
            <a:extLst>
              <a:ext uri="{FF2B5EF4-FFF2-40B4-BE49-F238E27FC236}">
                <a16:creationId xmlns:a16="http://schemas.microsoft.com/office/drawing/2014/main" id="{4BC00B4B-F9A4-4C0A-A8B4-DE6A4F134EC2}"/>
              </a:ext>
            </a:extLst>
          </p:cNvPr>
          <p:cNvSpPr>
            <a:spLocks noGrp="1"/>
          </p:cNvSpPr>
          <p:nvPr>
            <p:ph type="sldNum" sz="quarter" idx="12"/>
          </p:nvPr>
        </p:nvSpPr>
        <p:spPr/>
        <p:txBody>
          <a:bodyPr/>
          <a:lstStyle/>
          <a:p>
            <a:r>
              <a:rPr lang="en-US" dirty="0"/>
              <a:t>14</a:t>
            </a:r>
          </a:p>
        </p:txBody>
      </p:sp>
    </p:spTree>
    <p:extLst>
      <p:ext uri="{BB962C8B-B14F-4D97-AF65-F5344CB8AC3E}">
        <p14:creationId xmlns:p14="http://schemas.microsoft.com/office/powerpoint/2010/main" val="80091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F1AB207-AB51-4EB6-9E71-055AAB8136BB}"/>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685800"/>
            <a:ext cx="8229600" cy="990600"/>
          </a:xfrm>
          <a:prstGeom prst="rect">
            <a:avLst/>
          </a:prstGeom>
          <a:effectLst>
            <a:outerShdw blurRad="50800" dist="38100" dir="5400000" algn="t" rotWithShape="0">
              <a:prstClr val="black">
                <a:alpha val="40000"/>
              </a:prstClr>
            </a:outerShdw>
          </a:effectLst>
          <a:scene3d>
            <a:camera prst="orthographicFront"/>
            <a:lightRig rig="threePt" dir="t"/>
          </a:scene3d>
          <a:sp3d>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ACS Supplementary Schedules - Homemaking</a:t>
            </a:r>
          </a:p>
        </p:txBody>
      </p:sp>
      <p:sp>
        <p:nvSpPr>
          <p:cNvPr id="10" name="Text Placeholder 2"/>
          <p:cNvSpPr txBox="1">
            <a:spLocks/>
          </p:cNvSpPr>
          <p:nvPr/>
        </p:nvSpPr>
        <p:spPr>
          <a:xfrm>
            <a:off x="445771" y="2057400"/>
            <a:ext cx="8077200" cy="3886200"/>
          </a:xfrm>
          <a:prstGeom prst="rect">
            <a:avLst/>
          </a:prstGeom>
        </p:spPr>
        <p:txBody>
          <a:bodyPr>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70000"/>
              </a:lnSpc>
              <a:buClr>
                <a:srgbClr val="93A299"/>
              </a:buClr>
              <a:buFont typeface="Arial" pitchFamily="34" charset="0"/>
              <a:buNone/>
            </a:pPr>
            <a:r>
              <a:rPr lang="en-US" sz="1600" dirty="0">
                <a:solidFill>
                  <a:srgbClr val="292934"/>
                </a:solidFill>
              </a:rPr>
              <a:t>Schedule 1 – Independent Auditor’s Report on Schedules</a:t>
            </a:r>
          </a:p>
          <a:p>
            <a:pPr marL="0" indent="0">
              <a:lnSpc>
                <a:spcPct val="170000"/>
              </a:lnSpc>
              <a:buClr>
                <a:srgbClr val="93A299"/>
              </a:buClr>
              <a:buFont typeface="Arial" pitchFamily="34" charset="0"/>
              <a:buNone/>
            </a:pPr>
            <a:r>
              <a:rPr lang="en-US" sz="1600" dirty="0">
                <a:solidFill>
                  <a:srgbClr val="292934"/>
                </a:solidFill>
              </a:rPr>
              <a:t>Schedule 2 – Statement of Revenues and Expenditures </a:t>
            </a:r>
          </a:p>
          <a:p>
            <a:pPr marL="0" indent="0">
              <a:lnSpc>
                <a:spcPct val="170000"/>
              </a:lnSpc>
              <a:buClr>
                <a:srgbClr val="93A299"/>
              </a:buClr>
              <a:buFont typeface="Arial" pitchFamily="34" charset="0"/>
              <a:buNone/>
            </a:pPr>
            <a:r>
              <a:rPr lang="en-US" sz="1600" dirty="0">
                <a:solidFill>
                  <a:srgbClr val="292934"/>
                </a:solidFill>
              </a:rPr>
              <a:t>Schedule 3 - Schedule of Fringe Benefits</a:t>
            </a:r>
          </a:p>
          <a:p>
            <a:pPr marL="0" indent="0">
              <a:lnSpc>
                <a:spcPct val="170000"/>
              </a:lnSpc>
              <a:buClr>
                <a:srgbClr val="93A299"/>
              </a:buClr>
              <a:buNone/>
            </a:pPr>
            <a:r>
              <a:rPr lang="en-US" sz="1600" dirty="0">
                <a:solidFill>
                  <a:srgbClr val="292934"/>
                </a:solidFill>
              </a:rPr>
              <a:t>Schedule 4 - Schedule of Equipment Inventory</a:t>
            </a:r>
          </a:p>
          <a:p>
            <a:pPr marL="0" indent="0">
              <a:lnSpc>
                <a:spcPct val="170000"/>
              </a:lnSpc>
              <a:buClr>
                <a:srgbClr val="93A299"/>
              </a:buClr>
              <a:buFont typeface="Arial" pitchFamily="34" charset="0"/>
              <a:buNone/>
            </a:pPr>
            <a:r>
              <a:rPr lang="en-US" sz="1600" dirty="0">
                <a:solidFill>
                  <a:srgbClr val="292934"/>
                </a:solidFill>
              </a:rPr>
              <a:t>Schedule 5 - Schedule of Questioned Costs</a:t>
            </a:r>
          </a:p>
          <a:p>
            <a:pPr marL="0" indent="0">
              <a:lnSpc>
                <a:spcPct val="170000"/>
              </a:lnSpc>
              <a:buClr>
                <a:srgbClr val="93A299"/>
              </a:buClr>
              <a:buFont typeface="Arial" pitchFamily="34" charset="0"/>
              <a:buNone/>
            </a:pPr>
            <a:r>
              <a:rPr lang="en-US" sz="1600" dirty="0">
                <a:solidFill>
                  <a:srgbClr val="292934"/>
                </a:solidFill>
              </a:rPr>
              <a:t>Schedule 6 - Schedule of Quantitative Program Results</a:t>
            </a:r>
          </a:p>
          <a:p>
            <a:pPr marL="0" indent="0">
              <a:lnSpc>
                <a:spcPct val="170000"/>
              </a:lnSpc>
              <a:buClr>
                <a:srgbClr val="93A299"/>
              </a:buClr>
              <a:buFont typeface="Arial" pitchFamily="34" charset="0"/>
              <a:buNone/>
            </a:pPr>
            <a:endParaRPr lang="en-US" sz="1900" b="1" i="1" spc="-100" dirty="0">
              <a:solidFill>
                <a:srgbClr val="00B0F0"/>
              </a:solidFill>
              <a:latin typeface="+mj-lt"/>
              <a:ea typeface="+mj-ea"/>
              <a:cs typeface="+mj-cs"/>
            </a:endParaRPr>
          </a:p>
          <a:p>
            <a:pPr marL="0" indent="0">
              <a:lnSpc>
                <a:spcPct val="170000"/>
              </a:lnSpc>
              <a:buClr>
                <a:srgbClr val="93A299"/>
              </a:buClr>
              <a:buFont typeface="Arial" pitchFamily="34" charset="0"/>
              <a:buNone/>
            </a:pPr>
            <a:r>
              <a:rPr lang="en-US" sz="1900" b="1" i="1" spc="-100" dirty="0">
                <a:solidFill>
                  <a:srgbClr val="00B0F0"/>
                </a:solidFill>
                <a:latin typeface="+mj-lt"/>
                <a:ea typeface="+mj-ea"/>
                <a:cs typeface="+mj-cs"/>
              </a:rPr>
              <a:t>Attention: </a:t>
            </a:r>
            <a:r>
              <a:rPr lang="en-US" sz="1900" i="1" spc="-100" dirty="0">
                <a:solidFill>
                  <a:srgbClr val="00B0F0"/>
                </a:solidFill>
                <a:latin typeface="+mj-lt"/>
                <a:ea typeface="+mj-ea"/>
                <a:cs typeface="+mj-cs"/>
              </a:rPr>
              <a:t>Effective FY 2019, audited supplementary schedules will be used to determine allowable expenditures for  all Homemaking close outs.</a:t>
            </a:r>
          </a:p>
          <a:p>
            <a:pPr marL="0" indent="0">
              <a:lnSpc>
                <a:spcPct val="170000"/>
              </a:lnSpc>
              <a:buClr>
                <a:srgbClr val="93A299"/>
              </a:buClr>
              <a:buFont typeface="Arial" pitchFamily="34" charset="0"/>
              <a:buNone/>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7" name="TextBox 6"/>
          <p:cNvSpPr txBox="1"/>
          <p:nvPr/>
        </p:nvSpPr>
        <p:spPr>
          <a:xfrm>
            <a:off x="152400" y="632460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Child Welfare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10, Section VI Supplementary Schedules</a:t>
            </a:r>
          </a:p>
        </p:txBody>
      </p:sp>
      <p:sp>
        <p:nvSpPr>
          <p:cNvPr id="6" name="Slide Number Placeholder 5">
            <a:extLst>
              <a:ext uri="{FF2B5EF4-FFF2-40B4-BE49-F238E27FC236}">
                <a16:creationId xmlns:a16="http://schemas.microsoft.com/office/drawing/2014/main" id="{0E135733-7CE8-4DEE-BD22-9F035AC8FE15}"/>
              </a:ext>
            </a:extLst>
          </p:cNvPr>
          <p:cNvSpPr>
            <a:spLocks noGrp="1"/>
          </p:cNvSpPr>
          <p:nvPr>
            <p:ph type="sldNum" sz="quarter" idx="12"/>
          </p:nvPr>
        </p:nvSpPr>
        <p:spPr/>
        <p:txBody>
          <a:bodyPr/>
          <a:lstStyle/>
          <a:p>
            <a:r>
              <a:rPr lang="en-US" dirty="0"/>
              <a:t>15</a:t>
            </a:r>
          </a:p>
        </p:txBody>
      </p:sp>
    </p:spTree>
    <p:extLst>
      <p:ext uri="{BB962C8B-B14F-4D97-AF65-F5344CB8AC3E}">
        <p14:creationId xmlns:p14="http://schemas.microsoft.com/office/powerpoint/2010/main" val="309785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DB6BCCD-9ABF-4637-926A-94715B7AB6E0}"/>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685800"/>
            <a:ext cx="8229600" cy="990600"/>
          </a:xfrm>
          <a:prstGeom prst="rect">
            <a:avLst/>
          </a:prstGeom>
          <a:effectLst>
            <a:outerShdw blurRad="50800" dist="38100" dir="5400000" algn="t" rotWithShape="0">
              <a:prstClr val="black">
                <a:alpha val="40000"/>
              </a:prstClr>
            </a:outerShdw>
          </a:effectLst>
          <a:scene3d>
            <a:camera prst="orthographicFront"/>
            <a:lightRig rig="threePt" dir="t"/>
          </a:scene3d>
          <a:sp3d>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ACS Supplementary Schedules – Child Welfare Discretionary</a:t>
            </a:r>
          </a:p>
        </p:txBody>
      </p:sp>
      <p:sp>
        <p:nvSpPr>
          <p:cNvPr id="10" name="Text Placeholder 2"/>
          <p:cNvSpPr txBox="1">
            <a:spLocks/>
          </p:cNvSpPr>
          <p:nvPr/>
        </p:nvSpPr>
        <p:spPr>
          <a:xfrm>
            <a:off x="445771" y="2057400"/>
            <a:ext cx="8077200" cy="3886200"/>
          </a:xfrm>
          <a:prstGeom prst="rect">
            <a:avLst/>
          </a:prstGeom>
        </p:spPr>
        <p:txBody>
          <a:bodyPr>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70000"/>
              </a:lnSpc>
              <a:buClr>
                <a:srgbClr val="93A299"/>
              </a:buClr>
              <a:buFont typeface="Arial" pitchFamily="34" charset="0"/>
              <a:buNone/>
            </a:pPr>
            <a:r>
              <a:rPr lang="en-US" sz="1600" dirty="0">
                <a:solidFill>
                  <a:srgbClr val="292934"/>
                </a:solidFill>
              </a:rPr>
              <a:t>Schedule 1 – Standard Independent Auditor’s Report on Schedules</a:t>
            </a:r>
          </a:p>
          <a:p>
            <a:pPr marL="0" indent="0">
              <a:lnSpc>
                <a:spcPct val="170000"/>
              </a:lnSpc>
              <a:buClr>
                <a:srgbClr val="93A299"/>
              </a:buClr>
              <a:buNone/>
            </a:pPr>
            <a:r>
              <a:rPr lang="en-US" sz="1600" dirty="0">
                <a:solidFill>
                  <a:srgbClr val="292934"/>
                </a:solidFill>
              </a:rPr>
              <a:t>Schedule 2 – Standard Statement of Revenues and Expenditures </a:t>
            </a:r>
          </a:p>
          <a:p>
            <a:pPr marL="0" indent="0">
              <a:lnSpc>
                <a:spcPct val="170000"/>
              </a:lnSpc>
              <a:buClr>
                <a:srgbClr val="93A299"/>
              </a:buClr>
              <a:buNone/>
            </a:pPr>
            <a:r>
              <a:rPr lang="en-US" sz="1600" dirty="0">
                <a:solidFill>
                  <a:srgbClr val="292934"/>
                </a:solidFill>
              </a:rPr>
              <a:t>Schedule 3 - Standard  Schedule of Fringe Benefits</a:t>
            </a:r>
          </a:p>
          <a:p>
            <a:pPr marL="0" indent="0">
              <a:lnSpc>
                <a:spcPct val="170000"/>
              </a:lnSpc>
              <a:buClr>
                <a:srgbClr val="93A299"/>
              </a:buClr>
              <a:buNone/>
            </a:pPr>
            <a:r>
              <a:rPr lang="en-US" sz="1600" dirty="0">
                <a:solidFill>
                  <a:srgbClr val="292934"/>
                </a:solidFill>
              </a:rPr>
              <a:t>Schedule 4 - Standard Schedule of Equipment Inventory</a:t>
            </a:r>
          </a:p>
          <a:p>
            <a:pPr marL="0" indent="0">
              <a:lnSpc>
                <a:spcPct val="170000"/>
              </a:lnSpc>
              <a:buClr>
                <a:srgbClr val="93A299"/>
              </a:buClr>
              <a:buNone/>
            </a:pPr>
            <a:r>
              <a:rPr lang="en-US" sz="1600" dirty="0">
                <a:solidFill>
                  <a:srgbClr val="292934"/>
                </a:solidFill>
              </a:rPr>
              <a:t>Schedule 5 - Standard Schedule of Questioned Costs</a:t>
            </a:r>
          </a:p>
          <a:p>
            <a:pPr marL="0" indent="0">
              <a:lnSpc>
                <a:spcPct val="170000"/>
              </a:lnSpc>
              <a:buClr>
                <a:srgbClr val="93A299"/>
              </a:buClr>
              <a:buFont typeface="Arial" pitchFamily="34" charset="0"/>
              <a:buNone/>
            </a:pPr>
            <a:endParaRPr lang="en-US" sz="1600" dirty="0">
              <a:solidFill>
                <a:srgbClr val="292934"/>
              </a:solidFill>
            </a:endParaRPr>
          </a:p>
          <a:p>
            <a:pPr marL="0" indent="0">
              <a:lnSpc>
                <a:spcPct val="170000"/>
              </a:lnSpc>
              <a:buClr>
                <a:srgbClr val="93A299"/>
              </a:buClr>
              <a:buFont typeface="Arial" pitchFamily="34" charset="0"/>
              <a:buNone/>
            </a:pPr>
            <a:r>
              <a:rPr lang="en-US" sz="1900" b="1" i="1" spc="-100" dirty="0">
                <a:solidFill>
                  <a:srgbClr val="00B0F0"/>
                </a:solidFill>
                <a:latin typeface="+mj-lt"/>
                <a:ea typeface="+mj-ea"/>
                <a:cs typeface="+mj-cs"/>
              </a:rPr>
              <a:t>Attention: </a:t>
            </a:r>
            <a:r>
              <a:rPr lang="en-US" sz="1900" i="1" spc="-100" dirty="0">
                <a:solidFill>
                  <a:srgbClr val="00B0F0"/>
                </a:solidFill>
                <a:latin typeface="+mj-lt"/>
                <a:ea typeface="+mj-ea"/>
                <a:cs typeface="+mj-cs"/>
              </a:rPr>
              <a:t>Effective FY 2019, audited supplementary schedules will be used to determine allowable expenditures for all Discretionary close outs for awards over $100,000.  </a:t>
            </a:r>
          </a:p>
          <a:p>
            <a:pPr marL="0" indent="0">
              <a:lnSpc>
                <a:spcPct val="170000"/>
              </a:lnSpc>
              <a:buClr>
                <a:srgbClr val="93A299"/>
              </a:buClr>
              <a:buFont typeface="Arial" pitchFamily="34" charset="0"/>
              <a:buNone/>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7" name="TextBox 6"/>
          <p:cNvSpPr txBox="1"/>
          <p:nvPr/>
        </p:nvSpPr>
        <p:spPr>
          <a:xfrm>
            <a:off x="152400" y="632460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Child Welfare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11, Section VI Supplementary Schedules</a:t>
            </a:r>
          </a:p>
        </p:txBody>
      </p:sp>
      <p:sp>
        <p:nvSpPr>
          <p:cNvPr id="6" name="Slide Number Placeholder 5">
            <a:extLst>
              <a:ext uri="{FF2B5EF4-FFF2-40B4-BE49-F238E27FC236}">
                <a16:creationId xmlns:a16="http://schemas.microsoft.com/office/drawing/2014/main" id="{4C10D8A9-CB9F-4AF8-92D7-2574EDCF4CCF}"/>
              </a:ext>
            </a:extLst>
          </p:cNvPr>
          <p:cNvSpPr>
            <a:spLocks noGrp="1"/>
          </p:cNvSpPr>
          <p:nvPr>
            <p:ph type="sldNum" sz="quarter" idx="12"/>
          </p:nvPr>
        </p:nvSpPr>
        <p:spPr/>
        <p:txBody>
          <a:bodyPr/>
          <a:lstStyle/>
          <a:p>
            <a:r>
              <a:rPr lang="en-US" dirty="0"/>
              <a:t>16</a:t>
            </a:r>
          </a:p>
        </p:txBody>
      </p:sp>
    </p:spTree>
    <p:extLst>
      <p:ext uri="{BB962C8B-B14F-4D97-AF65-F5344CB8AC3E}">
        <p14:creationId xmlns:p14="http://schemas.microsoft.com/office/powerpoint/2010/main" val="200872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C35F8AC-FC45-4F9A-A7CE-83FDFBC898BC}"/>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1FB446-A0EA-43D5-9210-4B73AAE1077D}"/>
              </a:ext>
            </a:extLst>
          </p:cNvPr>
          <p:cNvSpPr>
            <a:spLocks noGrp="1"/>
          </p:cNvSpPr>
          <p:nvPr>
            <p:ph idx="1"/>
          </p:nvPr>
        </p:nvSpPr>
        <p:spPr>
          <a:xfrm>
            <a:off x="762000" y="1600200"/>
            <a:ext cx="7924800" cy="5029200"/>
          </a:xfrm>
        </p:spPr>
        <p:txBody>
          <a:bodyPr>
            <a:normAutofit/>
          </a:bodyPr>
          <a:lstStyle/>
          <a:p>
            <a:pPr marL="0" indent="0">
              <a:buNone/>
            </a:pPr>
            <a:r>
              <a:rPr lang="en-US" sz="3000"/>
              <a:t> </a:t>
            </a:r>
          </a:p>
          <a:p>
            <a:r>
              <a:rPr lang="en-US" sz="3000"/>
              <a:t>FY 2019 Audit Instructions</a:t>
            </a:r>
            <a:endParaRPr lang="en-US" sz="3000">
              <a:highlight>
                <a:srgbClr val="FFFF00"/>
              </a:highlight>
            </a:endParaRPr>
          </a:p>
          <a:p>
            <a:endParaRPr lang="en-US" sz="3000"/>
          </a:p>
          <a:p>
            <a:r>
              <a:rPr lang="en-US" sz="3000"/>
              <a:t>Department of Investigation Presentation</a:t>
            </a:r>
            <a:endParaRPr lang="en-US" sz="3000" dirty="0"/>
          </a:p>
        </p:txBody>
      </p:sp>
      <p:sp>
        <p:nvSpPr>
          <p:cNvPr id="4" name="Title 1">
            <a:extLst>
              <a:ext uri="{FF2B5EF4-FFF2-40B4-BE49-F238E27FC236}">
                <a16:creationId xmlns:a16="http://schemas.microsoft.com/office/drawing/2014/main" id="{B8DB24B4-9B0F-4E1A-ACCC-656FE9CFA799}"/>
              </a:ext>
            </a:extLst>
          </p:cNvPr>
          <p:cNvSpPr txBox="1">
            <a:spLocks/>
          </p:cNvSpPr>
          <p:nvPr/>
        </p:nvSpPr>
        <p:spPr>
          <a:xfrm>
            <a:off x="457200"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Training Agenda</a:t>
            </a:r>
          </a:p>
        </p:txBody>
      </p:sp>
    </p:spTree>
    <p:extLst>
      <p:ext uri="{BB962C8B-B14F-4D97-AF65-F5344CB8AC3E}">
        <p14:creationId xmlns:p14="http://schemas.microsoft.com/office/powerpoint/2010/main" val="168702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EB1F3EC-75D1-4ED4-9B15-E9F263320A9C}"/>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57200" y="762000"/>
            <a:ext cx="8229600" cy="990600"/>
          </a:xfrm>
          <a:prstGeom prst="rect">
            <a:avLst/>
          </a:prstGeom>
          <a:effectLst>
            <a:outerShdw blurRad="50800" dist="38100" dir="5400000" algn="t" rotWithShape="0">
              <a:prstClr val="black">
                <a:alpha val="40000"/>
              </a:prstClr>
            </a:outerShdw>
          </a:effectLst>
          <a:scene3d>
            <a:camera prst="orthographicFront"/>
            <a:lightRig rig="threePt" dir="t"/>
          </a:scene3d>
          <a:sp3d>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rgbClr val="00B0F0"/>
                </a:solidFill>
              </a:rPr>
              <a:t>ACS Supplementary Schedules – Child Care Discretionary </a:t>
            </a:r>
          </a:p>
        </p:txBody>
      </p:sp>
      <p:sp>
        <p:nvSpPr>
          <p:cNvPr id="10" name="Text Placeholder 2"/>
          <p:cNvSpPr txBox="1">
            <a:spLocks/>
          </p:cNvSpPr>
          <p:nvPr/>
        </p:nvSpPr>
        <p:spPr>
          <a:xfrm>
            <a:off x="457200" y="2133600"/>
            <a:ext cx="8077200" cy="38862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70000"/>
              </a:lnSpc>
              <a:buClr>
                <a:srgbClr val="93A299"/>
              </a:buClr>
              <a:buFont typeface="Arial" pitchFamily="34" charset="0"/>
              <a:buNone/>
            </a:pPr>
            <a:endParaRPr lang="en-US" sz="1600" dirty="0">
              <a:solidFill>
                <a:srgbClr val="292934"/>
              </a:solidFill>
            </a:endParaRPr>
          </a:p>
          <a:p>
            <a:pPr marL="0" indent="0">
              <a:lnSpc>
                <a:spcPct val="170000"/>
              </a:lnSpc>
              <a:buClr>
                <a:srgbClr val="93A299"/>
              </a:buClr>
              <a:buFont typeface="Arial" pitchFamily="34" charset="0"/>
              <a:buNone/>
            </a:pPr>
            <a:r>
              <a:rPr lang="en-US" sz="1600" dirty="0">
                <a:solidFill>
                  <a:srgbClr val="292934"/>
                </a:solidFill>
              </a:rPr>
              <a:t>Schedule 1 – Statement of Revenues and Expenditures</a:t>
            </a:r>
          </a:p>
          <a:p>
            <a:pPr marL="0" indent="0">
              <a:lnSpc>
                <a:spcPct val="170000"/>
              </a:lnSpc>
              <a:buClr>
                <a:srgbClr val="93A299"/>
              </a:buClr>
              <a:buNone/>
            </a:pPr>
            <a:r>
              <a:rPr lang="en-US" sz="1600" dirty="0">
                <a:solidFill>
                  <a:srgbClr val="292934"/>
                </a:solidFill>
              </a:rPr>
              <a:t>Schedule 2 – Schedule of Equipment Inventory</a:t>
            </a:r>
          </a:p>
          <a:p>
            <a:pPr marL="0" indent="0">
              <a:lnSpc>
                <a:spcPct val="170000"/>
              </a:lnSpc>
              <a:buClr>
                <a:srgbClr val="93A299"/>
              </a:buClr>
              <a:buFont typeface="Arial" pitchFamily="34" charset="0"/>
              <a:buNone/>
            </a:pPr>
            <a:r>
              <a:rPr lang="en-US" sz="1600" dirty="0">
                <a:solidFill>
                  <a:srgbClr val="292934"/>
                </a:solidFill>
              </a:rPr>
              <a:t>Schedule 3 – Schedule of Quantitative Program Results</a:t>
            </a:r>
          </a:p>
          <a:p>
            <a:pPr>
              <a:lnSpc>
                <a:spcPct val="170000"/>
              </a:lnSpc>
              <a:buClr>
                <a:srgbClr val="93A299"/>
              </a:buClr>
            </a:pPr>
            <a:endParaRPr lang="en-US" sz="1600" dirty="0">
              <a:solidFill>
                <a:srgbClr val="292934"/>
              </a:solidFill>
            </a:endParaRPr>
          </a:p>
          <a:p>
            <a:pPr>
              <a:lnSpc>
                <a:spcPct val="17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lnSpc>
                <a:spcPct val="150000"/>
              </a:lnSpc>
              <a:buClr>
                <a:srgbClr val="93A299"/>
              </a:buClr>
            </a:pPr>
            <a:endParaRPr lang="en-US" sz="1600" dirty="0">
              <a:solidFill>
                <a:srgbClr val="292934"/>
              </a:solidFill>
            </a:endParaRPr>
          </a:p>
          <a:p>
            <a:pPr>
              <a:buClr>
                <a:srgbClr val="93A299"/>
              </a:buClr>
            </a:pPr>
            <a:endParaRPr lang="en-US" dirty="0">
              <a:solidFill>
                <a:srgbClr val="292934"/>
              </a:solidFill>
            </a:endParaRPr>
          </a:p>
        </p:txBody>
      </p:sp>
      <p:sp>
        <p:nvSpPr>
          <p:cNvPr id="7" name="TextBox 6"/>
          <p:cNvSpPr txBox="1"/>
          <p:nvPr/>
        </p:nvSpPr>
        <p:spPr>
          <a:xfrm>
            <a:off x="152400" y="632460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Discretionary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10, Section 6, Discretionary Audit Financial Reporting Requirement</a:t>
            </a:r>
          </a:p>
        </p:txBody>
      </p:sp>
      <p:sp>
        <p:nvSpPr>
          <p:cNvPr id="6" name="Slide Number Placeholder 5">
            <a:extLst>
              <a:ext uri="{FF2B5EF4-FFF2-40B4-BE49-F238E27FC236}">
                <a16:creationId xmlns:a16="http://schemas.microsoft.com/office/drawing/2014/main" id="{9AC34312-BE56-4394-8892-E59F2299F28C}"/>
              </a:ext>
            </a:extLst>
          </p:cNvPr>
          <p:cNvSpPr>
            <a:spLocks noGrp="1"/>
          </p:cNvSpPr>
          <p:nvPr>
            <p:ph type="sldNum" sz="quarter" idx="12"/>
          </p:nvPr>
        </p:nvSpPr>
        <p:spPr/>
        <p:txBody>
          <a:bodyPr/>
          <a:lstStyle/>
          <a:p>
            <a:r>
              <a:rPr lang="en-US" dirty="0"/>
              <a:t>17</a:t>
            </a:r>
          </a:p>
        </p:txBody>
      </p:sp>
    </p:spTree>
    <p:extLst>
      <p:ext uri="{BB962C8B-B14F-4D97-AF65-F5344CB8AC3E}">
        <p14:creationId xmlns:p14="http://schemas.microsoft.com/office/powerpoint/2010/main" val="2693119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673A5909-978E-4525-A098-AB77E6E4206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210767" y="685800"/>
            <a:ext cx="2307043"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endParaRPr lang="en-US" sz="4000" spc="-100" dirty="0">
              <a:solidFill>
                <a:srgbClr val="00B0F0"/>
              </a:solidFill>
              <a:highlight>
                <a:srgbClr val="FFFF00"/>
              </a:highlight>
            </a:endParaRPr>
          </a:p>
        </p:txBody>
      </p:sp>
      <p:sp>
        <p:nvSpPr>
          <p:cNvPr id="3" name="Rectangle 2"/>
          <p:cNvSpPr/>
          <p:nvPr/>
        </p:nvSpPr>
        <p:spPr>
          <a:xfrm>
            <a:off x="1075285" y="1524000"/>
            <a:ext cx="7001915" cy="4278094"/>
          </a:xfrm>
          <a:prstGeom prst="rect">
            <a:avLst/>
          </a:prstGeom>
        </p:spPr>
        <p:txBody>
          <a:bodyPr wrap="square">
            <a:spAutoFit/>
          </a:bodyPr>
          <a:lstStyle/>
          <a:p>
            <a:r>
              <a:rPr lang="en-US" sz="2400" b="1" dirty="0" err="1">
                <a:solidFill>
                  <a:srgbClr val="00B0F0"/>
                </a:solidFill>
              </a:rPr>
              <a:t>Subrecipients</a:t>
            </a:r>
            <a:endParaRPr lang="en-US" sz="2400" b="1" dirty="0">
              <a:solidFill>
                <a:srgbClr val="00B0F0"/>
              </a:solidFill>
            </a:endParaRPr>
          </a:p>
          <a:p>
            <a:endParaRPr lang="en-US" sz="1400" b="1" dirty="0">
              <a:solidFill>
                <a:srgbClr val="000000"/>
              </a:solidFill>
            </a:endParaRPr>
          </a:p>
          <a:p>
            <a:pPr>
              <a:lnSpc>
                <a:spcPct val="150000"/>
              </a:lnSpc>
            </a:pPr>
            <a:r>
              <a:rPr lang="en-US" dirty="0">
                <a:solidFill>
                  <a:srgbClr val="292934"/>
                </a:solidFill>
              </a:rPr>
              <a:t>2019 CFDA Grant Federal, State and City Percentages will be available September 2019 for the following:</a:t>
            </a:r>
          </a:p>
          <a:p>
            <a:endParaRPr lang="en-US" dirty="0">
              <a:solidFill>
                <a:srgbClr val="292934"/>
              </a:solidFill>
            </a:endParaRPr>
          </a:p>
          <a:p>
            <a:pPr marL="742950" lvl="1" indent="-285750">
              <a:buFont typeface="Arial" panose="020B0604020202020204" pitchFamily="34" charset="0"/>
              <a:buChar char="•"/>
            </a:pPr>
            <a:r>
              <a:rPr lang="en-US" dirty="0">
                <a:solidFill>
                  <a:srgbClr val="292934"/>
                </a:solidFill>
              </a:rPr>
              <a:t>Head Start</a:t>
            </a:r>
          </a:p>
          <a:p>
            <a:pPr marL="742950" lvl="1" indent="-285750">
              <a:buFont typeface="Arial" panose="020B0604020202020204" pitchFamily="34" charset="0"/>
              <a:buChar char="•"/>
            </a:pPr>
            <a:endParaRPr lang="en-US" dirty="0">
              <a:solidFill>
                <a:srgbClr val="292934"/>
              </a:solidFill>
            </a:endParaRPr>
          </a:p>
          <a:p>
            <a:pPr marL="742950" lvl="1" indent="-285750">
              <a:buFont typeface="Arial" panose="020B0604020202020204" pitchFamily="34" charset="0"/>
              <a:buChar char="•"/>
            </a:pPr>
            <a:r>
              <a:rPr lang="en-US" dirty="0">
                <a:solidFill>
                  <a:srgbClr val="292934"/>
                </a:solidFill>
              </a:rPr>
              <a:t>Early Head Start</a:t>
            </a:r>
          </a:p>
          <a:p>
            <a:pPr lvl="1"/>
            <a:endParaRPr lang="en-US" dirty="0">
              <a:solidFill>
                <a:srgbClr val="292934"/>
              </a:solidFill>
            </a:endParaRPr>
          </a:p>
          <a:p>
            <a:pPr marL="742950" lvl="1" indent="-285750">
              <a:buFont typeface="Arial" panose="020B0604020202020204" pitchFamily="34" charset="0"/>
              <a:buChar char="•"/>
            </a:pPr>
            <a:r>
              <a:rPr lang="en-US" dirty="0">
                <a:solidFill>
                  <a:srgbClr val="292934"/>
                </a:solidFill>
              </a:rPr>
              <a:t>Community Development Block Grant</a:t>
            </a:r>
          </a:p>
          <a:p>
            <a:pPr lvl="1"/>
            <a:endParaRPr lang="en-US" dirty="0">
              <a:solidFill>
                <a:srgbClr val="292934"/>
              </a:solidFill>
            </a:endParaRPr>
          </a:p>
          <a:p>
            <a:endParaRPr lang="en-US" dirty="0">
              <a:solidFill>
                <a:srgbClr val="292934"/>
              </a:solidFill>
            </a:endParaRPr>
          </a:p>
          <a:p>
            <a:pPr lvl="1"/>
            <a:endParaRPr lang="en-US" dirty="0">
              <a:solidFill>
                <a:srgbClr val="292934"/>
              </a:solidFill>
            </a:endParaRPr>
          </a:p>
          <a:p>
            <a:pPr lvl="1"/>
            <a:endParaRPr lang="en-US" dirty="0">
              <a:solidFill>
                <a:srgbClr val="292934"/>
              </a:solidFill>
            </a:endParaRPr>
          </a:p>
        </p:txBody>
      </p:sp>
      <p:sp>
        <p:nvSpPr>
          <p:cNvPr id="8" name="Slide Number Placeholder 7">
            <a:extLst>
              <a:ext uri="{FF2B5EF4-FFF2-40B4-BE49-F238E27FC236}">
                <a16:creationId xmlns:a16="http://schemas.microsoft.com/office/drawing/2014/main" id="{C3B4807B-7A01-496F-8A7E-E586F5A8BEB8}"/>
              </a:ext>
            </a:extLst>
          </p:cNvPr>
          <p:cNvSpPr>
            <a:spLocks noGrp="1"/>
          </p:cNvSpPr>
          <p:nvPr>
            <p:ph type="sldNum" sz="quarter" idx="12"/>
          </p:nvPr>
        </p:nvSpPr>
        <p:spPr/>
        <p:txBody>
          <a:bodyPr/>
          <a:lstStyle/>
          <a:p>
            <a:r>
              <a:rPr lang="en-US" dirty="0"/>
              <a:t>18</a:t>
            </a:r>
          </a:p>
        </p:txBody>
      </p:sp>
    </p:spTree>
    <p:extLst>
      <p:ext uri="{BB962C8B-B14F-4D97-AF65-F5344CB8AC3E}">
        <p14:creationId xmlns:p14="http://schemas.microsoft.com/office/powerpoint/2010/main" val="1116429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4929F00-2644-4502-9760-E4ABA08FE90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75285" y="1524001"/>
            <a:ext cx="7001915" cy="4339650"/>
          </a:xfrm>
          <a:prstGeom prst="rect">
            <a:avLst/>
          </a:prstGeom>
          <a:solidFill>
            <a:schemeClr val="bg1"/>
          </a:solidFill>
        </p:spPr>
        <p:txBody>
          <a:bodyPr wrap="square">
            <a:spAutoFit/>
          </a:bodyPr>
          <a:lstStyle/>
          <a:p>
            <a:r>
              <a:rPr lang="en-US" sz="2400" b="1" dirty="0">
                <a:solidFill>
                  <a:srgbClr val="00B0F0"/>
                </a:solidFill>
              </a:rPr>
              <a:t>Prevention</a:t>
            </a:r>
          </a:p>
          <a:p>
            <a:endParaRPr lang="en-US" dirty="0">
              <a:solidFill>
                <a:srgbClr val="292934"/>
              </a:solidFill>
            </a:endParaRPr>
          </a:p>
          <a:p>
            <a:r>
              <a:rPr lang="en-US" dirty="0">
                <a:solidFill>
                  <a:srgbClr val="292934"/>
                </a:solidFill>
              </a:rPr>
              <a:t>Please continue to include the following statistics in FY 2019:</a:t>
            </a:r>
          </a:p>
          <a:p>
            <a:endParaRPr lang="en-US" dirty="0">
              <a:solidFill>
                <a:srgbClr val="292934"/>
              </a:solidFill>
            </a:endParaRPr>
          </a:p>
          <a:p>
            <a:r>
              <a:rPr lang="en-US" dirty="0">
                <a:solidFill>
                  <a:srgbClr val="292934"/>
                </a:solidFill>
              </a:rPr>
              <a:t>Schedule 2: </a:t>
            </a:r>
          </a:p>
          <a:p>
            <a:pPr marL="742950" lvl="1" indent="-285750">
              <a:buFont typeface="Arial" panose="020B0604020202020204" pitchFamily="34" charset="0"/>
              <a:buChar char="•"/>
            </a:pPr>
            <a:r>
              <a:rPr lang="en-US" dirty="0">
                <a:solidFill>
                  <a:srgbClr val="292934"/>
                </a:solidFill>
              </a:rPr>
              <a:t>Salary Increases</a:t>
            </a:r>
          </a:p>
          <a:p>
            <a:pPr marL="742950" lvl="1" indent="-285750">
              <a:buFont typeface="Arial" panose="020B0604020202020204" pitchFamily="34" charset="0"/>
              <a:buChar char="•"/>
            </a:pPr>
            <a:r>
              <a:rPr lang="en-US" dirty="0">
                <a:solidFill>
                  <a:srgbClr val="292934"/>
                </a:solidFill>
              </a:rPr>
              <a:t>FTE of Case Planners </a:t>
            </a:r>
          </a:p>
          <a:p>
            <a:pPr marL="742950" lvl="1" indent="-285750">
              <a:buFont typeface="Arial" panose="020B0604020202020204" pitchFamily="34" charset="0"/>
              <a:buChar char="•"/>
            </a:pPr>
            <a:r>
              <a:rPr lang="en-US" dirty="0">
                <a:solidFill>
                  <a:srgbClr val="292934"/>
                </a:solidFill>
              </a:rPr>
              <a:t>FTE of Supervisors </a:t>
            </a:r>
          </a:p>
          <a:p>
            <a:pPr marL="742950" lvl="1" indent="-285750">
              <a:buFont typeface="Arial" panose="020B0604020202020204" pitchFamily="34" charset="0"/>
              <a:buChar char="•"/>
            </a:pPr>
            <a:r>
              <a:rPr lang="en-US" dirty="0">
                <a:solidFill>
                  <a:srgbClr val="292934"/>
                </a:solidFill>
              </a:rPr>
              <a:t>Supervisory Ratios </a:t>
            </a:r>
          </a:p>
          <a:p>
            <a:pPr marL="742950" lvl="1" indent="-285750">
              <a:buFont typeface="Arial" panose="020B0604020202020204" pitchFamily="34" charset="0"/>
              <a:buChar char="•"/>
            </a:pPr>
            <a:r>
              <a:rPr lang="en-US" dirty="0">
                <a:solidFill>
                  <a:srgbClr val="292934"/>
                </a:solidFill>
              </a:rPr>
              <a:t>Number of QA/QI Staff</a:t>
            </a:r>
          </a:p>
          <a:p>
            <a:pPr marL="742950" lvl="1" indent="-285750">
              <a:buFont typeface="Arial" panose="020B0604020202020204" pitchFamily="34" charset="0"/>
              <a:buChar char="•"/>
            </a:pPr>
            <a:r>
              <a:rPr lang="en-US" dirty="0">
                <a:solidFill>
                  <a:srgbClr val="292934"/>
                </a:solidFill>
              </a:rPr>
              <a:t>FTE of Case Aids</a:t>
            </a:r>
          </a:p>
          <a:p>
            <a:pPr lvl="1"/>
            <a:endParaRPr lang="en-US" dirty="0">
              <a:solidFill>
                <a:srgbClr val="292934"/>
              </a:solidFill>
            </a:endParaRPr>
          </a:p>
          <a:p>
            <a:r>
              <a:rPr lang="en-US" dirty="0">
                <a:solidFill>
                  <a:srgbClr val="292934"/>
                </a:solidFill>
              </a:rPr>
              <a:t>Schedule 6:</a:t>
            </a:r>
          </a:p>
          <a:p>
            <a:pPr marL="742950" lvl="1" indent="-285750">
              <a:buFont typeface="Arial" panose="020B0604020202020204" pitchFamily="34" charset="0"/>
              <a:buChar char="•"/>
            </a:pPr>
            <a:r>
              <a:rPr lang="en-US" dirty="0">
                <a:solidFill>
                  <a:srgbClr val="292934"/>
                </a:solidFill>
              </a:rPr>
              <a:t>Case to Case Worker Ratios</a:t>
            </a:r>
          </a:p>
          <a:p>
            <a:endParaRPr lang="en-US" dirty="0">
              <a:solidFill>
                <a:srgbClr val="292934"/>
              </a:solidFill>
            </a:endParaRPr>
          </a:p>
        </p:txBody>
      </p:sp>
      <p:sp>
        <p:nvSpPr>
          <p:cNvPr id="6" name="Rectangle 5">
            <a:extLst>
              <a:ext uri="{FF2B5EF4-FFF2-40B4-BE49-F238E27FC236}">
                <a16:creationId xmlns:a16="http://schemas.microsoft.com/office/drawing/2014/main" id="{425717D8-C954-40D4-959C-BCE29536C651}"/>
              </a:ext>
            </a:extLst>
          </p:cNvPr>
          <p:cNvSpPr/>
          <p:nvPr/>
        </p:nvSpPr>
        <p:spPr>
          <a:xfrm>
            <a:off x="3189752" y="685800"/>
            <a:ext cx="2307043"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endParaRPr lang="en-US" sz="4000" spc="-100" dirty="0">
              <a:solidFill>
                <a:srgbClr val="00B0F0"/>
              </a:solidFill>
              <a:highlight>
                <a:srgbClr val="FFFF00"/>
              </a:highlight>
            </a:endParaRPr>
          </a:p>
        </p:txBody>
      </p:sp>
      <p:sp>
        <p:nvSpPr>
          <p:cNvPr id="8" name="Slide Number Placeholder 7">
            <a:extLst>
              <a:ext uri="{FF2B5EF4-FFF2-40B4-BE49-F238E27FC236}">
                <a16:creationId xmlns:a16="http://schemas.microsoft.com/office/drawing/2014/main" id="{18B4D153-9D2E-4E15-90FC-FAB9DDB3D4CF}"/>
              </a:ext>
            </a:extLst>
          </p:cNvPr>
          <p:cNvSpPr>
            <a:spLocks noGrp="1"/>
          </p:cNvSpPr>
          <p:nvPr>
            <p:ph type="sldNum" sz="quarter" idx="12"/>
          </p:nvPr>
        </p:nvSpPr>
        <p:spPr/>
        <p:txBody>
          <a:bodyPr/>
          <a:lstStyle/>
          <a:p>
            <a:r>
              <a:rPr lang="en-US" dirty="0"/>
              <a:t>19</a:t>
            </a:r>
          </a:p>
        </p:txBody>
      </p:sp>
    </p:spTree>
    <p:extLst>
      <p:ext uri="{BB962C8B-B14F-4D97-AF65-F5344CB8AC3E}">
        <p14:creationId xmlns:p14="http://schemas.microsoft.com/office/powerpoint/2010/main" val="811862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66FDF71-D037-40F1-9206-AE6899A7CC67}"/>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85800" y="1524001"/>
            <a:ext cx="7620000" cy="4370427"/>
          </a:xfrm>
          <a:prstGeom prst="rect">
            <a:avLst/>
          </a:prstGeom>
          <a:solidFill>
            <a:schemeClr val="bg1"/>
          </a:solidFill>
        </p:spPr>
        <p:txBody>
          <a:bodyPr wrap="square">
            <a:spAutoFit/>
          </a:bodyPr>
          <a:lstStyle/>
          <a:p>
            <a:endParaRPr lang="en-US" sz="800" b="1" dirty="0">
              <a:solidFill>
                <a:srgbClr val="00B050"/>
              </a:solidFill>
            </a:endParaRPr>
          </a:p>
          <a:p>
            <a:r>
              <a:rPr lang="en-US" sz="2400" b="1" dirty="0">
                <a:solidFill>
                  <a:srgbClr val="00B0F0"/>
                </a:solidFill>
              </a:rPr>
              <a:t>Submission of Audit and Financial Reporting Requirements </a:t>
            </a:r>
          </a:p>
          <a:p>
            <a:endParaRPr lang="en-US" sz="1400" b="1" dirty="0">
              <a:solidFill>
                <a:srgbClr val="000000"/>
              </a:solidFill>
            </a:endParaRPr>
          </a:p>
          <a:p>
            <a:pPr algn="just"/>
            <a:r>
              <a:rPr lang="en-US" sz="1600" dirty="0">
                <a:solidFill>
                  <a:srgbClr val="292934"/>
                </a:solidFill>
              </a:rPr>
              <a:t>One (1) bound copy of the Audit and Financial Reporting Package must be sent to the following address:</a:t>
            </a:r>
          </a:p>
          <a:p>
            <a:endParaRPr lang="en-US" sz="1600" dirty="0">
              <a:solidFill>
                <a:srgbClr val="292934"/>
              </a:solidFill>
              <a:highlight>
                <a:srgbClr val="FFFF00"/>
              </a:highlight>
            </a:endParaRPr>
          </a:p>
          <a:p>
            <a:pPr algn="ctr" eaLnBrk="0" hangingPunct="0"/>
            <a:r>
              <a:rPr lang="en-US" sz="1600" dirty="0"/>
              <a:t>Administration for Children’s Services</a:t>
            </a:r>
          </a:p>
          <a:p>
            <a:pPr algn="ctr" eaLnBrk="0" hangingPunct="0"/>
            <a:r>
              <a:rPr lang="en-US" sz="1600" dirty="0"/>
              <a:t>Division of Financial Services, Audit and Risk Management </a:t>
            </a:r>
          </a:p>
          <a:p>
            <a:pPr algn="ctr" eaLnBrk="0" hangingPunct="0"/>
            <a:r>
              <a:rPr lang="en-US" sz="1600" dirty="0"/>
              <a:t>150 William Street, 10th floor</a:t>
            </a:r>
          </a:p>
          <a:p>
            <a:pPr algn="ctr" eaLnBrk="0" hangingPunct="0"/>
            <a:r>
              <a:rPr lang="en-US" sz="1600" dirty="0"/>
              <a:t>New York, NY 10038</a:t>
            </a:r>
          </a:p>
          <a:p>
            <a:pPr algn="ctr"/>
            <a:r>
              <a:rPr lang="en-US" sz="1600" dirty="0"/>
              <a:t>Attn: Cheryl Brathwaite, Special Assistant </a:t>
            </a:r>
          </a:p>
          <a:p>
            <a:endParaRPr lang="en-US" sz="1600" dirty="0">
              <a:solidFill>
                <a:srgbClr val="292934"/>
              </a:solidFill>
            </a:endParaRPr>
          </a:p>
          <a:p>
            <a:r>
              <a:rPr lang="en-US" sz="1600" dirty="0">
                <a:solidFill>
                  <a:srgbClr val="292934"/>
                </a:solidFill>
              </a:rPr>
              <a:t>One (1) PDF unsecured copy of the Audited and Financial Reporting Package must be sent through email to </a:t>
            </a:r>
            <a:r>
              <a:rPr lang="en-US" sz="1600" u="heavy" dirty="0">
                <a:hlinkClick r:id="rId3"/>
              </a:rPr>
              <a:t>Cheryl.Brathwaite@acs.nyc.gov</a:t>
            </a:r>
            <a:endParaRPr lang="en-US" sz="1600" u="heavy" dirty="0"/>
          </a:p>
          <a:p>
            <a:r>
              <a:rPr lang="en-US" sz="1600" dirty="0">
                <a:solidFill>
                  <a:srgbClr val="292934"/>
                </a:solidFill>
              </a:rPr>
              <a:t>(cc: </a:t>
            </a:r>
            <a:r>
              <a:rPr lang="en-US" sz="1600" u="sng" dirty="0">
                <a:solidFill>
                  <a:srgbClr val="0000FF"/>
                </a:solidFill>
              </a:rPr>
              <a:t>Jenny.Nakas@acs.nyc.gov </a:t>
            </a:r>
            <a:r>
              <a:rPr lang="en-US" sz="1600" dirty="0">
                <a:solidFill>
                  <a:srgbClr val="292934"/>
                </a:solidFill>
              </a:rPr>
              <a:t>for Child Welfare contracts and </a:t>
            </a:r>
            <a:r>
              <a:rPr lang="en-US" sz="1600" u="sng" dirty="0">
                <a:solidFill>
                  <a:srgbClr val="0000FF"/>
                </a:solidFill>
              </a:rPr>
              <a:t>D</a:t>
            </a:r>
            <a:r>
              <a:rPr lang="en-US" sz="1600" dirty="0">
                <a:solidFill>
                  <a:srgbClr val="292934"/>
                </a:solidFill>
                <a:hlinkClick r:id="rId4"/>
              </a:rPr>
              <a:t>enise.Borak@acs.nyc.gov</a:t>
            </a:r>
            <a:r>
              <a:rPr lang="en-US" sz="1600" dirty="0">
                <a:solidFill>
                  <a:srgbClr val="292934"/>
                </a:solidFill>
              </a:rPr>
              <a:t> for EL)</a:t>
            </a:r>
            <a:endParaRPr lang="en-US" sz="1600" dirty="0"/>
          </a:p>
        </p:txBody>
      </p:sp>
      <p:sp>
        <p:nvSpPr>
          <p:cNvPr id="6" name="Rectangle 5"/>
          <p:cNvSpPr/>
          <p:nvPr/>
        </p:nvSpPr>
        <p:spPr>
          <a:xfrm>
            <a:off x="3414236" y="816114"/>
            <a:ext cx="2307042"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p>
        </p:txBody>
      </p:sp>
      <p:sp>
        <p:nvSpPr>
          <p:cNvPr id="5" name="TextBox 4"/>
          <p:cNvSpPr txBox="1"/>
          <p:nvPr/>
        </p:nvSpPr>
        <p:spPr>
          <a:xfrm>
            <a:off x="152400" y="6324600"/>
            <a:ext cx="8153400" cy="261610"/>
          </a:xfrm>
          <a:prstGeom prst="rect">
            <a:avLst/>
          </a:prstGeom>
          <a:noFill/>
        </p:spPr>
        <p:txBody>
          <a:bodyPr wrap="square" rtlCol="0">
            <a:spAutoFit/>
          </a:bodyPr>
          <a:lstStyle/>
          <a:p>
            <a:r>
              <a:rPr lang="en-US" sz="1100" i="1" dirty="0">
                <a:latin typeface="Segoe UI" panose="020B0502040204020203" pitchFamily="34" charset="0"/>
                <a:ea typeface="Segoe UI" panose="020B0502040204020203" pitchFamily="34" charset="0"/>
                <a:cs typeface="Segoe UI" panose="020B0502040204020203" pitchFamily="34" charset="0"/>
              </a:rPr>
              <a:t>Ref: Fiscal Year 2019 EarlyLearn Audit Instructions, page 20   </a:t>
            </a:r>
          </a:p>
        </p:txBody>
      </p:sp>
      <p:sp>
        <p:nvSpPr>
          <p:cNvPr id="9" name="Slide Number Placeholder 8">
            <a:extLst>
              <a:ext uri="{FF2B5EF4-FFF2-40B4-BE49-F238E27FC236}">
                <a16:creationId xmlns:a16="http://schemas.microsoft.com/office/drawing/2014/main" id="{E5894A45-AC6C-4EB8-B60A-60EE18D5AD2D}"/>
              </a:ext>
            </a:extLst>
          </p:cNvPr>
          <p:cNvSpPr>
            <a:spLocks noGrp="1"/>
          </p:cNvSpPr>
          <p:nvPr>
            <p:ph type="sldNum" sz="quarter" idx="12"/>
          </p:nvPr>
        </p:nvSpPr>
        <p:spPr/>
        <p:txBody>
          <a:bodyPr/>
          <a:lstStyle/>
          <a:p>
            <a:r>
              <a:rPr lang="en-US" dirty="0"/>
              <a:t>20</a:t>
            </a:r>
          </a:p>
        </p:txBody>
      </p:sp>
    </p:spTree>
    <p:extLst>
      <p:ext uri="{BB962C8B-B14F-4D97-AF65-F5344CB8AC3E}">
        <p14:creationId xmlns:p14="http://schemas.microsoft.com/office/powerpoint/2010/main" val="905552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ACDC9B6-EF29-4891-B856-74AFDA42D731}"/>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762000" y="1524000"/>
            <a:ext cx="7543800" cy="5262979"/>
          </a:xfrm>
          <a:prstGeom prst="rect">
            <a:avLst/>
          </a:prstGeom>
          <a:solidFill>
            <a:schemeClr val="bg1"/>
          </a:solidFill>
        </p:spPr>
        <p:txBody>
          <a:bodyPr wrap="square">
            <a:spAutoFit/>
          </a:bodyPr>
          <a:lstStyle/>
          <a:p>
            <a:r>
              <a:rPr lang="en-US" sz="2000" b="1" dirty="0">
                <a:solidFill>
                  <a:srgbClr val="00B0F0"/>
                </a:solidFill>
              </a:rPr>
              <a:t>Digital Audit Documentation Policy</a:t>
            </a:r>
          </a:p>
          <a:p>
            <a:endParaRPr lang="en-US" sz="1400" dirty="0">
              <a:solidFill>
                <a:srgbClr val="292934"/>
              </a:solidFill>
            </a:endParaRPr>
          </a:p>
          <a:p>
            <a:pPr algn="just"/>
            <a:r>
              <a:rPr lang="en-US" sz="1600" dirty="0">
                <a:solidFill>
                  <a:srgbClr val="292934"/>
                </a:solidFill>
              </a:rPr>
              <a:t>These are some of the documents that ACS will require to be uploaded to HHS Accelerator Document Vault for monitoring purposes and must be available for review or inspection by the Certified Public Accountants (CPAs) or authorized auditors for audit purposes: </a:t>
            </a:r>
          </a:p>
          <a:p>
            <a:pPr algn="just"/>
            <a:endParaRPr lang="en-US" sz="800" b="1" dirty="0">
              <a:solidFill>
                <a:srgbClr val="292934"/>
              </a:solidFill>
            </a:endParaRPr>
          </a:p>
          <a:p>
            <a:pPr marL="285750" lvl="0" indent="-285750" algn="just">
              <a:buFont typeface="Arial" panose="020B0604020202020204" pitchFamily="34" charset="0"/>
              <a:buChar char="•"/>
            </a:pPr>
            <a:r>
              <a:rPr lang="en-US" sz="1600" dirty="0"/>
              <a:t>List of Board of Directors (with titles if they are officers)</a:t>
            </a:r>
          </a:p>
          <a:p>
            <a:pPr marL="285750" lvl="0" indent="-285750" algn="just">
              <a:buFont typeface="Arial" panose="020B0604020202020204" pitchFamily="34" charset="0"/>
              <a:buChar char="•"/>
            </a:pPr>
            <a:r>
              <a:rPr lang="en-US" sz="1600" dirty="0"/>
              <a:t>Minutes of meetings held by the Board of Directors during the year</a:t>
            </a:r>
          </a:p>
          <a:p>
            <a:pPr marL="285750" indent="-285750" algn="just">
              <a:buFont typeface="Arial" panose="020B0604020202020204" pitchFamily="34" charset="0"/>
              <a:buChar char="•"/>
            </a:pPr>
            <a:r>
              <a:rPr lang="en-US" sz="1600" dirty="0"/>
              <a:t>Updated Fiscal Manual Policy and Procedures</a:t>
            </a:r>
          </a:p>
          <a:p>
            <a:pPr marL="285750" lvl="0" indent="-285750" algn="just">
              <a:buFont typeface="Arial" panose="020B0604020202020204" pitchFamily="34" charset="0"/>
              <a:buChar char="•"/>
            </a:pPr>
            <a:r>
              <a:rPr lang="en-US" sz="1600" dirty="0"/>
              <a:t>Whistle Blower Policy</a:t>
            </a:r>
          </a:p>
          <a:p>
            <a:pPr marL="285750" lvl="0" indent="-285750" algn="just">
              <a:buFont typeface="Arial" panose="020B0604020202020204" pitchFamily="34" charset="0"/>
              <a:buChar char="•"/>
            </a:pPr>
            <a:r>
              <a:rPr lang="en-US" sz="1600" dirty="0"/>
              <a:t>Anti-Nepotism Policy</a:t>
            </a:r>
          </a:p>
          <a:p>
            <a:pPr marL="285750" lvl="0" indent="-285750" algn="just">
              <a:buFont typeface="Arial" panose="020B0604020202020204" pitchFamily="34" charset="0"/>
              <a:buChar char="•"/>
            </a:pPr>
            <a:r>
              <a:rPr lang="en-US" sz="1600" dirty="0"/>
              <a:t>Cost allocation methodology for PS and OTPS</a:t>
            </a:r>
          </a:p>
          <a:p>
            <a:pPr marL="285750" lvl="0" indent="-285750" algn="just">
              <a:buFont typeface="Arial" panose="020B0604020202020204" pitchFamily="34" charset="0"/>
              <a:buChar char="•"/>
            </a:pPr>
            <a:r>
              <a:rPr lang="en-US" sz="1600" dirty="0"/>
              <a:t>Check signatories/staff authorized to conduct banking   </a:t>
            </a:r>
          </a:p>
          <a:p>
            <a:pPr marL="285750" indent="-285750" algn="just">
              <a:buFont typeface="Arial" panose="020B0604020202020204" pitchFamily="34" charset="0"/>
              <a:buChar char="•"/>
            </a:pPr>
            <a:r>
              <a:rPr lang="en-US" sz="1600" dirty="0"/>
              <a:t>Most recent CHAR 500 and 990</a:t>
            </a:r>
          </a:p>
          <a:p>
            <a:pPr marL="285750" lvl="0" indent="-285750" algn="just">
              <a:buFont typeface="Arial" panose="020B0604020202020204" pitchFamily="34" charset="0"/>
              <a:buChar char="•"/>
            </a:pPr>
            <a:r>
              <a:rPr lang="en-US" sz="1600" dirty="0"/>
              <a:t>Copies of any audits from: IRS, NYS Charities Bureau or other government sources conducted in the last 3 years</a:t>
            </a:r>
          </a:p>
          <a:p>
            <a:pPr marL="285750" indent="-285750" algn="just">
              <a:buFont typeface="Arial" panose="020B0604020202020204" pitchFamily="34" charset="0"/>
              <a:buChar char="•"/>
            </a:pPr>
            <a:endParaRPr lang="en-US" sz="800" dirty="0"/>
          </a:p>
          <a:p>
            <a:pPr algn="just"/>
            <a:r>
              <a:rPr lang="en-US" sz="1600" dirty="0">
                <a:solidFill>
                  <a:srgbClr val="292934"/>
                </a:solidFill>
              </a:rPr>
              <a:t>For other documents that are also included in the list of Digital Audit Documentation Policy, please refer to the FY 2019 ACS Audit Instructions. </a:t>
            </a:r>
          </a:p>
          <a:p>
            <a:endParaRPr lang="en-US" sz="2000" b="1" dirty="0">
              <a:solidFill>
                <a:srgbClr val="292934"/>
              </a:solidFill>
            </a:endParaRPr>
          </a:p>
        </p:txBody>
      </p:sp>
      <p:sp>
        <p:nvSpPr>
          <p:cNvPr id="6" name="Rectangle 5"/>
          <p:cNvSpPr/>
          <p:nvPr/>
        </p:nvSpPr>
        <p:spPr>
          <a:xfrm>
            <a:off x="3324861" y="685800"/>
            <a:ext cx="2307043"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p>
        </p:txBody>
      </p:sp>
      <p:sp>
        <p:nvSpPr>
          <p:cNvPr id="7" name="TextBox 6"/>
          <p:cNvSpPr txBox="1"/>
          <p:nvPr/>
        </p:nvSpPr>
        <p:spPr>
          <a:xfrm>
            <a:off x="76200" y="6324600"/>
            <a:ext cx="89916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a:t>
            </a:r>
            <a:r>
              <a:rPr lang="en-US" sz="1100" i="1" dirty="0">
                <a:latin typeface="Segoe UI" panose="020B0502040204020203" pitchFamily="34" charset="0"/>
                <a:ea typeface="Segoe UI" panose="020B0502040204020203" pitchFamily="34" charset="0"/>
                <a:cs typeface="Segoe UI" panose="020B0502040204020203" pitchFamily="34" charset="0"/>
              </a:rPr>
              <a:t>2019 </a:t>
            </a:r>
            <a:r>
              <a:rPr lang="en-US" sz="1100" i="1" dirty="0" err="1">
                <a:latin typeface="Segoe UI" panose="020B0502040204020203" pitchFamily="34" charset="0"/>
                <a:ea typeface="Segoe UI" panose="020B0502040204020203" pitchFamily="34" charset="0"/>
                <a:cs typeface="Segoe UI" panose="020B0502040204020203" pitchFamily="34" charset="0"/>
              </a:rPr>
              <a:t>EarlyLearn</a:t>
            </a:r>
            <a:r>
              <a:rPr lang="en-US" sz="1100" i="1" dirty="0">
                <a:latin typeface="Segoe UI" panose="020B0502040204020203" pitchFamily="34" charset="0"/>
                <a:ea typeface="Segoe UI" panose="020B0502040204020203" pitchFamily="34" charset="0"/>
                <a:cs typeface="Segoe UI" panose="020B0502040204020203" pitchFamily="34" charset="0"/>
              </a:rPr>
              <a:t>, Child Welfare and Discretionary Audit Instructions, pages 5 and 6, Section II – Digital Audit Documentation Policy</a:t>
            </a:r>
          </a:p>
        </p:txBody>
      </p:sp>
      <p:sp>
        <p:nvSpPr>
          <p:cNvPr id="9" name="Slide Number Placeholder 8">
            <a:extLst>
              <a:ext uri="{FF2B5EF4-FFF2-40B4-BE49-F238E27FC236}">
                <a16:creationId xmlns:a16="http://schemas.microsoft.com/office/drawing/2014/main" id="{6DA6E928-5ADC-43D4-8E0D-72E68DB5F8B2}"/>
              </a:ext>
            </a:extLst>
          </p:cNvPr>
          <p:cNvSpPr>
            <a:spLocks noGrp="1"/>
          </p:cNvSpPr>
          <p:nvPr>
            <p:ph type="sldNum" sz="quarter" idx="12"/>
          </p:nvPr>
        </p:nvSpPr>
        <p:spPr/>
        <p:txBody>
          <a:bodyPr/>
          <a:lstStyle/>
          <a:p>
            <a:r>
              <a:rPr lang="en-US" dirty="0"/>
              <a:t>21</a:t>
            </a:r>
          </a:p>
        </p:txBody>
      </p:sp>
    </p:spTree>
    <p:extLst>
      <p:ext uri="{BB962C8B-B14F-4D97-AF65-F5344CB8AC3E}">
        <p14:creationId xmlns:p14="http://schemas.microsoft.com/office/powerpoint/2010/main" val="2164033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97D4D80-D035-4981-A6B0-345019BB3669}"/>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66800" y="1524001"/>
            <a:ext cx="7239000" cy="3970318"/>
          </a:xfrm>
          <a:prstGeom prst="rect">
            <a:avLst/>
          </a:prstGeom>
          <a:solidFill>
            <a:schemeClr val="bg1"/>
          </a:solidFill>
        </p:spPr>
        <p:txBody>
          <a:bodyPr wrap="square">
            <a:spAutoFit/>
          </a:bodyPr>
          <a:lstStyle/>
          <a:p>
            <a:endParaRPr lang="en-US" sz="1000" b="1" dirty="0">
              <a:solidFill>
                <a:srgbClr val="00B050"/>
              </a:solidFill>
            </a:endParaRPr>
          </a:p>
          <a:p>
            <a:r>
              <a:rPr lang="en-US" sz="2400" b="1" dirty="0">
                <a:solidFill>
                  <a:srgbClr val="00B0F0"/>
                </a:solidFill>
              </a:rPr>
              <a:t>EarlyLearn</a:t>
            </a:r>
          </a:p>
          <a:p>
            <a:endParaRPr lang="en-US" sz="1400" b="1" dirty="0">
              <a:solidFill>
                <a:srgbClr val="00B0F0"/>
              </a:solidFill>
            </a:endParaRPr>
          </a:p>
          <a:p>
            <a:r>
              <a:rPr lang="en-US" sz="2000" b="1" dirty="0"/>
              <a:t>Attestation on Single Audit Exemption </a:t>
            </a:r>
          </a:p>
          <a:p>
            <a:endParaRPr lang="en-US" sz="1200" b="1" dirty="0">
              <a:solidFill>
                <a:srgbClr val="000000"/>
              </a:solidFill>
            </a:endParaRPr>
          </a:p>
          <a:p>
            <a:r>
              <a:rPr lang="en-US" sz="2000" dirty="0">
                <a:solidFill>
                  <a:srgbClr val="292934"/>
                </a:solidFill>
              </a:rPr>
              <a:t>The letter of Attestation on Single Audit Exemption is due on January 31, 2020 and must be addressed to:</a:t>
            </a:r>
          </a:p>
          <a:p>
            <a:endParaRPr lang="en-US" sz="1200" dirty="0">
              <a:solidFill>
                <a:srgbClr val="292934"/>
              </a:solidFill>
            </a:endParaRPr>
          </a:p>
          <a:p>
            <a:pPr eaLnBrk="0" hangingPunct="0"/>
            <a:r>
              <a:rPr lang="en-US" sz="2000" dirty="0"/>
              <a:t>Cheryl Brathwaite, Special Assistant </a:t>
            </a:r>
          </a:p>
          <a:p>
            <a:pPr eaLnBrk="0" hangingPunct="0"/>
            <a:r>
              <a:rPr lang="en-US" sz="2000" dirty="0"/>
              <a:t>Financial Services, Audit and Risk Management </a:t>
            </a:r>
          </a:p>
          <a:p>
            <a:pPr eaLnBrk="0" hangingPunct="0"/>
            <a:r>
              <a:rPr lang="en-US" sz="2000" dirty="0"/>
              <a:t>Administration for Children’s Services </a:t>
            </a:r>
          </a:p>
          <a:p>
            <a:pPr eaLnBrk="0" hangingPunct="0"/>
            <a:r>
              <a:rPr lang="en-US" sz="2000" dirty="0"/>
              <a:t>150 William Street, 10</a:t>
            </a:r>
            <a:r>
              <a:rPr lang="en-US" sz="2000" baseline="30000" dirty="0"/>
              <a:t>th</a:t>
            </a:r>
            <a:r>
              <a:rPr lang="en-US" sz="2000" dirty="0"/>
              <a:t> floor </a:t>
            </a:r>
          </a:p>
          <a:p>
            <a:pPr eaLnBrk="0" hangingPunct="0"/>
            <a:r>
              <a:rPr lang="en-US" sz="2000" dirty="0"/>
              <a:t>New York, NY 10038 </a:t>
            </a:r>
          </a:p>
          <a:p>
            <a:endParaRPr lang="en-US" sz="2000" b="1" dirty="0">
              <a:solidFill>
                <a:srgbClr val="292934"/>
              </a:solidFill>
            </a:endParaRPr>
          </a:p>
        </p:txBody>
      </p:sp>
      <p:sp>
        <p:nvSpPr>
          <p:cNvPr id="6" name="Rectangle 5"/>
          <p:cNvSpPr/>
          <p:nvPr/>
        </p:nvSpPr>
        <p:spPr>
          <a:xfrm>
            <a:off x="3414237" y="816114"/>
            <a:ext cx="2307043"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p>
        </p:txBody>
      </p:sp>
      <p:sp>
        <p:nvSpPr>
          <p:cNvPr id="5" name="TextBox 4"/>
          <p:cNvSpPr txBox="1"/>
          <p:nvPr/>
        </p:nvSpPr>
        <p:spPr>
          <a:xfrm>
            <a:off x="152400" y="6324600"/>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a:t>
            </a:r>
            <a:r>
              <a:rPr lang="en-US" sz="1100" i="1" dirty="0">
                <a:latin typeface="Segoe UI" panose="020B0502040204020203" pitchFamily="34" charset="0"/>
                <a:ea typeface="Segoe UI" panose="020B0502040204020203" pitchFamily="34" charset="0"/>
                <a:cs typeface="Segoe UI" panose="020B0502040204020203" pitchFamily="34" charset="0"/>
              </a:rPr>
              <a:t>2019 EarlyLearn Audit Instructions, Attachment page 32   </a:t>
            </a:r>
          </a:p>
        </p:txBody>
      </p:sp>
      <p:sp>
        <p:nvSpPr>
          <p:cNvPr id="9" name="Slide Number Placeholder 8">
            <a:extLst>
              <a:ext uri="{FF2B5EF4-FFF2-40B4-BE49-F238E27FC236}">
                <a16:creationId xmlns:a16="http://schemas.microsoft.com/office/drawing/2014/main" id="{4059D73E-784C-442D-95C7-833ECA9305A5}"/>
              </a:ext>
            </a:extLst>
          </p:cNvPr>
          <p:cNvSpPr>
            <a:spLocks noGrp="1"/>
          </p:cNvSpPr>
          <p:nvPr>
            <p:ph type="sldNum" sz="quarter" idx="12"/>
          </p:nvPr>
        </p:nvSpPr>
        <p:spPr/>
        <p:txBody>
          <a:bodyPr/>
          <a:lstStyle/>
          <a:p>
            <a:r>
              <a:rPr lang="en-US" dirty="0"/>
              <a:t>22</a:t>
            </a:r>
          </a:p>
        </p:txBody>
      </p:sp>
    </p:spTree>
    <p:extLst>
      <p:ext uri="{BB962C8B-B14F-4D97-AF65-F5344CB8AC3E}">
        <p14:creationId xmlns:p14="http://schemas.microsoft.com/office/powerpoint/2010/main" val="4280120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B07A8FE-9972-4392-89E2-86264FB0A2DB}"/>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71042" y="1618185"/>
            <a:ext cx="7001915" cy="4770537"/>
          </a:xfrm>
          <a:prstGeom prst="rect">
            <a:avLst/>
          </a:prstGeom>
          <a:solidFill>
            <a:schemeClr val="bg1"/>
          </a:solidFill>
        </p:spPr>
        <p:txBody>
          <a:bodyPr wrap="square">
            <a:spAutoFit/>
          </a:bodyPr>
          <a:lstStyle/>
          <a:p>
            <a:r>
              <a:rPr lang="en-US" sz="2400" b="1" dirty="0">
                <a:solidFill>
                  <a:srgbClr val="00B0F0"/>
                </a:solidFill>
              </a:rPr>
              <a:t>Accelerator Billing for Closeouts </a:t>
            </a:r>
          </a:p>
          <a:p>
            <a:endParaRPr lang="en-US" sz="1400" b="1" dirty="0">
              <a:solidFill>
                <a:srgbClr val="00B0F0"/>
              </a:solidFill>
            </a:endParaRPr>
          </a:p>
          <a:p>
            <a:r>
              <a:rPr lang="en-US" sz="2000" b="1" dirty="0">
                <a:solidFill>
                  <a:srgbClr val="292934"/>
                </a:solidFill>
              </a:rPr>
              <a:t>Prevention</a:t>
            </a:r>
          </a:p>
          <a:p>
            <a:endParaRPr lang="en-US" sz="2000" b="1" dirty="0">
              <a:solidFill>
                <a:srgbClr val="292934"/>
              </a:solidFill>
            </a:endParaRPr>
          </a:p>
          <a:p>
            <a:r>
              <a:rPr lang="en-US" dirty="0">
                <a:solidFill>
                  <a:srgbClr val="292934"/>
                </a:solidFill>
              </a:rPr>
              <a:t>Providers who were paid in Accelerator Financials in Fiscal Year 2019 are required to invoice for Fiscal Year 2019 Audit Closeout amounts due through Accelerator Financials.  </a:t>
            </a:r>
          </a:p>
          <a:p>
            <a:endParaRPr lang="en-US" dirty="0">
              <a:solidFill>
                <a:srgbClr val="292934"/>
              </a:solidFill>
            </a:endParaRPr>
          </a:p>
          <a:p>
            <a:r>
              <a:rPr lang="en-US" dirty="0">
                <a:solidFill>
                  <a:srgbClr val="292934"/>
                </a:solidFill>
              </a:rPr>
              <a:t>The following documents have to be included as supporting documentation for each Audit Closeout amount invoiced:</a:t>
            </a:r>
          </a:p>
          <a:p>
            <a:endParaRPr lang="en-US" dirty="0">
              <a:solidFill>
                <a:srgbClr val="292934"/>
              </a:solidFill>
            </a:endParaRPr>
          </a:p>
          <a:p>
            <a:pPr marL="742950" lvl="1" indent="-285750">
              <a:buFont typeface="Arial" panose="020B0604020202020204" pitchFamily="34" charset="0"/>
              <a:buChar char="•"/>
            </a:pPr>
            <a:r>
              <a:rPr lang="en-US" dirty="0">
                <a:solidFill>
                  <a:srgbClr val="292934"/>
                </a:solidFill>
              </a:rPr>
              <a:t>Final Closeout [Due from ACS] Letter </a:t>
            </a:r>
          </a:p>
          <a:p>
            <a:pPr lvl="1"/>
            <a:endParaRPr lang="en-US" dirty="0">
              <a:solidFill>
                <a:srgbClr val="292934"/>
              </a:solidFill>
            </a:endParaRPr>
          </a:p>
          <a:p>
            <a:pPr marL="742950" lvl="1" indent="-285750">
              <a:buFont typeface="Arial" panose="020B0604020202020204" pitchFamily="34" charset="0"/>
              <a:buChar char="•"/>
            </a:pPr>
            <a:r>
              <a:rPr lang="en-US" dirty="0">
                <a:solidFill>
                  <a:srgbClr val="292934"/>
                </a:solidFill>
              </a:rPr>
              <a:t>Final Closeout Report </a:t>
            </a:r>
          </a:p>
          <a:p>
            <a:pPr lvl="1"/>
            <a:endParaRPr lang="en-US" dirty="0">
              <a:solidFill>
                <a:srgbClr val="292934"/>
              </a:solidFill>
            </a:endParaRPr>
          </a:p>
          <a:p>
            <a:r>
              <a:rPr lang="en-US" dirty="0">
                <a:solidFill>
                  <a:srgbClr val="292934"/>
                </a:solidFill>
              </a:rPr>
              <a:t>Each contract must be invoiced separately. </a:t>
            </a:r>
          </a:p>
        </p:txBody>
      </p:sp>
      <p:sp>
        <p:nvSpPr>
          <p:cNvPr id="5" name="Rectangle 4"/>
          <p:cNvSpPr/>
          <p:nvPr/>
        </p:nvSpPr>
        <p:spPr>
          <a:xfrm>
            <a:off x="3324871" y="816114"/>
            <a:ext cx="2307042"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Reminder</a:t>
            </a:r>
          </a:p>
        </p:txBody>
      </p:sp>
      <p:sp>
        <p:nvSpPr>
          <p:cNvPr id="8" name="TextBox 7"/>
          <p:cNvSpPr txBox="1"/>
          <p:nvPr/>
        </p:nvSpPr>
        <p:spPr>
          <a:xfrm>
            <a:off x="304800" y="6450331"/>
            <a:ext cx="81534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Child Welfare Audit Instructions</a:t>
            </a:r>
            <a:r>
              <a:rPr lang="en-US" sz="1100" i="1" dirty="0">
                <a:latin typeface="Segoe UI" panose="020B0502040204020203" pitchFamily="34" charset="0"/>
                <a:ea typeface="Segoe UI" panose="020B0502040204020203" pitchFamily="34" charset="0"/>
                <a:cs typeface="Segoe UI" panose="020B0502040204020203" pitchFamily="34" charset="0"/>
              </a:rPr>
              <a:t>, page 11, Section IX Closeout Payment through Accelerator Financials</a:t>
            </a:r>
          </a:p>
        </p:txBody>
      </p:sp>
      <p:sp>
        <p:nvSpPr>
          <p:cNvPr id="9" name="Slide Number Placeholder 8">
            <a:extLst>
              <a:ext uri="{FF2B5EF4-FFF2-40B4-BE49-F238E27FC236}">
                <a16:creationId xmlns:a16="http://schemas.microsoft.com/office/drawing/2014/main" id="{D43AEA7F-84CC-489D-BF47-4B31EC458103}"/>
              </a:ext>
            </a:extLst>
          </p:cNvPr>
          <p:cNvSpPr>
            <a:spLocks noGrp="1"/>
          </p:cNvSpPr>
          <p:nvPr>
            <p:ph type="sldNum" sz="quarter" idx="12"/>
          </p:nvPr>
        </p:nvSpPr>
        <p:spPr/>
        <p:txBody>
          <a:bodyPr/>
          <a:lstStyle/>
          <a:p>
            <a:r>
              <a:rPr lang="en-US" dirty="0"/>
              <a:t>23</a:t>
            </a:r>
          </a:p>
        </p:txBody>
      </p:sp>
    </p:spTree>
    <p:extLst>
      <p:ext uri="{BB962C8B-B14F-4D97-AF65-F5344CB8AC3E}">
        <p14:creationId xmlns:p14="http://schemas.microsoft.com/office/powerpoint/2010/main" val="2299932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CA9BE3C-A11A-43EF-8881-8ACC94959BB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66800" y="1524001"/>
            <a:ext cx="7239000" cy="4493538"/>
          </a:xfrm>
          <a:prstGeom prst="rect">
            <a:avLst/>
          </a:prstGeom>
          <a:solidFill>
            <a:schemeClr val="bg1"/>
          </a:solidFill>
        </p:spPr>
        <p:txBody>
          <a:bodyPr wrap="square">
            <a:spAutoFit/>
          </a:bodyPr>
          <a:lstStyle/>
          <a:p>
            <a:endParaRPr lang="en-US" sz="1000" b="1" dirty="0">
              <a:solidFill>
                <a:srgbClr val="00B050"/>
              </a:solidFill>
            </a:endParaRPr>
          </a:p>
          <a:p>
            <a:r>
              <a:rPr lang="en-US" sz="2400" b="1" dirty="0">
                <a:solidFill>
                  <a:srgbClr val="292934"/>
                </a:solidFill>
              </a:rPr>
              <a:t>Contract Agreement Article III Section 3.03 K</a:t>
            </a:r>
          </a:p>
          <a:p>
            <a:endParaRPr lang="en-US" sz="1400" b="1" dirty="0">
              <a:solidFill>
                <a:srgbClr val="000000"/>
              </a:solidFill>
            </a:endParaRPr>
          </a:p>
          <a:p>
            <a:r>
              <a:rPr lang="en-US" sz="2000" b="1" dirty="0">
                <a:solidFill>
                  <a:srgbClr val="000000"/>
                </a:solidFill>
              </a:rPr>
              <a:t>Accrued Vacation and Sick Leave</a:t>
            </a:r>
          </a:p>
          <a:p>
            <a:pPr algn="just"/>
            <a:r>
              <a:rPr lang="en-US" sz="2000" dirty="0">
                <a:solidFill>
                  <a:srgbClr val="292934"/>
                </a:solidFill>
              </a:rPr>
              <a:t>The Contractor and not ACS, shall be responsible for the payment of any accrued vacation and sick leave for the Contractor’s staff during the term of their employment and upon termination of their employment.</a:t>
            </a:r>
          </a:p>
          <a:p>
            <a:pPr algn="just"/>
            <a:endParaRPr lang="en-US" sz="2000" dirty="0">
              <a:solidFill>
                <a:srgbClr val="292934"/>
              </a:solidFill>
            </a:endParaRPr>
          </a:p>
          <a:p>
            <a:pPr algn="just"/>
            <a:r>
              <a:rPr lang="en-US" sz="2000" dirty="0"/>
              <a:t>Accrued Vacation and FICA – Accrued Vacation charged to ACS Funded Programs must be disclosed in the Notes to Financial Statements and reported in </a:t>
            </a:r>
            <a:r>
              <a:rPr lang="en-US" sz="2000" dirty="0" err="1"/>
              <a:t>EarlyLearn</a:t>
            </a:r>
            <a:r>
              <a:rPr lang="en-US" sz="2000" dirty="0"/>
              <a:t> Supplementary Schedules (Schedules 1 and 7)</a:t>
            </a:r>
            <a:r>
              <a:rPr lang="en-US" sz="2000" i="1" dirty="0"/>
              <a:t>.</a:t>
            </a:r>
          </a:p>
          <a:p>
            <a:pPr algn="just"/>
            <a:endParaRPr lang="en-US" sz="2000" dirty="0">
              <a:solidFill>
                <a:srgbClr val="292934"/>
              </a:solidFill>
            </a:endParaRPr>
          </a:p>
          <a:p>
            <a:pPr algn="just"/>
            <a:endParaRPr lang="en-US" sz="2000" dirty="0">
              <a:solidFill>
                <a:srgbClr val="000000"/>
              </a:solidFill>
            </a:endParaRPr>
          </a:p>
        </p:txBody>
      </p:sp>
      <p:sp>
        <p:nvSpPr>
          <p:cNvPr id="6" name="Rectangle 5"/>
          <p:cNvSpPr/>
          <p:nvPr/>
        </p:nvSpPr>
        <p:spPr>
          <a:xfrm>
            <a:off x="1819059" y="816114"/>
            <a:ext cx="5497402"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Vacation and Sick Leave</a:t>
            </a:r>
          </a:p>
        </p:txBody>
      </p:sp>
      <p:sp>
        <p:nvSpPr>
          <p:cNvPr id="5" name="TextBox 4"/>
          <p:cNvSpPr txBox="1"/>
          <p:nvPr/>
        </p:nvSpPr>
        <p:spPr>
          <a:xfrm>
            <a:off x="152400" y="6324600"/>
            <a:ext cx="8610600" cy="261610"/>
          </a:xfrm>
          <a:prstGeom prst="rect">
            <a:avLst/>
          </a:prstGeom>
          <a:noFill/>
        </p:spPr>
        <p:txBody>
          <a:bodyPr wrap="square" rtlCol="0">
            <a:spAutoFit/>
          </a:bodyPr>
          <a:lstStyle/>
          <a:p>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Ref: Fiscal Year 2019 </a:t>
            </a:r>
            <a:r>
              <a:rPr lang="en-US" sz="1100" i="1" dirty="0" err="1">
                <a:solidFill>
                  <a:srgbClr val="000000"/>
                </a:solidFill>
                <a:latin typeface="Segoe UI" panose="020B0502040204020203" pitchFamily="34" charset="0"/>
                <a:ea typeface="Segoe UI" panose="020B0502040204020203" pitchFamily="34" charset="0"/>
                <a:cs typeface="Segoe UI" panose="020B0502040204020203" pitchFamily="34" charset="0"/>
              </a:rPr>
              <a:t>EarlyLearn</a:t>
            </a:r>
            <a:r>
              <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rPr>
              <a:t> Audit Instructions, </a:t>
            </a:r>
            <a:r>
              <a:rPr lang="en-US" sz="1100" i="1" dirty="0">
                <a:latin typeface="Segoe UI" panose="020B0502040204020203" pitchFamily="34" charset="0"/>
                <a:ea typeface="Segoe UI" panose="020B0502040204020203" pitchFamily="34" charset="0"/>
                <a:cs typeface="Segoe UI" panose="020B0502040204020203" pitchFamily="34" charset="0"/>
              </a:rPr>
              <a:t>pages 17 to18, Section VII </a:t>
            </a:r>
            <a:r>
              <a:rPr lang="en-US" sz="1100" i="1" dirty="0" err="1">
                <a:latin typeface="Segoe UI" panose="020B0502040204020203" pitchFamily="34" charset="0"/>
                <a:ea typeface="Segoe UI" panose="020B0502040204020203" pitchFamily="34" charset="0"/>
                <a:cs typeface="Segoe UI" panose="020B0502040204020203" pitchFamily="34" charset="0"/>
              </a:rPr>
              <a:t>EarlyLearn</a:t>
            </a:r>
            <a:r>
              <a:rPr lang="en-US" sz="1100" i="1" dirty="0">
                <a:latin typeface="Segoe UI" panose="020B0502040204020203" pitchFamily="34" charset="0"/>
                <a:ea typeface="Segoe UI" panose="020B0502040204020203" pitchFamily="34" charset="0"/>
                <a:cs typeface="Segoe UI" panose="020B0502040204020203" pitchFamily="34" charset="0"/>
              </a:rPr>
              <a:t> Program Requirements – F Vacation and Sick Leave</a:t>
            </a:r>
          </a:p>
        </p:txBody>
      </p:sp>
      <p:sp>
        <p:nvSpPr>
          <p:cNvPr id="9" name="Slide Number Placeholder 8">
            <a:extLst>
              <a:ext uri="{FF2B5EF4-FFF2-40B4-BE49-F238E27FC236}">
                <a16:creationId xmlns:a16="http://schemas.microsoft.com/office/drawing/2014/main" id="{25F68367-26AC-4F00-AD4C-7B1B0565B87A}"/>
              </a:ext>
            </a:extLst>
          </p:cNvPr>
          <p:cNvSpPr>
            <a:spLocks noGrp="1"/>
          </p:cNvSpPr>
          <p:nvPr>
            <p:ph type="sldNum" sz="quarter" idx="12"/>
          </p:nvPr>
        </p:nvSpPr>
        <p:spPr/>
        <p:txBody>
          <a:bodyPr/>
          <a:lstStyle/>
          <a:p>
            <a:r>
              <a:rPr lang="en-US" dirty="0"/>
              <a:t>24</a:t>
            </a:r>
          </a:p>
        </p:txBody>
      </p:sp>
    </p:spTree>
    <p:extLst>
      <p:ext uri="{BB962C8B-B14F-4D97-AF65-F5344CB8AC3E}">
        <p14:creationId xmlns:p14="http://schemas.microsoft.com/office/powerpoint/2010/main" val="3477790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606E924-8FEB-469D-9A25-C5C2DD5E894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66800" y="1524001"/>
            <a:ext cx="7239000" cy="5109091"/>
          </a:xfrm>
          <a:prstGeom prst="rect">
            <a:avLst/>
          </a:prstGeom>
          <a:solidFill>
            <a:schemeClr val="bg1"/>
          </a:solidFill>
        </p:spPr>
        <p:txBody>
          <a:bodyPr wrap="square">
            <a:spAutoFit/>
          </a:bodyPr>
          <a:lstStyle/>
          <a:p>
            <a:endParaRPr lang="en-US" sz="1000" b="1" dirty="0">
              <a:solidFill>
                <a:srgbClr val="00B050"/>
              </a:solidFill>
            </a:endParaRPr>
          </a:p>
          <a:p>
            <a:r>
              <a:rPr lang="en-US" sz="2400" b="1" dirty="0">
                <a:solidFill>
                  <a:srgbClr val="292934"/>
                </a:solidFill>
              </a:rPr>
              <a:t>ACS Fiscal Manual Section 3.75</a:t>
            </a:r>
          </a:p>
          <a:p>
            <a:endParaRPr lang="en-US" sz="1400" b="1" dirty="0">
              <a:solidFill>
                <a:srgbClr val="000000"/>
              </a:solidFill>
            </a:endParaRPr>
          </a:p>
          <a:p>
            <a:pPr marL="342900" indent="-342900" algn="just">
              <a:buFont typeface="Arial" panose="020B0604020202020204" pitchFamily="34" charset="0"/>
              <a:buChar char="•"/>
            </a:pPr>
            <a:r>
              <a:rPr lang="en-US" dirty="0"/>
              <a:t>Bonus and incentive payments are generally unallowable. However, incentives are allowable based on the pre-determined requirements under §75.430 – Compensation – personal services.</a:t>
            </a:r>
          </a:p>
          <a:p>
            <a:pPr algn="just"/>
            <a:endParaRPr lang="en-US" dirty="0">
              <a:solidFill>
                <a:srgbClr val="292934"/>
              </a:solidFill>
            </a:endParaRPr>
          </a:p>
          <a:p>
            <a:pPr marL="342900" indent="-342900" algn="just">
              <a:buFont typeface="Arial" panose="020B0604020202020204" pitchFamily="34" charset="0"/>
              <a:buChar char="•"/>
            </a:pPr>
            <a:r>
              <a:rPr lang="en-US" dirty="0"/>
              <a:t>§75.430 Incentive compensation to employees based on cost reduction, or efficient performance, suggestion awards, safety awards, etc., is allowable to the extent that the overall compensation is determined to be reasonable and such costs are paid or accrued pursuant to an agreement entered into in good faith between the non-Federal entity and the employees before the services were rendered, or pursuant to an established plan followed by the non-Federal entity so consistently as to imply, in effect, an agreement to make such payment. </a:t>
            </a:r>
            <a:endParaRPr lang="en-US" dirty="0">
              <a:solidFill>
                <a:srgbClr val="292934"/>
              </a:solidFill>
            </a:endParaRPr>
          </a:p>
          <a:p>
            <a:pPr algn="just"/>
            <a:endParaRPr lang="en-US" sz="2000" dirty="0">
              <a:solidFill>
                <a:srgbClr val="292934"/>
              </a:solidFill>
            </a:endParaRPr>
          </a:p>
          <a:p>
            <a:pPr algn="just"/>
            <a:endParaRPr lang="en-US" sz="2000" dirty="0">
              <a:solidFill>
                <a:srgbClr val="000000"/>
              </a:solidFill>
            </a:endParaRPr>
          </a:p>
        </p:txBody>
      </p:sp>
      <p:sp>
        <p:nvSpPr>
          <p:cNvPr id="6" name="Rectangle 5"/>
          <p:cNvSpPr/>
          <p:nvPr/>
        </p:nvSpPr>
        <p:spPr>
          <a:xfrm>
            <a:off x="630627" y="816114"/>
            <a:ext cx="7874271"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Bonus and Incentive Compensation</a:t>
            </a:r>
          </a:p>
        </p:txBody>
      </p:sp>
      <p:sp>
        <p:nvSpPr>
          <p:cNvPr id="8" name="Slide Number Placeholder 7">
            <a:extLst>
              <a:ext uri="{FF2B5EF4-FFF2-40B4-BE49-F238E27FC236}">
                <a16:creationId xmlns:a16="http://schemas.microsoft.com/office/drawing/2014/main" id="{1A28FFE3-D9E1-40C5-B9DC-D36979505087}"/>
              </a:ext>
            </a:extLst>
          </p:cNvPr>
          <p:cNvSpPr>
            <a:spLocks noGrp="1"/>
          </p:cNvSpPr>
          <p:nvPr>
            <p:ph type="sldNum" sz="quarter" idx="12"/>
          </p:nvPr>
        </p:nvSpPr>
        <p:spPr/>
        <p:txBody>
          <a:bodyPr/>
          <a:lstStyle/>
          <a:p>
            <a:r>
              <a:rPr lang="en-US" dirty="0"/>
              <a:t>25</a:t>
            </a:r>
          </a:p>
        </p:txBody>
      </p:sp>
    </p:spTree>
    <p:extLst>
      <p:ext uri="{BB962C8B-B14F-4D97-AF65-F5344CB8AC3E}">
        <p14:creationId xmlns:p14="http://schemas.microsoft.com/office/powerpoint/2010/main" val="832410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0B5587E-2D68-48EA-9DD7-A567E1E61B02}"/>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 y="1524001"/>
            <a:ext cx="7696200" cy="5109091"/>
          </a:xfrm>
          <a:prstGeom prst="rect">
            <a:avLst/>
          </a:prstGeom>
        </p:spPr>
        <p:txBody>
          <a:bodyPr wrap="square">
            <a:spAutoFit/>
          </a:bodyPr>
          <a:lstStyle/>
          <a:p>
            <a:endParaRPr lang="en-US" sz="2400" b="1" dirty="0">
              <a:solidFill>
                <a:srgbClr val="00B050"/>
              </a:solidFill>
            </a:endParaRPr>
          </a:p>
          <a:p>
            <a:pPr marL="342900" indent="-342900">
              <a:lnSpc>
                <a:spcPct val="150000"/>
              </a:lnSpc>
              <a:buFont typeface="Arial" panose="020B0604020202020204" pitchFamily="34" charset="0"/>
              <a:buChar char="•"/>
            </a:pPr>
            <a:r>
              <a:rPr lang="en-US" sz="2000" dirty="0">
                <a:solidFill>
                  <a:srgbClr val="292934"/>
                </a:solidFill>
              </a:rPr>
              <a:t>Has the vendor met any/all of the minority women and emerging business enterprise participation goals and/or Local Business enterprise requirements, to the extent applicable?</a:t>
            </a:r>
          </a:p>
          <a:p>
            <a:pPr marL="342900" indent="-342900">
              <a:lnSpc>
                <a:spcPct val="150000"/>
              </a:lnSpc>
              <a:buFont typeface="Arial" panose="020B0604020202020204" pitchFamily="34" charset="0"/>
              <a:buChar char="•"/>
            </a:pPr>
            <a:endParaRPr lang="en-US" sz="2000" dirty="0">
              <a:solidFill>
                <a:srgbClr val="292934"/>
              </a:solidFill>
            </a:endParaRPr>
          </a:p>
          <a:p>
            <a:pPr marL="342900" indent="-342900">
              <a:lnSpc>
                <a:spcPct val="150000"/>
              </a:lnSpc>
              <a:buFont typeface="Arial" panose="020B0604020202020204" pitchFamily="34" charset="0"/>
              <a:buChar char="•"/>
            </a:pPr>
            <a:r>
              <a:rPr lang="en-US" sz="2000" dirty="0">
                <a:solidFill>
                  <a:srgbClr val="292934"/>
                </a:solidFill>
              </a:rPr>
              <a:t>Did the vendor submit its proposed subcontractors for approval when required in advance of all work by such subcontractors?</a:t>
            </a:r>
          </a:p>
          <a:p>
            <a:pPr>
              <a:lnSpc>
                <a:spcPct val="150000"/>
              </a:lnSpc>
            </a:pPr>
            <a:endParaRPr lang="en-US" sz="2000" dirty="0">
              <a:solidFill>
                <a:srgbClr val="292934"/>
              </a:solidFill>
            </a:endParaRPr>
          </a:p>
          <a:p>
            <a:pPr marL="342900" indent="-342900">
              <a:lnSpc>
                <a:spcPct val="150000"/>
              </a:lnSpc>
              <a:buFont typeface="Arial" panose="020B0604020202020204" pitchFamily="34" charset="0"/>
              <a:buChar char="•"/>
            </a:pPr>
            <a:r>
              <a:rPr lang="en-US" sz="2000" dirty="0">
                <a:solidFill>
                  <a:srgbClr val="292934"/>
                </a:solidFill>
              </a:rPr>
              <a:t>Did the vendor pay its suppliers and subcontractors, if any, promptly?</a:t>
            </a:r>
          </a:p>
          <a:p>
            <a:pPr>
              <a:lnSpc>
                <a:spcPct val="150000"/>
              </a:lnSpc>
            </a:pPr>
            <a:endParaRPr lang="en-US" sz="800" dirty="0">
              <a:solidFill>
                <a:srgbClr val="292934"/>
              </a:solidFill>
            </a:endParaRPr>
          </a:p>
          <a:p>
            <a:endParaRPr lang="en-US" sz="2000" b="1" dirty="0">
              <a:solidFill>
                <a:srgbClr val="292934"/>
              </a:solidFill>
            </a:endParaRPr>
          </a:p>
        </p:txBody>
      </p:sp>
      <p:sp>
        <p:nvSpPr>
          <p:cNvPr id="6" name="Rectangle 5"/>
          <p:cNvSpPr/>
          <p:nvPr/>
        </p:nvSpPr>
        <p:spPr>
          <a:xfrm>
            <a:off x="2674165" y="816114"/>
            <a:ext cx="3787192"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wrap="none">
            <a:spAutoFit/>
          </a:bodyPr>
          <a:lstStyle/>
          <a:p>
            <a:pPr algn="ctr"/>
            <a:r>
              <a:rPr lang="en-US" sz="4000" spc="-100" dirty="0">
                <a:solidFill>
                  <a:srgbClr val="00B0F0"/>
                </a:solidFill>
              </a:rPr>
              <a:t>Special Attention</a:t>
            </a:r>
          </a:p>
        </p:txBody>
      </p:sp>
      <p:sp>
        <p:nvSpPr>
          <p:cNvPr id="5" name="TextBox 4"/>
          <p:cNvSpPr txBox="1"/>
          <p:nvPr/>
        </p:nvSpPr>
        <p:spPr>
          <a:xfrm>
            <a:off x="152400" y="6324600"/>
            <a:ext cx="8153400" cy="261610"/>
          </a:xfrm>
          <a:prstGeom prst="rect">
            <a:avLst/>
          </a:prstGeom>
          <a:noFill/>
        </p:spPr>
        <p:txBody>
          <a:bodyPr wrap="square" rtlCol="0">
            <a:spAutoFit/>
          </a:bodyPr>
          <a:lstStyle/>
          <a:p>
            <a:endParaRPr lang="en-US" sz="1100" i="1"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9" name="Slide Number Placeholder 8">
            <a:extLst>
              <a:ext uri="{FF2B5EF4-FFF2-40B4-BE49-F238E27FC236}">
                <a16:creationId xmlns:a16="http://schemas.microsoft.com/office/drawing/2014/main" id="{CA82CEB1-8206-4A5C-B1DF-380F76E9353A}"/>
              </a:ext>
            </a:extLst>
          </p:cNvPr>
          <p:cNvSpPr>
            <a:spLocks noGrp="1"/>
          </p:cNvSpPr>
          <p:nvPr>
            <p:ph type="sldNum" sz="quarter" idx="12"/>
          </p:nvPr>
        </p:nvSpPr>
        <p:spPr/>
        <p:txBody>
          <a:bodyPr/>
          <a:lstStyle/>
          <a:p>
            <a:r>
              <a:rPr lang="en-US" dirty="0"/>
              <a:t>26</a:t>
            </a:r>
          </a:p>
        </p:txBody>
      </p:sp>
    </p:spTree>
    <p:extLst>
      <p:ext uri="{BB962C8B-B14F-4D97-AF65-F5344CB8AC3E}">
        <p14:creationId xmlns:p14="http://schemas.microsoft.com/office/powerpoint/2010/main" val="256368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7713F4C-BD34-4331-9495-BD4E54998AB7}"/>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2819400"/>
            <a:ext cx="8229600" cy="990600"/>
          </a:xfrm>
          <a:ln>
            <a:noFill/>
          </a:ln>
          <a:effectLst>
            <a:glow rad="139700">
              <a:schemeClr val="accent3">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orthographicFront">
              <a:rot lat="0" lon="0" rev="0"/>
            </a:camera>
            <a:lightRig rig="flat" dir="t"/>
          </a:scene3d>
          <a:sp3d prstMaterial="dkEdge">
            <a:bevelT w="50800" h="57150" prst="artDeco"/>
            <a:bevelB w="0" h="0" prst="angle"/>
            <a:contourClr>
              <a:srgbClr val="FFFFFF"/>
            </a:contourClr>
          </a:sp3d>
        </p:spPr>
        <p:txBody>
          <a:bodyPr>
            <a:normAutofit/>
          </a:bodyPr>
          <a:lstStyle/>
          <a:p>
            <a:pPr algn="ctr"/>
            <a:r>
              <a:rPr lang="en-US" sz="4400">
                <a:solidFill>
                  <a:srgbClr val="00B0F0"/>
                </a:solidFill>
              </a:rPr>
              <a:t>MEET THE TEAM!</a:t>
            </a:r>
            <a:endParaRPr lang="en-US" sz="4400" dirty="0">
              <a:solidFill>
                <a:srgbClr val="00B0F0"/>
              </a:solidFill>
            </a:endParaRPr>
          </a:p>
        </p:txBody>
      </p:sp>
    </p:spTree>
    <p:extLst>
      <p:ext uri="{BB962C8B-B14F-4D97-AF65-F5344CB8AC3E}">
        <p14:creationId xmlns:p14="http://schemas.microsoft.com/office/powerpoint/2010/main" val="35284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E529B84-67A2-413B-81BF-86F719DF7B7E}"/>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408709"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solidFill>
                  <a:srgbClr val="00B0F0"/>
                </a:solidFill>
              </a:rPr>
              <a:t>Table of Contents </a:t>
            </a:r>
          </a:p>
        </p:txBody>
      </p:sp>
      <p:sp>
        <p:nvSpPr>
          <p:cNvPr id="10" name="Text Placeholder 2"/>
          <p:cNvSpPr txBox="1">
            <a:spLocks/>
          </p:cNvSpPr>
          <p:nvPr/>
        </p:nvSpPr>
        <p:spPr>
          <a:xfrm>
            <a:off x="489527" y="1524000"/>
            <a:ext cx="8229601" cy="5181600"/>
          </a:xfrm>
          <a:prstGeom prst="rect">
            <a:avLst/>
          </a:prstGeom>
        </p:spPr>
        <p:txBody>
          <a:bodyPr anchor="t" anchorCtr="0">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Clr>
                <a:srgbClr val="93A299"/>
              </a:buClr>
              <a:buNone/>
            </a:pPr>
            <a:r>
              <a:rPr lang="en-US" sz="2000" dirty="0">
                <a:solidFill>
                  <a:srgbClr val="292934"/>
                </a:solidFill>
              </a:rPr>
              <a:t>Manuals………………………………………………………………………………………2</a:t>
            </a:r>
          </a:p>
          <a:p>
            <a:pPr marL="0" indent="0">
              <a:lnSpc>
                <a:spcPct val="150000"/>
              </a:lnSpc>
              <a:buClr>
                <a:srgbClr val="93A299"/>
              </a:buClr>
              <a:buNone/>
            </a:pPr>
            <a:r>
              <a:rPr lang="en-US" sz="2000" dirty="0">
                <a:solidFill>
                  <a:srgbClr val="292934"/>
                </a:solidFill>
              </a:rPr>
              <a:t>Designation of ACS Funding…...………………………………………………………….3</a:t>
            </a:r>
          </a:p>
          <a:p>
            <a:pPr marL="0" indent="0">
              <a:lnSpc>
                <a:spcPct val="150000"/>
              </a:lnSpc>
              <a:buClr>
                <a:srgbClr val="93A299"/>
              </a:buClr>
              <a:buNone/>
            </a:pPr>
            <a:r>
              <a:rPr lang="en-US" sz="2000" dirty="0">
                <a:solidFill>
                  <a:srgbClr val="292934"/>
                </a:solidFill>
              </a:rPr>
              <a:t>Requirements and Due Dates….………………………………………………………..4-7</a:t>
            </a:r>
          </a:p>
          <a:p>
            <a:pPr marL="0" indent="0">
              <a:lnSpc>
                <a:spcPct val="150000"/>
              </a:lnSpc>
              <a:buClr>
                <a:srgbClr val="93A299"/>
              </a:buClr>
              <a:buNone/>
            </a:pPr>
            <a:r>
              <a:rPr lang="en-US" sz="2000" dirty="0">
                <a:solidFill>
                  <a:srgbClr val="292934"/>
                </a:solidFill>
              </a:rPr>
              <a:t>Late Audits…………………………………………………………………………………...8</a:t>
            </a:r>
          </a:p>
          <a:p>
            <a:pPr marL="0" indent="0">
              <a:lnSpc>
                <a:spcPct val="150000"/>
              </a:lnSpc>
              <a:buClr>
                <a:srgbClr val="93A299"/>
              </a:buClr>
              <a:buNone/>
            </a:pPr>
            <a:r>
              <a:rPr lang="en-US" sz="2000" dirty="0">
                <a:solidFill>
                  <a:srgbClr val="292934"/>
                </a:solidFill>
              </a:rPr>
              <a:t>Regulations and Deadlines…………………………………………………………….…..9</a:t>
            </a:r>
          </a:p>
          <a:p>
            <a:pPr marL="0" indent="0">
              <a:lnSpc>
                <a:spcPct val="150000"/>
              </a:lnSpc>
              <a:buClr>
                <a:srgbClr val="93A299"/>
              </a:buClr>
              <a:buNone/>
            </a:pPr>
            <a:r>
              <a:rPr lang="en-US" sz="2000" dirty="0">
                <a:solidFill>
                  <a:srgbClr val="292934"/>
                </a:solidFill>
              </a:rPr>
              <a:t>Independent Auditor Selection………..……………………………………………...…..10</a:t>
            </a:r>
          </a:p>
          <a:p>
            <a:pPr marL="0" indent="0">
              <a:lnSpc>
                <a:spcPct val="150000"/>
              </a:lnSpc>
              <a:buClr>
                <a:srgbClr val="93A299"/>
              </a:buClr>
              <a:buNone/>
            </a:pPr>
            <a:r>
              <a:rPr lang="en-US" sz="2000" dirty="0">
                <a:solidFill>
                  <a:srgbClr val="292934"/>
                </a:solidFill>
              </a:rPr>
              <a:t>Components of a Complete Audit……….………………………………..…………..11-12</a:t>
            </a:r>
          </a:p>
          <a:p>
            <a:pPr marL="0" indent="0">
              <a:lnSpc>
                <a:spcPct val="150000"/>
              </a:lnSpc>
              <a:buClr>
                <a:srgbClr val="93A299"/>
              </a:buClr>
              <a:buNone/>
            </a:pPr>
            <a:r>
              <a:rPr lang="en-US" sz="2000" dirty="0">
                <a:solidFill>
                  <a:srgbClr val="292934"/>
                </a:solidFill>
              </a:rPr>
              <a:t>ACS Supplementary Schedules…………………………………………..…………...13-17</a:t>
            </a:r>
          </a:p>
          <a:p>
            <a:pPr marL="0" indent="0">
              <a:lnSpc>
                <a:spcPct val="150000"/>
              </a:lnSpc>
              <a:buClr>
                <a:srgbClr val="93A299"/>
              </a:buClr>
              <a:buNone/>
            </a:pPr>
            <a:r>
              <a:rPr lang="en-US" sz="2000" dirty="0">
                <a:solidFill>
                  <a:srgbClr val="292934"/>
                </a:solidFill>
              </a:rPr>
              <a:t>Reminder…………………………………………………………………………………18-22</a:t>
            </a:r>
            <a:endParaRPr lang="en-US" sz="2000" i="1" dirty="0">
              <a:solidFill>
                <a:srgbClr val="FF0000"/>
              </a:solidFill>
            </a:endParaRPr>
          </a:p>
          <a:p>
            <a:pPr marL="0" indent="0">
              <a:lnSpc>
                <a:spcPct val="150000"/>
              </a:lnSpc>
              <a:buClr>
                <a:srgbClr val="93A299"/>
              </a:buClr>
              <a:buNone/>
            </a:pPr>
            <a:r>
              <a:rPr lang="en-US" sz="2000" dirty="0">
                <a:solidFill>
                  <a:srgbClr val="292934"/>
                </a:solidFill>
              </a:rPr>
              <a:t>Vacation and Sick Leave………………………….……………………………………….24</a:t>
            </a:r>
            <a:endParaRPr lang="en-US" sz="2000" i="1" dirty="0">
              <a:solidFill>
                <a:srgbClr val="FF0000"/>
              </a:solidFill>
            </a:endParaRPr>
          </a:p>
          <a:p>
            <a:pPr marL="0" indent="0">
              <a:lnSpc>
                <a:spcPct val="150000"/>
              </a:lnSpc>
              <a:buClr>
                <a:srgbClr val="93A299"/>
              </a:buClr>
              <a:buNone/>
            </a:pPr>
            <a:r>
              <a:rPr lang="en-US" sz="2000" dirty="0">
                <a:solidFill>
                  <a:srgbClr val="292934"/>
                </a:solidFill>
              </a:rPr>
              <a:t>Bonus and Incentive Compensation……………...………………………………………25</a:t>
            </a:r>
            <a:endParaRPr lang="en-US" sz="2000" i="1" dirty="0">
              <a:solidFill>
                <a:srgbClr val="FF0000"/>
              </a:solidFill>
            </a:endParaRPr>
          </a:p>
          <a:p>
            <a:pPr marL="0" indent="0">
              <a:lnSpc>
                <a:spcPct val="150000"/>
              </a:lnSpc>
              <a:buClr>
                <a:srgbClr val="93A299"/>
              </a:buClr>
              <a:buNone/>
            </a:pPr>
            <a:r>
              <a:rPr lang="en-US" sz="2000" dirty="0">
                <a:solidFill>
                  <a:srgbClr val="292934"/>
                </a:solidFill>
              </a:rPr>
              <a:t>Special Attention…………………………………….………………………………………26</a:t>
            </a:r>
            <a:endParaRPr lang="en-US" sz="2000" i="1" dirty="0">
              <a:solidFill>
                <a:srgbClr val="FF0000"/>
              </a:solidFill>
            </a:endParaRPr>
          </a:p>
          <a:p>
            <a:pPr marL="0" indent="0">
              <a:buClr>
                <a:srgbClr val="93A299"/>
              </a:buClr>
              <a:buNone/>
            </a:pPr>
            <a:r>
              <a:rPr lang="en-US" sz="2000" dirty="0">
                <a:solidFill>
                  <a:srgbClr val="292934"/>
                </a:solidFill>
              </a:rPr>
              <a:t> </a:t>
            </a:r>
          </a:p>
          <a:p>
            <a:pPr marL="0" indent="0">
              <a:buClr>
                <a:srgbClr val="93A299"/>
              </a:buClr>
              <a:buFont typeface="Arial" pitchFamily="34" charset="0"/>
              <a:buNone/>
            </a:pPr>
            <a:endParaRPr lang="en-US" sz="2800" dirty="0">
              <a:solidFill>
                <a:srgbClr val="292934"/>
              </a:solidFill>
            </a:endParaRPr>
          </a:p>
        </p:txBody>
      </p:sp>
      <p:sp>
        <p:nvSpPr>
          <p:cNvPr id="6" name="Slide Number Placeholder 5">
            <a:extLst>
              <a:ext uri="{FF2B5EF4-FFF2-40B4-BE49-F238E27FC236}">
                <a16:creationId xmlns:a16="http://schemas.microsoft.com/office/drawing/2014/main" id="{2D3E2FA1-9194-4F0C-A88D-1A5C8BAE3087}"/>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76330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FC1D822-5025-426A-84AD-691D38537D60}"/>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381000" y="762000"/>
            <a:ext cx="8229600" cy="990600"/>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solidFill>
                  <a:srgbClr val="00B0F0"/>
                </a:solidFill>
              </a:rPr>
              <a:t>Manuals</a:t>
            </a:r>
          </a:p>
        </p:txBody>
      </p:sp>
      <p:sp>
        <p:nvSpPr>
          <p:cNvPr id="10" name="Text Placeholder 2"/>
          <p:cNvSpPr txBox="1">
            <a:spLocks/>
          </p:cNvSpPr>
          <p:nvPr/>
        </p:nvSpPr>
        <p:spPr>
          <a:xfrm>
            <a:off x="457200" y="1676400"/>
            <a:ext cx="8305800" cy="45720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Clr>
                <a:srgbClr val="93A299"/>
              </a:buClr>
              <a:buFont typeface="Arial" pitchFamily="34" charset="0"/>
              <a:buNone/>
            </a:pPr>
            <a:r>
              <a:rPr lang="en-US" sz="2000" dirty="0">
                <a:solidFill>
                  <a:srgbClr val="292934"/>
                </a:solidFill>
              </a:rPr>
              <a:t>A copy of Fiscal Manuals can be accessed through the following links: </a:t>
            </a:r>
          </a:p>
          <a:p>
            <a:pPr>
              <a:lnSpc>
                <a:spcPct val="150000"/>
              </a:lnSpc>
              <a:buClr>
                <a:srgbClr val="93A299"/>
              </a:buClr>
            </a:pPr>
            <a:r>
              <a:rPr lang="en-US" sz="2000" u="sng" dirty="0" err="1">
                <a:solidFill>
                  <a:srgbClr val="292934"/>
                </a:solidFill>
              </a:rPr>
              <a:t>EarlyLearn</a:t>
            </a:r>
            <a:endParaRPr lang="en-US" sz="2000" u="sng" dirty="0">
              <a:solidFill>
                <a:srgbClr val="292934"/>
              </a:solidFill>
            </a:endParaRPr>
          </a:p>
          <a:p>
            <a:pPr marL="274320" lvl="1" indent="0">
              <a:lnSpc>
                <a:spcPct val="150000"/>
              </a:lnSpc>
              <a:buClr>
                <a:srgbClr val="93A299"/>
              </a:buClr>
              <a:buNone/>
            </a:pPr>
            <a:r>
              <a:rPr lang="en-US" dirty="0">
                <a:hlinkClick r:id="rId3"/>
              </a:rPr>
              <a:t>https://www1.nyc.gov/assets/acs/pdf/early-care-education/2018/ACSFiscalManualRevNov2018.pdf</a:t>
            </a:r>
            <a:endParaRPr lang="en-US" dirty="0"/>
          </a:p>
          <a:p>
            <a:pPr>
              <a:lnSpc>
                <a:spcPct val="150000"/>
              </a:lnSpc>
              <a:buClr>
                <a:srgbClr val="93A299"/>
              </a:buClr>
            </a:pPr>
            <a:r>
              <a:rPr lang="en-US" sz="2000" u="sng" dirty="0">
                <a:solidFill>
                  <a:srgbClr val="292934"/>
                </a:solidFill>
              </a:rPr>
              <a:t>Child Welfare</a:t>
            </a:r>
          </a:p>
          <a:p>
            <a:pPr marL="274320" lvl="1" indent="0">
              <a:lnSpc>
                <a:spcPct val="150000"/>
              </a:lnSpc>
              <a:buClr>
                <a:srgbClr val="93A299"/>
              </a:buClr>
              <a:buFont typeface="Arial" pitchFamily="34" charset="0"/>
              <a:buNone/>
            </a:pPr>
            <a:r>
              <a:rPr lang="en-US" u="sng" dirty="0">
                <a:solidFill>
                  <a:srgbClr val="292934"/>
                </a:solidFill>
                <a:hlinkClick r:id="rId4"/>
              </a:rPr>
              <a:t>http://www1.nyc.gov/site/acs/about/child-welfare-providers.page</a:t>
            </a:r>
            <a:endParaRPr lang="en-US" dirty="0">
              <a:solidFill>
                <a:srgbClr val="292934"/>
              </a:solidFill>
            </a:endParaRPr>
          </a:p>
          <a:p>
            <a:pPr marL="0" indent="0">
              <a:buClr>
                <a:srgbClr val="93A299"/>
              </a:buClr>
              <a:buFont typeface="Arial" pitchFamily="34" charset="0"/>
              <a:buNone/>
            </a:pPr>
            <a:endParaRPr lang="en-US" sz="2800" dirty="0">
              <a:solidFill>
                <a:srgbClr val="292934"/>
              </a:solidFill>
            </a:endParaRPr>
          </a:p>
        </p:txBody>
      </p:sp>
      <p:sp>
        <p:nvSpPr>
          <p:cNvPr id="6" name="Slide Number Placeholder 5">
            <a:extLst>
              <a:ext uri="{FF2B5EF4-FFF2-40B4-BE49-F238E27FC236}">
                <a16:creationId xmlns:a16="http://schemas.microsoft.com/office/drawing/2014/main" id="{9B2224AB-8B7D-4DF5-9E9B-E5EC634975DB}"/>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132398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08E6BA5-A9DE-4D19-8A83-D66AB2574D30}"/>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p:txBody>
          <a:bodyPr>
            <a:normAutofit/>
          </a:bodyPr>
          <a:lstStyle/>
          <a:p>
            <a:r>
              <a:rPr lang="en-US" sz="2800" dirty="0">
                <a:solidFill>
                  <a:srgbClr val="00B0F0"/>
                </a:solidFill>
              </a:rPr>
              <a:t>Federal </a:t>
            </a:r>
            <a:r>
              <a:rPr lang="en-US" sz="2800" dirty="0" err="1">
                <a:solidFill>
                  <a:srgbClr val="00B0F0"/>
                </a:solidFill>
              </a:rPr>
              <a:t>Subrecipients</a:t>
            </a:r>
            <a:endParaRPr lang="en-US" sz="2800" dirty="0">
              <a:solidFill>
                <a:srgbClr val="00B0F0"/>
              </a:solidFill>
            </a:endParaRPr>
          </a:p>
        </p:txBody>
      </p:sp>
      <p:sp>
        <p:nvSpPr>
          <p:cNvPr id="4" name="Content Placeholder 3"/>
          <p:cNvSpPr>
            <a:spLocks noGrp="1"/>
          </p:cNvSpPr>
          <p:nvPr>
            <p:ph sz="half" idx="2"/>
          </p:nvPr>
        </p:nvSpPr>
        <p:spPr/>
        <p:txBody>
          <a:bodyPr/>
          <a:lstStyle/>
          <a:p>
            <a:endParaRPr lang="en-US" dirty="0"/>
          </a:p>
          <a:p>
            <a:r>
              <a:rPr lang="en-US" sz="1600" dirty="0"/>
              <a:t>Head Start</a:t>
            </a:r>
          </a:p>
          <a:p>
            <a:pPr marL="0" indent="0">
              <a:buNone/>
            </a:pPr>
            <a:endParaRPr lang="en-US" sz="1600" dirty="0"/>
          </a:p>
          <a:p>
            <a:r>
              <a:rPr lang="en-US" sz="1600" dirty="0"/>
              <a:t>Early Head Start	</a:t>
            </a:r>
          </a:p>
          <a:p>
            <a:endParaRPr lang="en-US" sz="1600" dirty="0"/>
          </a:p>
          <a:p>
            <a:r>
              <a:rPr lang="en-US" sz="1600" dirty="0"/>
              <a:t>Community Development Block Grant (CDBG)	</a:t>
            </a:r>
          </a:p>
          <a:p>
            <a:endParaRPr lang="en-US" sz="1600" dirty="0"/>
          </a:p>
        </p:txBody>
      </p:sp>
      <p:sp>
        <p:nvSpPr>
          <p:cNvPr id="5" name="Text Placeholder 4"/>
          <p:cNvSpPr>
            <a:spLocks noGrp="1"/>
          </p:cNvSpPr>
          <p:nvPr>
            <p:ph type="body" sz="quarter" idx="3"/>
          </p:nvPr>
        </p:nvSpPr>
        <p:spPr/>
        <p:txBody>
          <a:bodyPr>
            <a:normAutofit/>
          </a:bodyPr>
          <a:lstStyle/>
          <a:p>
            <a:r>
              <a:rPr lang="en-US" sz="2800" dirty="0">
                <a:solidFill>
                  <a:srgbClr val="00B0F0"/>
                </a:solidFill>
              </a:rPr>
              <a:t>Contractors</a:t>
            </a:r>
          </a:p>
        </p:txBody>
      </p:sp>
      <p:sp>
        <p:nvSpPr>
          <p:cNvPr id="6" name="Content Placeholder 5"/>
          <p:cNvSpPr>
            <a:spLocks noGrp="1"/>
          </p:cNvSpPr>
          <p:nvPr>
            <p:ph sz="quarter" idx="4"/>
          </p:nvPr>
        </p:nvSpPr>
        <p:spPr/>
        <p:txBody>
          <a:bodyPr/>
          <a:lstStyle/>
          <a:p>
            <a:endParaRPr lang="en-US" dirty="0"/>
          </a:p>
          <a:p>
            <a:r>
              <a:rPr lang="en-US" sz="1600" dirty="0"/>
              <a:t>Child Care Block Grant</a:t>
            </a:r>
          </a:p>
          <a:p>
            <a:pPr marL="0" indent="0">
              <a:buNone/>
            </a:pPr>
            <a:endParaRPr lang="en-US" sz="1600" dirty="0"/>
          </a:p>
          <a:p>
            <a:r>
              <a:rPr lang="en-US" sz="1600" dirty="0"/>
              <a:t>Foster Care</a:t>
            </a:r>
          </a:p>
          <a:p>
            <a:pPr marL="0" indent="0">
              <a:buNone/>
            </a:pPr>
            <a:endParaRPr lang="en-US" sz="1600" dirty="0"/>
          </a:p>
          <a:p>
            <a:r>
              <a:rPr lang="en-US" sz="1600" dirty="0"/>
              <a:t>Prevention</a:t>
            </a:r>
          </a:p>
          <a:p>
            <a:pPr marL="0" indent="0">
              <a:buNone/>
            </a:pPr>
            <a:endParaRPr lang="en-US" sz="1600" dirty="0"/>
          </a:p>
          <a:p>
            <a:r>
              <a:rPr lang="en-US" sz="1600" dirty="0"/>
              <a:t>Homemaking </a:t>
            </a:r>
          </a:p>
          <a:p>
            <a:pPr marL="0" indent="0">
              <a:buNone/>
            </a:pPr>
            <a:endParaRPr lang="en-US" sz="1600" dirty="0"/>
          </a:p>
          <a:p>
            <a:r>
              <a:rPr lang="en-US" sz="1600" dirty="0"/>
              <a:t>Discretionary (Child Welfare)</a:t>
            </a:r>
          </a:p>
          <a:p>
            <a:endParaRPr lang="en-US" sz="1600" dirty="0"/>
          </a:p>
          <a:p>
            <a:r>
              <a:rPr lang="en-US" sz="1600" dirty="0"/>
              <a:t>Discretionary (Child Care) </a:t>
            </a:r>
          </a:p>
          <a:p>
            <a:endParaRPr lang="en-US" sz="1600" dirty="0"/>
          </a:p>
        </p:txBody>
      </p:sp>
      <p:sp>
        <p:nvSpPr>
          <p:cNvPr id="10" name="Title 1">
            <a:extLst>
              <a:ext uri="{FF2B5EF4-FFF2-40B4-BE49-F238E27FC236}">
                <a16:creationId xmlns:a16="http://schemas.microsoft.com/office/drawing/2014/main" id="{04CBAE3F-476A-4404-87AD-4EC124F971B3}"/>
              </a:ext>
            </a:extLst>
          </p:cNvPr>
          <p:cNvSpPr>
            <a:spLocks noGrp="1"/>
          </p:cNvSpPr>
          <p:nvPr>
            <p:ph type="title"/>
          </p:nvPr>
        </p:nvSpPr>
        <p:spPr>
          <a:effectLst>
            <a:outerShdw blurRad="50800" dist="38100" dir="5400000" algn="t" rotWithShape="0">
              <a:prstClr val="black">
                <a:alpha val="40000"/>
              </a:prstClr>
            </a:outerShdw>
          </a:effectLst>
          <a:scene3d>
            <a:camera prst="orthographicFront"/>
            <a:lightRig rig="twoPt" dir="t"/>
          </a:scene3d>
          <a:sp3d prstMaterial="dkEdge">
            <a:bevelT w="50800" h="57150" prst="angle"/>
          </a:sp3d>
        </p:spPr>
        <p:txBody>
          <a:bodyPr/>
          <a:lstStyle/>
          <a:p>
            <a:pPr algn="ctr"/>
            <a:r>
              <a:rPr lang="en-US" dirty="0">
                <a:solidFill>
                  <a:srgbClr val="00B0F0"/>
                </a:solidFill>
              </a:rPr>
              <a:t>Designation of ACS Funding</a:t>
            </a:r>
          </a:p>
        </p:txBody>
      </p:sp>
      <p:sp>
        <p:nvSpPr>
          <p:cNvPr id="15" name="Slide Number Placeholder 14">
            <a:extLst>
              <a:ext uri="{FF2B5EF4-FFF2-40B4-BE49-F238E27FC236}">
                <a16:creationId xmlns:a16="http://schemas.microsoft.com/office/drawing/2014/main" id="{BCCCF39C-74BD-4128-85CA-A976EF56FA07}"/>
              </a:ext>
            </a:extLst>
          </p:cNvPr>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14659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428B36A-2CBA-4048-84E3-31FAA4929D0E}"/>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effectLst>
            <a:outerShdw blurRad="50800" dist="38100" dir="5400000" algn="t" rotWithShape="0">
              <a:prstClr val="black">
                <a:alpha val="40000"/>
              </a:prstClr>
            </a:outerShdw>
          </a:effectLst>
          <a:scene3d>
            <a:camera prst="orthographicFront"/>
            <a:lightRig rig="threePt" dir="t"/>
          </a:scene3d>
          <a:sp3d prstMaterial="dkEdge">
            <a:bevelT w="50800" h="57150" prst="angle"/>
          </a:sp3d>
        </p:spPr>
        <p:txBody>
          <a:bodyPr>
            <a:normAutofit/>
          </a:bodyPr>
          <a:lstStyle/>
          <a:p>
            <a:pPr algn="ctr"/>
            <a:r>
              <a:rPr lang="en-US" dirty="0">
                <a:solidFill>
                  <a:srgbClr val="00B0F0"/>
                </a:solidFill>
              </a:rPr>
              <a:t>Requirements and Due Dates</a:t>
            </a:r>
          </a:p>
        </p:txBody>
      </p:sp>
      <p:sp>
        <p:nvSpPr>
          <p:cNvPr id="3" name="Text Placeholder 2"/>
          <p:cNvSpPr>
            <a:spLocks noGrp="1"/>
          </p:cNvSpPr>
          <p:nvPr>
            <p:ph type="body" idx="1"/>
          </p:nvPr>
        </p:nvSpPr>
        <p:spPr/>
        <p:txBody>
          <a:bodyPr>
            <a:normAutofit/>
          </a:bodyPr>
          <a:lstStyle/>
          <a:p>
            <a:r>
              <a:rPr lang="en-US" sz="2800" dirty="0">
                <a:solidFill>
                  <a:srgbClr val="00B0F0"/>
                </a:solidFill>
              </a:rPr>
              <a:t>Federal </a:t>
            </a:r>
            <a:r>
              <a:rPr lang="en-US" sz="2800" dirty="0" err="1">
                <a:solidFill>
                  <a:srgbClr val="00B0F0"/>
                </a:solidFill>
              </a:rPr>
              <a:t>Subrecipients</a:t>
            </a:r>
            <a:endParaRPr lang="en-US" sz="2800" dirty="0">
              <a:solidFill>
                <a:srgbClr val="00B0F0"/>
              </a:solidFill>
            </a:endParaRPr>
          </a:p>
        </p:txBody>
      </p:sp>
      <p:sp>
        <p:nvSpPr>
          <p:cNvPr id="4" name="Content Placeholder 3"/>
          <p:cNvSpPr>
            <a:spLocks noGrp="1"/>
          </p:cNvSpPr>
          <p:nvPr>
            <p:ph sz="half" idx="2"/>
          </p:nvPr>
        </p:nvSpPr>
        <p:spPr>
          <a:xfrm>
            <a:off x="152399" y="2316162"/>
            <a:ext cx="4389120" cy="4038600"/>
          </a:xfrm>
        </p:spPr>
        <p:txBody>
          <a:bodyPr>
            <a:normAutofit/>
          </a:bodyPr>
          <a:lstStyle/>
          <a:p>
            <a:pPr marL="0" indent="0">
              <a:buNone/>
            </a:pPr>
            <a:endParaRPr lang="en-US" sz="1600" dirty="0"/>
          </a:p>
          <a:p>
            <a:pPr marL="342900" indent="-342900">
              <a:spcBef>
                <a:spcPts val="0"/>
              </a:spcBef>
              <a:buFont typeface="Symbol"/>
              <a:buChar char=""/>
            </a:pPr>
            <a:r>
              <a:rPr lang="en-US" sz="1600" b="1" dirty="0"/>
              <a:t>Audited Financial Statements                    </a:t>
            </a:r>
            <a:r>
              <a:rPr lang="en-US" sz="1600" i="1" dirty="0"/>
              <a:t>(due January 31, 2020)</a:t>
            </a:r>
          </a:p>
          <a:p>
            <a:pPr marL="457200">
              <a:spcBef>
                <a:spcPts val="0"/>
              </a:spcBef>
            </a:pPr>
            <a:endParaRPr lang="en-US" sz="1600" dirty="0"/>
          </a:p>
          <a:p>
            <a:pPr marL="342900" lvl="0" indent="-342900">
              <a:spcBef>
                <a:spcPts val="0"/>
              </a:spcBef>
              <a:buFont typeface="Symbol"/>
              <a:buChar char=""/>
            </a:pPr>
            <a:r>
              <a:rPr lang="en-US" sz="1600" b="1" dirty="0"/>
              <a:t>Audited ACS Supplementary Schedules     </a:t>
            </a:r>
            <a:r>
              <a:rPr lang="en-US" sz="1600" i="1" dirty="0"/>
              <a:t>(due January 31, 2020)</a:t>
            </a:r>
          </a:p>
          <a:p>
            <a:pPr marL="342900" lvl="0" indent="-342900">
              <a:spcBef>
                <a:spcPts val="0"/>
              </a:spcBef>
              <a:buFont typeface="Symbol"/>
              <a:buChar char=""/>
            </a:pPr>
            <a:endParaRPr lang="en-US" sz="1600" b="1" dirty="0"/>
          </a:p>
          <a:p>
            <a:pPr marL="342900" lvl="0" indent="-342900">
              <a:spcBef>
                <a:spcPts val="0"/>
              </a:spcBef>
              <a:buFont typeface="Symbol"/>
              <a:buChar char=""/>
            </a:pPr>
            <a:r>
              <a:rPr lang="en-US" sz="1600" b="1" dirty="0"/>
              <a:t>Attestation on Single Audit Exemption </a:t>
            </a:r>
          </a:p>
          <a:p>
            <a:pPr marL="336550" indent="0">
              <a:spcBef>
                <a:spcPts val="0"/>
              </a:spcBef>
              <a:buNone/>
            </a:pPr>
            <a:r>
              <a:rPr lang="en-US" sz="1600" b="1" dirty="0"/>
              <a:t>(if your agency expends less than $750,000 in Federal </a:t>
            </a:r>
            <a:r>
              <a:rPr lang="en-US" sz="1600" b="1" dirty="0" err="1"/>
              <a:t>Subrecipient</a:t>
            </a:r>
            <a:r>
              <a:rPr lang="en-US" sz="1600" b="1" dirty="0"/>
              <a:t> funds)</a:t>
            </a:r>
          </a:p>
          <a:p>
            <a:pPr marL="336550" indent="0">
              <a:spcBef>
                <a:spcPts val="0"/>
              </a:spcBef>
              <a:buNone/>
            </a:pPr>
            <a:r>
              <a:rPr lang="en-US" sz="1600" i="1" dirty="0"/>
              <a:t>(due January 31, 2020)</a:t>
            </a:r>
          </a:p>
          <a:p>
            <a:pPr marL="336550" indent="0">
              <a:spcBef>
                <a:spcPts val="0"/>
              </a:spcBef>
              <a:buNone/>
            </a:pPr>
            <a:endParaRPr lang="en-US" sz="1600" b="1" dirty="0">
              <a:ea typeface="Times New Roman"/>
            </a:endParaRPr>
          </a:p>
          <a:p>
            <a:pPr marL="342900" lvl="0" indent="-342900">
              <a:spcBef>
                <a:spcPts val="0"/>
              </a:spcBef>
              <a:buFont typeface="Symbol"/>
              <a:buChar char=""/>
            </a:pPr>
            <a:r>
              <a:rPr lang="en-US" sz="1600" b="1" dirty="0">
                <a:cs typeface="Arial" panose="020B0604020202020204" pitchFamily="34" charset="0"/>
              </a:rPr>
              <a:t>Single Audit </a:t>
            </a:r>
          </a:p>
          <a:p>
            <a:pPr marL="336550" indent="0">
              <a:spcBef>
                <a:spcPts val="0"/>
              </a:spcBef>
              <a:buNone/>
            </a:pPr>
            <a:r>
              <a:rPr lang="en-US" sz="1600" b="1" dirty="0">
                <a:cs typeface="Arial" panose="020B0604020202020204" pitchFamily="34" charset="0"/>
              </a:rPr>
              <a:t>(if your agency expends $750,000 or more in Federal Subrecipient funds) </a:t>
            </a:r>
            <a:r>
              <a:rPr lang="en-US" sz="1600" i="1" dirty="0">
                <a:cs typeface="Arial" panose="020B0604020202020204" pitchFamily="34" charset="0"/>
              </a:rPr>
              <a:t>(due March 31, 2020)</a:t>
            </a:r>
            <a:endParaRPr lang="en-US" sz="1600" dirty="0">
              <a:cs typeface="Arial" panose="020B0604020202020204" pitchFamily="34" charset="0"/>
            </a:endParaRPr>
          </a:p>
          <a:p>
            <a:pPr marL="342900" lvl="0" indent="-342900">
              <a:spcBef>
                <a:spcPts val="0"/>
              </a:spcBef>
              <a:buFont typeface="Symbol"/>
              <a:buChar char=""/>
            </a:pPr>
            <a:endParaRPr lang="en-US" sz="1200" dirty="0"/>
          </a:p>
        </p:txBody>
      </p:sp>
      <p:sp>
        <p:nvSpPr>
          <p:cNvPr id="5" name="Text Placeholder 4"/>
          <p:cNvSpPr>
            <a:spLocks noGrp="1"/>
          </p:cNvSpPr>
          <p:nvPr>
            <p:ph type="body" sz="quarter" idx="3"/>
          </p:nvPr>
        </p:nvSpPr>
        <p:spPr/>
        <p:txBody>
          <a:bodyPr>
            <a:normAutofit/>
          </a:bodyPr>
          <a:lstStyle/>
          <a:p>
            <a:r>
              <a:rPr lang="en-US" sz="2800" dirty="0">
                <a:solidFill>
                  <a:srgbClr val="00B0F0"/>
                </a:solidFill>
              </a:rPr>
              <a:t>Contractors</a:t>
            </a:r>
          </a:p>
        </p:txBody>
      </p:sp>
      <p:sp>
        <p:nvSpPr>
          <p:cNvPr id="11" name="Content Placeholder 3">
            <a:extLst>
              <a:ext uri="{FF2B5EF4-FFF2-40B4-BE49-F238E27FC236}">
                <a16:creationId xmlns:a16="http://schemas.microsoft.com/office/drawing/2014/main" id="{521A204E-EAC4-40B1-9E63-A42CA1492904}"/>
              </a:ext>
            </a:extLst>
          </p:cNvPr>
          <p:cNvSpPr txBox="1">
            <a:spLocks/>
          </p:cNvSpPr>
          <p:nvPr/>
        </p:nvSpPr>
        <p:spPr>
          <a:xfrm>
            <a:off x="4619305" y="2316162"/>
            <a:ext cx="4372296" cy="2154436"/>
          </a:xfrm>
          <a:prstGeom prst="rect">
            <a:avLst/>
          </a:prstGeom>
        </p:spPr>
        <p:txBody>
          <a:bodyPr vert="horz" wrap="square" lIns="91440" tIns="45720" rIns="91440" bIns="45720" rtlCol="0">
            <a:sp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endParaRPr lang="en-US" sz="1600" dirty="0"/>
          </a:p>
          <a:p>
            <a:pPr marL="342900" indent="-342900">
              <a:spcBef>
                <a:spcPts val="0"/>
              </a:spcBef>
              <a:buFont typeface="Symbol"/>
              <a:buChar char=""/>
            </a:pPr>
            <a:r>
              <a:rPr lang="en-US" sz="1500" b="1" dirty="0"/>
              <a:t>Audited Financial Statements                    </a:t>
            </a:r>
            <a:r>
              <a:rPr lang="en-US" sz="1500" i="1" dirty="0"/>
              <a:t>(due January 31, 2020)</a:t>
            </a:r>
          </a:p>
          <a:p>
            <a:pPr marL="457200">
              <a:spcBef>
                <a:spcPts val="0"/>
              </a:spcBef>
            </a:pPr>
            <a:endParaRPr lang="en-US" sz="1500" dirty="0"/>
          </a:p>
          <a:p>
            <a:pPr marL="342900" indent="-342900">
              <a:spcBef>
                <a:spcPts val="0"/>
              </a:spcBef>
              <a:buFont typeface="Symbol"/>
              <a:buChar char=""/>
            </a:pPr>
            <a:r>
              <a:rPr lang="en-US" sz="1500" b="1" dirty="0"/>
              <a:t>Audited ACS Supplementary Schedules     </a:t>
            </a:r>
            <a:r>
              <a:rPr lang="en-US" sz="1500" i="1" dirty="0"/>
              <a:t>(due January 31, 2020)</a:t>
            </a:r>
          </a:p>
          <a:p>
            <a:pPr marL="342900" indent="-342900">
              <a:spcBef>
                <a:spcPts val="0"/>
              </a:spcBef>
              <a:buFont typeface="Symbol"/>
              <a:buChar char=""/>
            </a:pPr>
            <a:endParaRPr lang="en-US" sz="1500" b="1" dirty="0"/>
          </a:p>
          <a:p>
            <a:pPr marL="0" indent="0">
              <a:spcBef>
                <a:spcPts val="0"/>
              </a:spcBef>
              <a:buFont typeface="Arial" pitchFamily="34" charset="0"/>
              <a:buNone/>
            </a:pPr>
            <a:endParaRPr lang="en-US" sz="1600" b="1" dirty="0"/>
          </a:p>
          <a:p>
            <a:pPr marL="342900" indent="-342900">
              <a:spcBef>
                <a:spcPts val="0"/>
              </a:spcBef>
              <a:buFont typeface="Symbol"/>
              <a:buChar char=""/>
            </a:pPr>
            <a:endParaRPr lang="en-US" sz="1200" dirty="0"/>
          </a:p>
        </p:txBody>
      </p:sp>
      <p:sp>
        <p:nvSpPr>
          <p:cNvPr id="13" name="Slide Number Placeholder 12">
            <a:extLst>
              <a:ext uri="{FF2B5EF4-FFF2-40B4-BE49-F238E27FC236}">
                <a16:creationId xmlns:a16="http://schemas.microsoft.com/office/drawing/2014/main" id="{B164AA5C-525A-470B-97EE-44EBBD3D6ECA}"/>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418924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61FE248-2BC9-411F-9962-E3626A4E0855}"/>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92026" y="685800"/>
            <a:ext cx="6944530"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a:sp3d>
        </p:spPr>
        <p:txBody>
          <a:bodyPr wrap="none">
            <a:spAutoFit/>
          </a:bodyPr>
          <a:lstStyle/>
          <a:p>
            <a:pPr algn="ctr"/>
            <a:r>
              <a:rPr lang="en-US" sz="4000" dirty="0">
                <a:solidFill>
                  <a:srgbClr val="00B0F0"/>
                </a:solidFill>
              </a:rPr>
              <a:t>Requirements and Due Dates</a:t>
            </a:r>
            <a:endParaRPr lang="en-US" sz="4000" spc="-100" dirty="0">
              <a:solidFill>
                <a:srgbClr val="00B0F0"/>
              </a:solidFill>
            </a:endParaRPr>
          </a:p>
        </p:txBody>
      </p:sp>
      <p:sp>
        <p:nvSpPr>
          <p:cNvPr id="3" name="Rectangle 2"/>
          <p:cNvSpPr/>
          <p:nvPr/>
        </p:nvSpPr>
        <p:spPr>
          <a:xfrm>
            <a:off x="1082905" y="2743200"/>
            <a:ext cx="6925716" cy="2862322"/>
          </a:xfrm>
          <a:prstGeom prst="rect">
            <a:avLst/>
          </a:prstGeom>
        </p:spPr>
        <p:txBody>
          <a:bodyPr wrap="square">
            <a:spAutoFit/>
          </a:bodyPr>
          <a:lstStyle/>
          <a:p>
            <a:r>
              <a:rPr lang="en-US" sz="2000" dirty="0">
                <a:solidFill>
                  <a:srgbClr val="292934"/>
                </a:solidFill>
              </a:rPr>
              <a:t>Contractors</a:t>
            </a:r>
            <a:r>
              <a:rPr lang="en-US" sz="2000" b="1" dirty="0">
                <a:solidFill>
                  <a:srgbClr val="292934"/>
                </a:solidFill>
              </a:rPr>
              <a:t> </a:t>
            </a:r>
            <a:r>
              <a:rPr lang="en-US" sz="2000" dirty="0">
                <a:solidFill>
                  <a:srgbClr val="292934"/>
                </a:solidFill>
              </a:rPr>
              <a:t>and</a:t>
            </a:r>
            <a:r>
              <a:rPr lang="en-US" sz="2000" b="1" dirty="0">
                <a:solidFill>
                  <a:srgbClr val="292934"/>
                </a:solidFill>
              </a:rPr>
              <a:t> </a:t>
            </a:r>
            <a:r>
              <a:rPr lang="en-US" sz="2000" dirty="0" err="1">
                <a:solidFill>
                  <a:srgbClr val="292934"/>
                </a:solidFill>
              </a:rPr>
              <a:t>Subrecipients</a:t>
            </a:r>
            <a:r>
              <a:rPr lang="en-US" sz="2000" dirty="0">
                <a:solidFill>
                  <a:srgbClr val="292934"/>
                </a:solidFill>
              </a:rPr>
              <a:t> are required to submit their Year-end Audited Financial Statements and ACS Supplementary Schedules.</a:t>
            </a:r>
          </a:p>
          <a:p>
            <a:endParaRPr lang="en-US" sz="2000" dirty="0">
              <a:solidFill>
                <a:srgbClr val="292934"/>
              </a:solidFill>
            </a:endParaRPr>
          </a:p>
          <a:p>
            <a:r>
              <a:rPr lang="en-US" sz="2000" b="1" dirty="0">
                <a:solidFill>
                  <a:srgbClr val="292934"/>
                </a:solidFill>
              </a:rPr>
              <a:t>Fiscal Year Submission Deadline: </a:t>
            </a:r>
          </a:p>
          <a:p>
            <a:r>
              <a:rPr lang="en-US" sz="2000" dirty="0">
                <a:solidFill>
                  <a:srgbClr val="292934"/>
                </a:solidFill>
              </a:rPr>
              <a:t>January 31, 2020</a:t>
            </a:r>
          </a:p>
          <a:p>
            <a:endParaRPr lang="en-US" sz="2000" dirty="0">
              <a:solidFill>
                <a:srgbClr val="292934"/>
              </a:solidFill>
            </a:endParaRPr>
          </a:p>
          <a:p>
            <a:r>
              <a:rPr lang="en-US" sz="2000" b="1" dirty="0">
                <a:solidFill>
                  <a:srgbClr val="292934"/>
                </a:solidFill>
              </a:rPr>
              <a:t>Calendar Year Submission Deadline:</a:t>
            </a:r>
          </a:p>
          <a:p>
            <a:r>
              <a:rPr lang="en-US" sz="2000" dirty="0">
                <a:solidFill>
                  <a:srgbClr val="292934"/>
                </a:solidFill>
              </a:rPr>
              <a:t>July 31, 2020</a:t>
            </a:r>
          </a:p>
        </p:txBody>
      </p:sp>
      <p:sp>
        <p:nvSpPr>
          <p:cNvPr id="5" name="Text Placeholder 4"/>
          <p:cNvSpPr txBox="1">
            <a:spLocks/>
          </p:cNvSpPr>
          <p:nvPr/>
        </p:nvSpPr>
        <p:spPr>
          <a:xfrm>
            <a:off x="1082905" y="1706880"/>
            <a:ext cx="7467600" cy="639762"/>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93A299"/>
              </a:buClr>
              <a:buFont typeface="Arial" pitchFamily="34" charset="0"/>
              <a:buNone/>
            </a:pPr>
            <a:r>
              <a:rPr lang="en-US" sz="2800" dirty="0">
                <a:solidFill>
                  <a:srgbClr val="00B0F0"/>
                </a:solidFill>
              </a:rPr>
              <a:t>Audited Financial Statements and Audited ACS Supplementary Schedules</a:t>
            </a:r>
          </a:p>
        </p:txBody>
      </p:sp>
      <p:sp>
        <p:nvSpPr>
          <p:cNvPr id="9" name="Slide Number Placeholder 8">
            <a:extLst>
              <a:ext uri="{FF2B5EF4-FFF2-40B4-BE49-F238E27FC236}">
                <a16:creationId xmlns:a16="http://schemas.microsoft.com/office/drawing/2014/main" id="{D0D4AC84-3A1C-41DF-9CD3-1237284FFA90}"/>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345513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9961239-72BF-4F6C-B277-464FAFAB6A86}"/>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92026" y="685800"/>
            <a:ext cx="6944530" cy="707886"/>
          </a:xfrm>
          <a:prstGeom prst="rect">
            <a:avLst/>
          </a:prstGeom>
          <a:effectLst>
            <a:outerShdw blurRad="50800" dist="38100" dir="5400000" algn="t" rotWithShape="0">
              <a:prstClr val="black">
                <a:alpha val="40000"/>
              </a:prstClr>
            </a:outerShdw>
          </a:effectLst>
          <a:scene3d>
            <a:camera prst="orthographicFront"/>
            <a:lightRig rig="twoPt" dir="t"/>
          </a:scene3d>
          <a:sp3d prstMaterial="dkEdge">
            <a:bevelT w="50800" h="57150"/>
          </a:sp3d>
        </p:spPr>
        <p:txBody>
          <a:bodyPr wrap="none">
            <a:spAutoFit/>
          </a:bodyPr>
          <a:lstStyle/>
          <a:p>
            <a:pPr algn="ctr"/>
            <a:r>
              <a:rPr lang="en-US" sz="4000" dirty="0">
                <a:solidFill>
                  <a:srgbClr val="00B0F0"/>
                </a:solidFill>
              </a:rPr>
              <a:t>Requirements and Due Dates</a:t>
            </a:r>
            <a:endParaRPr lang="en-US" sz="4000" spc="-100" dirty="0">
              <a:solidFill>
                <a:srgbClr val="00B0F0"/>
              </a:solidFill>
            </a:endParaRPr>
          </a:p>
        </p:txBody>
      </p:sp>
      <p:sp>
        <p:nvSpPr>
          <p:cNvPr id="3" name="Rectangle 2"/>
          <p:cNvSpPr/>
          <p:nvPr/>
        </p:nvSpPr>
        <p:spPr>
          <a:xfrm>
            <a:off x="1075284" y="2316162"/>
            <a:ext cx="7001915" cy="2862322"/>
          </a:xfrm>
          <a:prstGeom prst="rect">
            <a:avLst/>
          </a:prstGeom>
        </p:spPr>
        <p:txBody>
          <a:bodyPr wrap="square">
            <a:spAutoFit/>
          </a:bodyPr>
          <a:lstStyle/>
          <a:p>
            <a:r>
              <a:rPr lang="en-US" sz="2000" dirty="0">
                <a:solidFill>
                  <a:srgbClr val="292934"/>
                </a:solidFill>
              </a:rPr>
              <a:t>Subrecipients are exempted from submitting a Single Audit if they expend less than $750,000 of expenditures in Federal Funds.</a:t>
            </a:r>
          </a:p>
          <a:p>
            <a:endParaRPr lang="en-US" sz="2000" dirty="0">
              <a:solidFill>
                <a:srgbClr val="292934"/>
              </a:solidFill>
            </a:endParaRPr>
          </a:p>
          <a:p>
            <a:r>
              <a:rPr lang="en-US" sz="2000" b="1" dirty="0">
                <a:solidFill>
                  <a:srgbClr val="292934"/>
                </a:solidFill>
              </a:rPr>
              <a:t>Fiscal Year Submission Deadline: </a:t>
            </a:r>
          </a:p>
          <a:p>
            <a:r>
              <a:rPr lang="en-US" sz="2000" dirty="0">
                <a:solidFill>
                  <a:srgbClr val="292934"/>
                </a:solidFill>
              </a:rPr>
              <a:t>January 31, 2020</a:t>
            </a:r>
          </a:p>
          <a:p>
            <a:endParaRPr lang="en-US" sz="2000" dirty="0">
              <a:solidFill>
                <a:srgbClr val="292934"/>
              </a:solidFill>
            </a:endParaRPr>
          </a:p>
          <a:p>
            <a:r>
              <a:rPr lang="en-US" sz="2000" b="1" dirty="0">
                <a:solidFill>
                  <a:srgbClr val="292934"/>
                </a:solidFill>
              </a:rPr>
              <a:t>Calendar Year Submission Deadline:</a:t>
            </a:r>
          </a:p>
          <a:p>
            <a:r>
              <a:rPr lang="en-US" sz="2000" dirty="0">
                <a:solidFill>
                  <a:srgbClr val="292934"/>
                </a:solidFill>
              </a:rPr>
              <a:t>July 31, 2020</a:t>
            </a:r>
          </a:p>
        </p:txBody>
      </p:sp>
      <p:sp>
        <p:nvSpPr>
          <p:cNvPr id="5" name="Text Placeholder 4"/>
          <p:cNvSpPr txBox="1">
            <a:spLocks/>
          </p:cNvSpPr>
          <p:nvPr/>
        </p:nvSpPr>
        <p:spPr>
          <a:xfrm>
            <a:off x="1075284" y="1676400"/>
            <a:ext cx="7467600" cy="639762"/>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93A299"/>
              </a:buClr>
              <a:buFont typeface="Arial" pitchFamily="34" charset="0"/>
              <a:buNone/>
            </a:pPr>
            <a:r>
              <a:rPr lang="en-US" sz="2800" dirty="0">
                <a:solidFill>
                  <a:srgbClr val="00B0F0"/>
                </a:solidFill>
              </a:rPr>
              <a:t>Attestation on Single Audit Exemption</a:t>
            </a:r>
          </a:p>
        </p:txBody>
      </p:sp>
      <p:sp>
        <p:nvSpPr>
          <p:cNvPr id="9" name="Slide Number Placeholder 8">
            <a:extLst>
              <a:ext uri="{FF2B5EF4-FFF2-40B4-BE49-F238E27FC236}">
                <a16:creationId xmlns:a16="http://schemas.microsoft.com/office/drawing/2014/main" id="{CD9371B1-705F-4275-AB0A-1B989BF6E088}"/>
              </a:ext>
            </a:extLst>
          </p:cNvPr>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val="2453274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11008</TotalTime>
  <Words>2664</Words>
  <Application>Microsoft Office PowerPoint</Application>
  <PresentationFormat>On-screen Show (4:3)</PresentationFormat>
  <Paragraphs>414</Paragraphs>
  <Slides>29</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29</vt:i4>
      </vt:variant>
      <vt:variant>
        <vt:lpstr>Custom Shows</vt:lpstr>
      </vt:variant>
      <vt:variant>
        <vt:i4>1</vt:i4>
      </vt:variant>
    </vt:vector>
  </HeadingPairs>
  <TitlesOfParts>
    <vt:vector size="36" baseType="lpstr">
      <vt:lpstr>Arial</vt:lpstr>
      <vt:lpstr>Calibri</vt:lpstr>
      <vt:lpstr>Segoe UI</vt:lpstr>
      <vt:lpstr>Symbol</vt:lpstr>
      <vt:lpstr>Times New Roman</vt:lpstr>
      <vt:lpstr>Clarity</vt:lpstr>
      <vt:lpstr>Division of Financial Services Audit and Risk Management 2019 Audit Instructions Training   August 7, 2019 August 14, 2019 August 23, 2019  </vt:lpstr>
      <vt:lpstr>PowerPoint Presentation</vt:lpstr>
      <vt:lpstr>MEET THE TEAM!</vt:lpstr>
      <vt:lpstr>PowerPoint Presentation</vt:lpstr>
      <vt:lpstr>PowerPoint Presentation</vt:lpstr>
      <vt:lpstr>Designation of ACS Funding</vt:lpstr>
      <vt:lpstr>Requirements and Due Dates</vt:lpstr>
      <vt:lpstr>PowerPoint Presentation</vt:lpstr>
      <vt:lpstr>PowerPoint Presentation</vt:lpstr>
      <vt:lpstr>PowerPoint Presentation</vt:lpstr>
      <vt:lpstr>PowerPoint Presentation</vt:lpstr>
      <vt:lpstr>Regulations and Guidelines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NYC Children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Bautista, Ghater (ACS Consultant)</cp:lastModifiedBy>
  <cp:revision>223</cp:revision>
  <cp:lastPrinted>2019-07-25T18:11:07Z</cp:lastPrinted>
  <dcterms:created xsi:type="dcterms:W3CDTF">2017-09-07T14:57:05Z</dcterms:created>
  <dcterms:modified xsi:type="dcterms:W3CDTF">2019-08-14T12:26:00Z</dcterms:modified>
</cp:coreProperties>
</file>