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34" r:id="rId2"/>
    <p:sldId id="301" r:id="rId3"/>
    <p:sldId id="299" r:id="rId4"/>
    <p:sldId id="321" r:id="rId5"/>
    <p:sldId id="261" r:id="rId6"/>
    <p:sldId id="263" r:id="rId7"/>
    <p:sldId id="273" r:id="rId8"/>
    <p:sldId id="320" r:id="rId9"/>
    <p:sldId id="264" r:id="rId10"/>
    <p:sldId id="265" r:id="rId11"/>
    <p:sldId id="331" r:id="rId12"/>
    <p:sldId id="288" r:id="rId13"/>
    <p:sldId id="340" r:id="rId14"/>
    <p:sldId id="293" r:id="rId15"/>
    <p:sldId id="268" r:id="rId16"/>
    <p:sldId id="338" r:id="rId17"/>
    <p:sldId id="316" r:id="rId18"/>
    <p:sldId id="327" r:id="rId19"/>
    <p:sldId id="281" r:id="rId20"/>
    <p:sldId id="286" r:id="rId21"/>
    <p:sldId id="285" r:id="rId22"/>
    <p:sldId id="333" r:id="rId23"/>
    <p:sldId id="318" r:id="rId24"/>
    <p:sldId id="289" r:id="rId25"/>
    <p:sldId id="341" r:id="rId26"/>
    <p:sldId id="290" r:id="rId27"/>
    <p:sldId id="336" r:id="rId28"/>
    <p:sldId id="339" r:id="rId29"/>
    <p:sldId id="342" r:id="rId30"/>
    <p:sldId id="337" r:id="rId31"/>
    <p:sldId id="302" r:id="rId32"/>
    <p:sldId id="335" r:id="rId33"/>
    <p:sldId id="314" r:id="rId34"/>
    <p:sldId id="259" r:id="rId3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4"/>
    <a:srgbClr val="00B3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812" autoAdjust="0"/>
    <p:restoredTop sz="99892" autoAdjust="0"/>
  </p:normalViewPr>
  <p:slideViewPr>
    <p:cSldViewPr snapToGrid="0" snapToObjects="1">
      <p:cViewPr varScale="1">
        <p:scale>
          <a:sx n="115" d="100"/>
          <a:sy n="115" d="100"/>
        </p:scale>
        <p:origin x="-336" y="-102"/>
      </p:cViewPr>
      <p:guideLst>
        <p:guide orient="horz" pos="2160"/>
        <p:guide pos="2880"/>
      </p:guideLst>
    </p:cSldViewPr>
  </p:slideViewPr>
  <p:outlineViewPr>
    <p:cViewPr>
      <p:scale>
        <a:sx n="33" d="100"/>
        <a:sy n="33" d="100"/>
      </p:scale>
      <p:origin x="0" y="126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29" tIns="45714" rIns="91429" bIns="45714" rtlCol="0"/>
          <a:lstStyle>
            <a:lvl1pPr algn="r">
              <a:defRPr sz="1200"/>
            </a:lvl1pPr>
          </a:lstStyle>
          <a:p>
            <a:fld id="{C0AFAD7E-C9CF-4BFE-B1FF-8490B06E9083}" type="datetimeFigureOut">
              <a:rPr lang="en-US" smtClean="0"/>
              <a:pPr/>
              <a:t>3/21/2017</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29" tIns="45714" rIns="91429"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29" tIns="45714" rIns="91429" bIns="45714" rtlCol="0" anchor="b"/>
          <a:lstStyle>
            <a:lvl1pPr algn="r">
              <a:defRPr sz="1200"/>
            </a:lvl1pPr>
          </a:lstStyle>
          <a:p>
            <a:fld id="{F04215FB-02D7-4D16-A5E3-8B4DFF1EB87E}" type="slidenum">
              <a:rPr lang="en-US" smtClean="0"/>
              <a:pPr/>
              <a:t>‹#›</a:t>
            </a:fld>
            <a:endParaRPr lang="en-US" dirty="0"/>
          </a:p>
        </p:txBody>
      </p:sp>
    </p:spTree>
    <p:extLst>
      <p:ext uri="{BB962C8B-B14F-4D97-AF65-F5344CB8AC3E}">
        <p14:creationId xmlns:p14="http://schemas.microsoft.com/office/powerpoint/2010/main" val="1499290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29" tIns="45714" rIns="91429" bIns="45714" rtlCol="0"/>
          <a:lstStyle>
            <a:lvl1pPr algn="r">
              <a:defRPr sz="1200"/>
            </a:lvl1pPr>
          </a:lstStyle>
          <a:p>
            <a:fld id="{7E4F7067-97DC-4BEB-A9BA-AB6E767AFFD3}" type="datetimeFigureOut">
              <a:rPr lang="en-US" smtClean="0"/>
              <a:pPr/>
              <a:t>3/21/2017</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29" tIns="45714" rIns="91429" bIns="45714"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29" tIns="45714" rIns="91429"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29" tIns="45714" rIns="91429" bIns="45714" rtlCol="0" anchor="b"/>
          <a:lstStyle>
            <a:lvl1pPr algn="r">
              <a:defRPr sz="1200"/>
            </a:lvl1pPr>
          </a:lstStyle>
          <a:p>
            <a:fld id="{019E55BC-788C-4F0A-896C-24E6DA3C259C}" type="slidenum">
              <a:rPr lang="en-US" smtClean="0"/>
              <a:pPr/>
              <a:t>‹#›</a:t>
            </a:fld>
            <a:endParaRPr lang="en-US" dirty="0"/>
          </a:p>
        </p:txBody>
      </p:sp>
    </p:spTree>
    <p:extLst>
      <p:ext uri="{BB962C8B-B14F-4D97-AF65-F5344CB8AC3E}">
        <p14:creationId xmlns:p14="http://schemas.microsoft.com/office/powerpoint/2010/main" val="6723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Note</a:t>
            </a:r>
            <a:r>
              <a:rPr lang="en-US" dirty="0" smtClean="0"/>
              <a:t>: If your employer has an existing policy allowing employees to use sick leave, the policy must meet or exceed the requirements of the law. </a:t>
            </a:r>
            <a:endParaRPr lang="en-US" dirty="0"/>
          </a:p>
        </p:txBody>
      </p:sp>
      <p:sp>
        <p:nvSpPr>
          <p:cNvPr id="4" name="Slide Number Placeholder 3"/>
          <p:cNvSpPr>
            <a:spLocks noGrp="1"/>
          </p:cNvSpPr>
          <p:nvPr>
            <p:ph type="sldNum" sz="quarter" idx="10"/>
          </p:nvPr>
        </p:nvSpPr>
        <p:spPr/>
        <p:txBody>
          <a:bodyPr/>
          <a:lstStyle/>
          <a:p>
            <a:fld id="{BEB18E54-0EB9-4BEE-BAED-A10961E7E7A6}" type="slidenum">
              <a:rPr lang="en-US" smtClean="0"/>
              <a:pPr/>
              <a:t>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18E54-0EB9-4BEE-BAED-A10961E7E7A6}" type="slidenum">
              <a:rPr lang="en-US" smtClean="0"/>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Provide</a:t>
            </a:r>
            <a:r>
              <a:rPr lang="en-US" baseline="0" dirty="0" smtClean="0"/>
              <a:t> example template employers could use</a:t>
            </a:r>
            <a:endParaRPr lang="en-US" dirty="0"/>
          </a:p>
        </p:txBody>
      </p:sp>
      <p:sp>
        <p:nvSpPr>
          <p:cNvPr id="4" name="Slide Number Placeholder 3"/>
          <p:cNvSpPr>
            <a:spLocks noGrp="1"/>
          </p:cNvSpPr>
          <p:nvPr>
            <p:ph type="sldNum" sz="quarter" idx="10"/>
          </p:nvPr>
        </p:nvSpPr>
        <p:spPr/>
        <p:txBody>
          <a:bodyPr/>
          <a:lstStyle/>
          <a:p>
            <a:fld id="{019E55BC-788C-4F0A-896C-24E6DA3C259C}" type="slidenum">
              <a:rPr lang="en-US" smtClean="0"/>
              <a:pPr/>
              <a:t>24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Provide</a:t>
            </a:r>
            <a:r>
              <a:rPr lang="en-US" baseline="0" dirty="0" smtClean="0"/>
              <a:t> example template employers could use</a:t>
            </a:r>
            <a:endParaRPr lang="en-US" dirty="0"/>
          </a:p>
        </p:txBody>
      </p:sp>
      <p:sp>
        <p:nvSpPr>
          <p:cNvPr id="4" name="Slide Number Placeholder 3"/>
          <p:cNvSpPr>
            <a:spLocks noGrp="1"/>
          </p:cNvSpPr>
          <p:nvPr>
            <p:ph type="sldNum" sz="quarter" idx="10"/>
          </p:nvPr>
        </p:nvSpPr>
        <p:spPr/>
        <p:txBody>
          <a:bodyPr/>
          <a:lstStyle/>
          <a:p>
            <a:fld id="{019E55BC-788C-4F0A-896C-24E6DA3C259C}"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6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cap="all">
                <a:solidFill>
                  <a:srgbClr val="0064A4"/>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576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2130425"/>
            <a:ext cx="7772400" cy="1470025"/>
          </a:xfrm>
          <a:prstGeom prst="rect">
            <a:avLst/>
          </a:prstGeom>
        </p:spPr>
        <p:txBody>
          <a:bodyPr/>
          <a:lstStyle>
            <a:lvl1pPr>
              <a:defRPr sz="3400" b="1" i="0" spc="20">
                <a:latin typeface="Arial"/>
              </a:defRPr>
            </a:lvl1pPr>
          </a:lstStyle>
          <a:p>
            <a:r>
              <a:rPr lang="en-US" dirty="0" smtClean="0"/>
              <a:t>ARIAL BOLD 34 PT</a:t>
            </a:r>
            <a:endParaRPr lang="en-US" dirty="0"/>
          </a:p>
        </p:txBody>
      </p:sp>
      <p:sp>
        <p:nvSpPr>
          <p:cNvPr id="7" name="Subtitle 2"/>
          <p:cNvSpPr>
            <a:spLocks noGrp="1"/>
          </p:cNvSpPr>
          <p:nvPr>
            <p:ph type="subTitle" idx="1"/>
          </p:nvPr>
        </p:nvSpPr>
        <p:spPr>
          <a:xfrm>
            <a:off x="1371600" y="3886200"/>
            <a:ext cx="6400800" cy="1752600"/>
          </a:xfrm>
          <a:prstGeom prst="rect">
            <a:avLst/>
          </a:prstGeom>
        </p:spPr>
        <p:txBody>
          <a:bodyPr>
            <a:normAutofit/>
          </a:bodyPr>
          <a:lstStyle>
            <a:lvl1pPr marL="0" indent="0" algn="ctr">
              <a:buNone/>
              <a:defRPr sz="2800" cap="all">
                <a:solidFill>
                  <a:srgbClr val="00B3EA"/>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6147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944562"/>
          </a:xfrm>
          <a:prstGeom prst="rect">
            <a:avLst/>
          </a:prstGeom>
        </p:spPr>
        <p:txBody>
          <a:bodyPr/>
          <a:lstStyle>
            <a:lvl1pPr algn="l">
              <a:defRPr sz="3400" b="1" i="0" spc="20">
                <a:latin typeface="Arial"/>
              </a:defRPr>
            </a:lvl1pPr>
          </a:lstStyle>
          <a:p>
            <a:r>
              <a:rPr lang="en-US" dirty="0" smtClean="0"/>
              <a:t>ARIAL BOLD 34 PT - 1 COL </a:t>
            </a:r>
            <a:endParaRPr lang="en-US" dirty="0"/>
          </a:p>
        </p:txBody>
      </p:sp>
      <p:sp>
        <p:nvSpPr>
          <p:cNvPr id="5" name="Content Placeholder 2"/>
          <p:cNvSpPr>
            <a:spLocks noGrp="1"/>
          </p:cNvSpPr>
          <p:nvPr>
            <p:ph idx="1" hasCustomPrompt="1"/>
          </p:nvPr>
        </p:nvSpPr>
        <p:spPr>
          <a:xfrm>
            <a:off x="457200" y="1249680"/>
            <a:ext cx="8229600" cy="4876483"/>
          </a:xfrm>
          <a:prstGeom prst="rect">
            <a:avLst/>
          </a:prstGeom>
        </p:spPr>
        <p:txBody>
          <a:bodyPr/>
          <a:lstStyle>
            <a:lvl1pPr>
              <a:defRPr sz="2200" spc="20" baseline="0">
                <a:latin typeface="Arial"/>
              </a:defRPr>
            </a:lvl1pPr>
            <a:lvl2pPr>
              <a:defRPr sz="1800" spc="20">
                <a:latin typeface="Arial"/>
              </a:defRPr>
            </a:lvl2pPr>
            <a:lvl3pPr>
              <a:defRPr sz="1800" spc="20">
                <a:latin typeface="Arial"/>
              </a:defRPr>
            </a:lvl3pPr>
            <a:lvl4pPr>
              <a:defRPr sz="1800" spc="20">
                <a:latin typeface="Arial"/>
              </a:defRPr>
            </a:lvl4pPr>
            <a:lvl5pPr>
              <a:defRPr sz="1800" spc="20">
                <a:latin typeface="Arial"/>
              </a:defRPr>
            </a:lvl5pPr>
          </a:lstStyle>
          <a:p>
            <a:pPr lvl="0"/>
            <a:r>
              <a:rPr lang="en-US" dirty="0" smtClean="0"/>
              <a:t>Arial 22pt Click to edit Master text styles</a:t>
            </a:r>
          </a:p>
          <a:p>
            <a:pPr lvl="1"/>
            <a:r>
              <a:rPr lang="en-US" dirty="0" smtClean="0"/>
              <a:t>Second level 18pt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153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1143000"/>
          </a:xfrm>
          <a:prstGeom prst="rect">
            <a:avLst/>
          </a:prstGeom>
        </p:spPr>
        <p:txBody>
          <a:bodyPr/>
          <a:lstStyle>
            <a:lvl1pPr algn="l">
              <a:defRPr sz="3400" b="1" i="0" spc="20">
                <a:latin typeface="Arial"/>
              </a:defRPr>
            </a:lvl1pPr>
          </a:lstStyle>
          <a:p>
            <a:r>
              <a:rPr lang="en-US" dirty="0" smtClean="0"/>
              <a:t>ARIAL BOLD 34 PT </a:t>
            </a:r>
            <a:br>
              <a:rPr lang="en-US" dirty="0" smtClean="0"/>
            </a:br>
            <a:r>
              <a:rPr lang="en-US" dirty="0" smtClean="0"/>
              <a:t>2 COL </a:t>
            </a:r>
            <a:endParaRPr lang="en-US" dirty="0"/>
          </a:p>
        </p:txBody>
      </p:sp>
      <p:sp>
        <p:nvSpPr>
          <p:cNvPr id="6" name="Content Placeholder 2"/>
          <p:cNvSpPr>
            <a:spLocks noGrp="1"/>
          </p:cNvSpPr>
          <p:nvPr>
            <p:ph idx="1"/>
          </p:nvPr>
        </p:nvSpPr>
        <p:spPr>
          <a:xfrm>
            <a:off x="457200" y="1767840"/>
            <a:ext cx="8229600" cy="4358323"/>
          </a:xfrm>
          <a:prstGeom prst="rect">
            <a:avLst/>
          </a:prstGeom>
        </p:spPr>
        <p:txBody>
          <a:bodyPr/>
          <a:lstStyle>
            <a:lvl1pPr>
              <a:defRPr sz="2200" spc="20">
                <a:latin typeface="Arial"/>
              </a:defRPr>
            </a:lvl1pPr>
            <a:lvl2pPr>
              <a:defRPr sz="1800" spc="20">
                <a:latin typeface="Arial"/>
              </a:defRPr>
            </a:lvl2pPr>
            <a:lvl3pPr>
              <a:defRPr sz="1800" spc="20">
                <a:latin typeface="Arial"/>
              </a:defRPr>
            </a:lvl3pPr>
            <a:lvl4pPr>
              <a:defRPr sz="1800" spc="20">
                <a:latin typeface="Arial"/>
              </a:defRPr>
            </a:lvl4pPr>
            <a:lvl5pPr>
              <a:defRPr sz="1800" spc="20">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379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cap="all">
                <a:solidFill>
                  <a:srgbClr val="0064A4"/>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24780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400">
                <a:latin typeface="Arial"/>
              </a:defRPr>
            </a:lvl1pPr>
            <a:lvl2pPr>
              <a:defRPr sz="18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911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0" i="0" cap="all">
                <a:solidFill>
                  <a:srgbClr val="0064A4"/>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0" i="0" cap="all">
                <a:solidFill>
                  <a:srgbClr val="0064A4"/>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042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a:prstGeom prst="rect">
            <a:avLst/>
          </a:prstGeom>
        </p:spPr>
        <p:txBody>
          <a:bodyPr/>
          <a:lstStyle>
            <a:lvl1pPr>
              <a:defRPr sz="3400" b="1" i="0" spc="20">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955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cap="all">
                <a:solidFill>
                  <a:srgbClr val="0064A4"/>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1542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3EA"/>
        </a:solidFill>
        <a:effectLst/>
      </p:bgPr>
    </p:bg>
    <p:spTree>
      <p:nvGrpSpPr>
        <p:cNvPr id="1" name=""/>
        <p:cNvGrpSpPr/>
        <p:nvPr/>
      </p:nvGrpSpPr>
      <p:grpSpPr>
        <a:xfrm>
          <a:off x="0" y="0"/>
          <a:ext cx="0" cy="0"/>
          <a:chOff x="0" y="0"/>
          <a:chExt cx="0" cy="0"/>
        </a:xfrm>
      </p:grpSpPr>
      <p:pic>
        <p:nvPicPr>
          <p:cNvPr id="4" name="Picture 3" descr="PSL_bg.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DCA-Sala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38628" y="6136974"/>
            <a:ext cx="1274701" cy="438041"/>
          </a:xfrm>
          <a:prstGeom prst="rect">
            <a:avLst/>
          </a:prstGeom>
        </p:spPr>
      </p:pic>
      <p:pic>
        <p:nvPicPr>
          <p:cNvPr id="7" name="Picture 6" descr="PSL_horiz_blue-k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819810" y="6137757"/>
            <a:ext cx="2328270" cy="410872"/>
          </a:xfrm>
          <a:prstGeom prst="rect">
            <a:avLst/>
          </a:prstGeom>
        </p:spPr>
      </p:pic>
    </p:spTree>
    <p:extLst>
      <p:ext uri="{BB962C8B-B14F-4D97-AF65-F5344CB8AC3E}">
        <p14:creationId xmlns:p14="http://schemas.microsoft.com/office/powerpoint/2010/main" val="355808261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68" r:id="rId4"/>
    <p:sldLayoutId id="2147483651" r:id="rId5"/>
    <p:sldLayoutId id="2147483652" r:id="rId6"/>
    <p:sldLayoutId id="2147483653" r:id="rId7"/>
    <p:sldLayoutId id="2147483654" r:id="rId8"/>
    <p:sldLayoutId id="2147483656" r:id="rId9"/>
    <p:sldLayoutId id="2147483657" r:id="rId10"/>
  </p:sldLayoutIdLst>
  <p:txStyles>
    <p:titleStyle>
      <a:lvl1pPr algn="ctr" defTabSz="457200" rtl="0" eaLnBrk="1" latinLnBrk="0" hangingPunct="1">
        <a:spcBef>
          <a:spcPct val="0"/>
        </a:spcBef>
        <a:buNone/>
        <a:defRPr sz="4000" b="0" i="0" kern="1200" cap="all">
          <a:solidFill>
            <a:schemeClr val="bg1"/>
          </a:solidFill>
          <a:latin typeface="Tw Cen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Tw Cen M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Tw Cen M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Tw Cen M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1.nyc.gov/site/dca/about/paid-sick-leave-employers.page"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hyperlink" Target="http://www1.nyc.gov/assets/dca/downloads/pdf/about/PaidSickLeave-EmployeeVerificationRegardingAuthorizedUseofEarnedSickLeave.pdf"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000" b="0" i="0" kern="1200" cap="all">
                <a:solidFill>
                  <a:schemeClr val="bg1"/>
                </a:solidFill>
                <a:latin typeface="Tw Cen MT"/>
                <a:ea typeface="+mj-ea"/>
                <a:cs typeface="+mj-cs"/>
              </a:defRPr>
            </a:lvl1pPr>
          </a:lstStyle>
          <a:p>
            <a:r>
              <a:rPr lang="en-US" sz="4100" b="1" dirty="0" smtClean="0">
                <a:latin typeface="Arial"/>
                <a:cs typeface="Arial"/>
              </a:rPr>
              <a:t>NYC’s PAID SICK LEAVE LAW</a:t>
            </a:r>
            <a:endParaRPr lang="en-US" sz="4100" b="1" dirty="0">
              <a:latin typeface="Arial"/>
              <a:cs typeface="Arial"/>
            </a:endParaRPr>
          </a:p>
        </p:txBody>
      </p:sp>
    </p:spTree>
    <p:extLst>
      <p:ext uri="{BB962C8B-B14F-4D97-AF65-F5344CB8AC3E}">
        <p14:creationId xmlns:p14="http://schemas.microsoft.com/office/powerpoint/2010/main" val="1420702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prstGeom prst="rect">
            <a:avLst/>
          </a:prstGeom>
        </p:spPr>
        <p:txBody>
          <a:bodyPr/>
          <a:lstStyle/>
          <a:p>
            <a:pPr algn="l"/>
            <a:r>
              <a:rPr lang="en-US" dirty="0" smtClean="0"/>
              <a:t>WHO IS </a:t>
            </a:r>
            <a:r>
              <a:rPr lang="en-US" u="sng" dirty="0" smtClean="0">
                <a:solidFill>
                  <a:srgbClr val="00B3EA"/>
                </a:solidFill>
              </a:rPr>
              <a:t>not</a:t>
            </a:r>
            <a:r>
              <a:rPr lang="en-US" dirty="0" smtClean="0"/>
              <a:t> COVERED UNDER </a:t>
            </a:r>
            <a:br>
              <a:rPr lang="en-US" dirty="0" smtClean="0"/>
            </a:br>
            <a:r>
              <a:rPr lang="en-US" dirty="0" smtClean="0"/>
              <a:t>THE LAW?</a:t>
            </a:r>
            <a:endParaRPr lang="en-US" dirty="0"/>
          </a:p>
        </p:txBody>
      </p:sp>
      <p:sp>
        <p:nvSpPr>
          <p:cNvPr id="4" name="Content Placeholder 3"/>
          <p:cNvSpPr>
            <a:spLocks noGrp="1"/>
          </p:cNvSpPr>
          <p:nvPr>
            <p:ph idx="1"/>
          </p:nvPr>
        </p:nvSpPr>
        <p:spPr>
          <a:xfrm>
            <a:off x="457200" y="1767840"/>
            <a:ext cx="8229600" cy="3044952"/>
          </a:xfrm>
          <a:prstGeom prst="rect">
            <a:avLst/>
          </a:prstGeom>
        </p:spPr>
        <p:txBody>
          <a:bodyPr numCol="2"/>
          <a:lstStyle/>
          <a:p>
            <a:pPr marL="283464" indent="-283464">
              <a:spcBef>
                <a:spcPts val="0"/>
              </a:spcBef>
              <a:spcAft>
                <a:spcPts val="600"/>
              </a:spcAft>
            </a:pPr>
            <a:r>
              <a:rPr lang="en-US" sz="2200" spc="20" dirty="0" smtClean="0"/>
              <a:t>The law does </a:t>
            </a:r>
            <a:r>
              <a:rPr lang="en-US" sz="2200" i="1" spc="20" dirty="0" smtClean="0"/>
              <a:t>not</a:t>
            </a:r>
            <a:r>
              <a:rPr lang="en-US" sz="2200" spc="20" dirty="0" smtClean="0"/>
              <a:t> cover:</a:t>
            </a:r>
          </a:p>
          <a:p>
            <a:pPr marL="740664" indent="-283464">
              <a:spcBef>
                <a:spcPts val="0"/>
              </a:spcBef>
              <a:spcAft>
                <a:spcPts val="500"/>
              </a:spcAft>
              <a:buFont typeface="Arial" pitchFamily="34" charset="0"/>
              <a:buChar char="–"/>
            </a:pPr>
            <a:r>
              <a:rPr lang="en-US" sz="1800" spc="20" dirty="0" smtClean="0"/>
              <a:t>Employees who work 80 hours or less a calendar year in NYC</a:t>
            </a:r>
          </a:p>
          <a:p>
            <a:pPr marL="740664" indent="-283464">
              <a:spcBef>
                <a:spcPts val="0"/>
              </a:spcBef>
              <a:spcAft>
                <a:spcPts val="500"/>
              </a:spcAft>
              <a:buFont typeface="Arial" pitchFamily="34" charset="0"/>
              <a:buChar char="–"/>
            </a:pPr>
            <a:r>
              <a:rPr lang="en-US" sz="1800" spc="20" dirty="0" smtClean="0"/>
              <a:t>Employees of government agencies</a:t>
            </a:r>
          </a:p>
          <a:p>
            <a:pPr marL="740664" lvl="2" indent="-283464">
              <a:spcBef>
                <a:spcPts val="0"/>
              </a:spcBef>
              <a:spcAft>
                <a:spcPts val="500"/>
              </a:spcAft>
              <a:buFont typeface="Arial" pitchFamily="34" charset="0"/>
              <a:buChar char="–"/>
            </a:pPr>
            <a:r>
              <a:rPr lang="en-US" spc="20" dirty="0" smtClean="0"/>
              <a:t>Independent contractors</a:t>
            </a:r>
          </a:p>
          <a:p>
            <a:pPr marL="740664" indent="-283464">
              <a:spcBef>
                <a:spcPts val="0"/>
              </a:spcBef>
              <a:spcAft>
                <a:spcPts val="500"/>
              </a:spcAft>
              <a:buFont typeface="Arial" pitchFamily="34" charset="0"/>
              <a:buChar char="–"/>
            </a:pPr>
            <a:r>
              <a:rPr lang="en-US" sz="1800" spc="20" dirty="0" smtClean="0"/>
              <a:t>Students in federal work </a:t>
            </a:r>
            <a:br>
              <a:rPr lang="en-US" sz="1800" spc="20" dirty="0" smtClean="0"/>
            </a:br>
            <a:r>
              <a:rPr lang="en-US" sz="1800" spc="20" dirty="0" smtClean="0"/>
              <a:t>study programs </a:t>
            </a:r>
            <a:endParaRPr lang="en-US" sz="1800" spc="20" dirty="0"/>
          </a:p>
          <a:p>
            <a:pPr marL="457200" indent="0">
              <a:spcBef>
                <a:spcPts val="0"/>
              </a:spcBef>
              <a:spcAft>
                <a:spcPts val="500"/>
              </a:spcAft>
              <a:buNone/>
            </a:pPr>
            <a:endParaRPr lang="en-US" sz="1800" spc="20" dirty="0" smtClean="0"/>
          </a:p>
          <a:p>
            <a:pPr marL="457200" indent="0">
              <a:spcBef>
                <a:spcPts val="0"/>
              </a:spcBef>
              <a:spcAft>
                <a:spcPts val="500"/>
              </a:spcAft>
              <a:buNone/>
            </a:pPr>
            <a:endParaRPr lang="en-US" sz="1800" spc="20" dirty="0" smtClean="0"/>
          </a:p>
          <a:p>
            <a:pPr marL="740664" indent="-283464">
              <a:spcBef>
                <a:spcPts val="0"/>
              </a:spcBef>
              <a:spcAft>
                <a:spcPts val="500"/>
              </a:spcAft>
              <a:buFont typeface="Arial" pitchFamily="34" charset="0"/>
              <a:buChar char="–"/>
            </a:pPr>
            <a:r>
              <a:rPr lang="en-US" sz="1800" spc="20" dirty="0" smtClean="0"/>
              <a:t>Employees whose work is compensated by qualified scholarship programs</a:t>
            </a:r>
          </a:p>
          <a:p>
            <a:pPr marL="740664" lvl="2" indent="-283464">
              <a:spcBef>
                <a:spcPts val="0"/>
              </a:spcBef>
              <a:spcAft>
                <a:spcPts val="500"/>
              </a:spcAft>
              <a:buFont typeface="Arial" pitchFamily="34" charset="0"/>
              <a:buChar char="–"/>
            </a:pPr>
            <a:r>
              <a:rPr lang="en-US" spc="20" dirty="0" smtClean="0"/>
              <a:t>Participants in Work Experience Programs (WEP)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254373"/>
            <a:ext cx="8229600" cy="34739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bg1"/>
                </a:solidFill>
                <a:latin typeface="Tw Cen M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Tw Cen M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Tw Cen M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3464" lvl="2" indent="-283464"/>
            <a:r>
              <a:rPr lang="en-US" sz="2200" spc="20" dirty="0" smtClean="0">
                <a:latin typeface="Arial"/>
              </a:rPr>
              <a:t>The law does not apply to employees subject to a collective bargaining agreement that has been in effect since April 1, 2014. For all other agreements, the agreement must expressly waive the law’s provisions and, unless the employee is in the grocery or construction industry, the agreement must provide comparable benefit.</a:t>
            </a:r>
            <a:endParaRPr lang="en-US" sz="2800" spc="20" dirty="0" smtClean="0">
              <a:latin typeface="Arial"/>
            </a:endParaRPr>
          </a:p>
          <a:p>
            <a:pPr marL="283464" lvl="2" indent="-283464">
              <a:buNone/>
            </a:pPr>
            <a:endParaRPr lang="en-US" sz="800" dirty="0" smtClean="0">
              <a:latin typeface="Arial"/>
            </a:endParaRPr>
          </a:p>
          <a:p>
            <a:pPr marL="342900" lvl="2" indent="-342900">
              <a:buFont typeface="Arial"/>
              <a:buNone/>
            </a:pPr>
            <a:endParaRPr lang="en-US" dirty="0" smtClean="0">
              <a:latin typeface="Arial"/>
            </a:endParaRPr>
          </a:p>
          <a:p>
            <a:endParaRPr lang="en-US" sz="2400" dirty="0" smtClean="0">
              <a:latin typeface="Arial"/>
            </a:endParaRPr>
          </a:p>
        </p:txBody>
      </p:sp>
      <p:sp>
        <p:nvSpPr>
          <p:cNvPr id="6" name="Title 4"/>
          <p:cNvSpPr>
            <a:spLocks noGrp="1"/>
          </p:cNvSpPr>
          <p:nvPr>
            <p:ph type="title"/>
          </p:nvPr>
        </p:nvSpPr>
        <p:spPr>
          <a:prstGeom prst="rect">
            <a:avLst/>
          </a:prstGeom>
        </p:spPr>
        <p:txBody>
          <a:bodyPr/>
          <a:lstStyle/>
          <a:p>
            <a:pPr algn="l"/>
            <a:r>
              <a:rPr lang="en-US" b="1" dirty="0" smtClean="0"/>
              <a:t>Pre-existing UNION Contracts</a:t>
            </a:r>
            <a:endParaRPr lang="en-US" b="1" dirty="0"/>
          </a:p>
        </p:txBody>
      </p:sp>
    </p:spTree>
    <p:extLst>
      <p:ext uri="{BB962C8B-B14F-4D97-AF65-F5344CB8AC3E}">
        <p14:creationId xmlns:p14="http://schemas.microsoft.com/office/powerpoint/2010/main" val="3444455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Notice of employee rights</a:t>
            </a:r>
            <a:endParaRPr lang="en-US" dirty="0"/>
          </a:p>
        </p:txBody>
      </p:sp>
      <p:sp>
        <p:nvSpPr>
          <p:cNvPr id="3" name="Content Placeholder 2"/>
          <p:cNvSpPr>
            <a:spLocks noGrp="1"/>
          </p:cNvSpPr>
          <p:nvPr>
            <p:ph idx="1"/>
          </p:nvPr>
        </p:nvSpPr>
        <p:spPr>
          <a:prstGeom prst="rect">
            <a:avLst/>
          </a:prstGeom>
        </p:spPr>
        <p:txBody>
          <a:bodyPr/>
          <a:lstStyle/>
          <a:p>
            <a:pPr marL="283464" indent="-283464">
              <a:spcBef>
                <a:spcPts val="0"/>
              </a:spcBef>
              <a:spcAft>
                <a:spcPts val="3000"/>
              </a:spcAft>
            </a:pPr>
            <a:r>
              <a:rPr lang="en-US" sz="2200" spc="20" dirty="0" smtClean="0"/>
              <a:t>Employers must give covered employees the Notice </a:t>
            </a:r>
            <a:br>
              <a:rPr lang="en-US" sz="2200" spc="20" dirty="0" smtClean="0"/>
            </a:br>
            <a:r>
              <a:rPr lang="en-US" sz="2200" spc="20" dirty="0" smtClean="0"/>
              <a:t>of Employee Rights created by DCA on the first day of </a:t>
            </a:r>
            <a:br>
              <a:rPr lang="en-US" sz="2200" spc="20" dirty="0" smtClean="0"/>
            </a:br>
            <a:r>
              <a:rPr lang="en-US" sz="2200" spc="20" dirty="0" smtClean="0"/>
              <a:t>their employment.</a:t>
            </a:r>
          </a:p>
          <a:p>
            <a:pPr marL="283464" indent="-283464">
              <a:spcBef>
                <a:spcPts val="0"/>
              </a:spcBef>
              <a:spcAft>
                <a:spcPts val="3000"/>
              </a:spcAft>
            </a:pPr>
            <a:r>
              <a:rPr lang="en-US" sz="2200" spc="20" dirty="0" smtClean="0"/>
              <a:t>The Notice is available in English and 25 additional languages at </a:t>
            </a:r>
            <a:r>
              <a:rPr lang="en-US" sz="2200" b="1" spc="20" dirty="0" smtClean="0"/>
              <a:t>nyc.gov/PaidSickLeave</a:t>
            </a:r>
            <a:r>
              <a:rPr lang="en-US" sz="2200" spc="20" dirty="0" smtClean="0"/>
              <a:t>.</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Notice of employee rights</a:t>
            </a:r>
            <a:endParaRPr lang="en-US" dirty="0"/>
          </a:p>
        </p:txBody>
      </p:sp>
      <p:sp>
        <p:nvSpPr>
          <p:cNvPr id="3" name="Content Placeholder 2"/>
          <p:cNvSpPr>
            <a:spLocks noGrp="1"/>
          </p:cNvSpPr>
          <p:nvPr>
            <p:ph idx="1"/>
          </p:nvPr>
        </p:nvSpPr>
        <p:spPr>
          <a:prstGeom prst="rect">
            <a:avLst/>
          </a:prstGeom>
        </p:spPr>
        <p:txBody>
          <a:bodyPr/>
          <a:lstStyle/>
          <a:p>
            <a:pPr marL="283464" indent="-283464">
              <a:spcBef>
                <a:spcPts val="0"/>
              </a:spcBef>
              <a:spcAft>
                <a:spcPts val="3000"/>
              </a:spcAft>
            </a:pPr>
            <a:r>
              <a:rPr lang="en-US" sz="2200" spc="20" dirty="0" smtClean="0"/>
              <a:t>Employers are required to keep records that show the date the Notice was provided to each employee and proof that the Notice was received by each employee.</a:t>
            </a:r>
          </a:p>
          <a:p>
            <a:pPr marL="283464" indent="-283464">
              <a:spcBef>
                <a:spcPts val="0"/>
              </a:spcBef>
              <a:spcAft>
                <a:spcPts val="3000"/>
              </a:spcAft>
            </a:pPr>
            <a:r>
              <a:rPr lang="en-US" sz="2200" spc="20" dirty="0" smtClean="0"/>
              <a:t>Employers can give employees the Notice in person, </a:t>
            </a:r>
            <a:br>
              <a:rPr lang="en-US" sz="2200" spc="20" dirty="0" smtClean="0"/>
            </a:br>
            <a:r>
              <a:rPr lang="en-US" sz="2200" spc="20" dirty="0" smtClean="0"/>
              <a:t>by regular mail, or by email. Save email receipts.</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prstGeom prst="rect">
            <a:avLst/>
          </a:prstGeom>
        </p:spPr>
        <p:txBody>
          <a:bodyPr/>
          <a:lstStyle/>
          <a:p>
            <a:pPr algn="l"/>
            <a:r>
              <a:rPr lang="en-US" dirty="0" smtClean="0"/>
              <a:t>Notice of employee rights</a:t>
            </a:r>
            <a:endParaRPr lang="en-US" dirty="0"/>
          </a:p>
        </p:txBody>
      </p:sp>
      <p:sp>
        <p:nvSpPr>
          <p:cNvPr id="3" name="Content Placeholder 2"/>
          <p:cNvSpPr>
            <a:spLocks noGrp="1"/>
          </p:cNvSpPr>
          <p:nvPr>
            <p:ph idx="1"/>
          </p:nvPr>
        </p:nvSpPr>
        <p:spPr>
          <a:xfrm>
            <a:off x="457200" y="1249680"/>
            <a:ext cx="3391877" cy="4876483"/>
          </a:xfrm>
          <a:prstGeom prst="rect">
            <a:avLst/>
          </a:prstGeom>
        </p:spPr>
        <p:txBody>
          <a:bodyPr/>
          <a:lstStyle/>
          <a:p>
            <a:pPr marL="283464" lvl="1">
              <a:spcBef>
                <a:spcPts val="0"/>
              </a:spcBef>
              <a:spcAft>
                <a:spcPts val="600"/>
              </a:spcAft>
              <a:buNone/>
            </a:pPr>
            <a:r>
              <a:rPr lang="en-US" sz="2200" spc="20" dirty="0" smtClean="0"/>
              <a:t>Includes:</a:t>
            </a:r>
          </a:p>
          <a:p>
            <a:pPr marL="283464" lvl="1">
              <a:spcBef>
                <a:spcPts val="0"/>
              </a:spcBef>
              <a:spcAft>
                <a:spcPts val="500"/>
              </a:spcAft>
              <a:buFont typeface="Arial" pitchFamily="34" charset="0"/>
              <a:buChar char="•"/>
            </a:pPr>
            <a:r>
              <a:rPr lang="en-US" spc="20" dirty="0" smtClean="0"/>
              <a:t>Accrual rate and information on how to use sick leave.</a:t>
            </a:r>
          </a:p>
          <a:p>
            <a:pPr marL="283464" lvl="1">
              <a:spcBef>
                <a:spcPts val="0"/>
              </a:spcBef>
              <a:spcAft>
                <a:spcPts val="500"/>
              </a:spcAft>
              <a:buFont typeface="Arial" pitchFamily="34" charset="0"/>
              <a:buChar char="•"/>
            </a:pPr>
            <a:r>
              <a:rPr lang="en-US" spc="20" dirty="0" smtClean="0"/>
              <a:t>Employer’s calendar year.</a:t>
            </a:r>
          </a:p>
          <a:p>
            <a:pPr marL="283464" lvl="1">
              <a:spcBef>
                <a:spcPts val="0"/>
              </a:spcBef>
              <a:spcAft>
                <a:spcPts val="500"/>
              </a:spcAft>
              <a:buFont typeface="Arial" pitchFamily="34" charset="0"/>
              <a:buChar char="•"/>
            </a:pPr>
            <a:r>
              <a:rPr lang="en-US" spc="20" dirty="0" smtClean="0"/>
              <a:t>Right to be free from retaliation. </a:t>
            </a:r>
          </a:p>
          <a:p>
            <a:pPr marL="283464" lvl="1">
              <a:spcBef>
                <a:spcPts val="0"/>
              </a:spcBef>
              <a:spcAft>
                <a:spcPts val="500"/>
              </a:spcAft>
              <a:buFont typeface="Arial" pitchFamily="34" charset="0"/>
              <a:buChar char="•"/>
            </a:pPr>
            <a:r>
              <a:rPr lang="en-US" spc="20" dirty="0" smtClean="0"/>
              <a:t>Right to file a complaint.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661" y="1146629"/>
            <a:ext cx="3179618" cy="41147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804" y="1770743"/>
            <a:ext cx="3179618" cy="41147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pPr algn="l"/>
            <a:r>
              <a:rPr lang="en-US" dirty="0" smtClean="0"/>
              <a:t>HOW DOES SICK LEAVE ACCRUE?</a:t>
            </a:r>
            <a:endParaRPr lang="en-US" dirty="0"/>
          </a:p>
        </p:txBody>
      </p:sp>
      <p:sp>
        <p:nvSpPr>
          <p:cNvPr id="3" name="Content Placeholder 2"/>
          <p:cNvSpPr>
            <a:spLocks noGrp="1"/>
          </p:cNvSpPr>
          <p:nvPr>
            <p:ph idx="1"/>
          </p:nvPr>
        </p:nvSpPr>
        <p:spPr>
          <a:prstGeom prst="rect">
            <a:avLst/>
          </a:prstGeom>
        </p:spPr>
        <p:txBody>
          <a:bodyPr/>
          <a:lstStyle/>
          <a:p>
            <a:pPr marL="283464" indent="-283464">
              <a:spcBef>
                <a:spcPts val="0"/>
              </a:spcBef>
              <a:spcAft>
                <a:spcPts val="3000"/>
              </a:spcAft>
            </a:pPr>
            <a:r>
              <a:rPr lang="en-US" dirty="0" smtClean="0"/>
              <a:t>An employee earns 1 hour of sick leave for every 30 hours worked.</a:t>
            </a:r>
          </a:p>
          <a:p>
            <a:pPr marL="283464" indent="-283464">
              <a:spcBef>
                <a:spcPts val="0"/>
              </a:spcBef>
              <a:spcAft>
                <a:spcPts val="3000"/>
              </a:spcAft>
            </a:pPr>
            <a:r>
              <a:rPr lang="en-US" dirty="0" smtClean="0"/>
              <a:t>An employee can accrue up to 40 hours of sick leave per calendar year. </a:t>
            </a:r>
          </a:p>
          <a:p>
            <a:pPr marL="283464" indent="-283464">
              <a:spcBef>
                <a:spcPts val="0"/>
              </a:spcBef>
              <a:spcAft>
                <a:spcPts val="3000"/>
              </a:spcAft>
            </a:pPr>
            <a:r>
              <a:rPr lang="en-US" dirty="0" smtClean="0"/>
              <a:t>A calendar year is a consecutive 12-month period of time determined by employer.</a:t>
            </a:r>
          </a:p>
          <a:p>
            <a:pPr marL="283464" indent="-283464"/>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SICK LEAVE TIMEKEEPING TOOLS</a:t>
            </a:r>
            <a:endParaRPr lang="en-US" dirty="0"/>
          </a:p>
        </p:txBody>
      </p:sp>
      <p:sp>
        <p:nvSpPr>
          <p:cNvPr id="3" name="Content Placeholder 2"/>
          <p:cNvSpPr>
            <a:spLocks noGrp="1"/>
          </p:cNvSpPr>
          <p:nvPr>
            <p:ph idx="1"/>
          </p:nvPr>
        </p:nvSpPr>
        <p:spPr>
          <a:prstGeom prst="rect">
            <a:avLst/>
          </a:prstGeom>
        </p:spPr>
        <p:txBody>
          <a:bodyPr/>
          <a:lstStyle/>
          <a:p>
            <a:pPr marL="283464" indent="-283464">
              <a:spcBef>
                <a:spcPts val="0"/>
              </a:spcBef>
              <a:spcAft>
                <a:spcPts val="3000"/>
              </a:spcAft>
              <a:buFont typeface="Arial" pitchFamily="34" charset="0"/>
              <a:buChar char="•"/>
            </a:pPr>
            <a:r>
              <a:rPr lang="en-US" dirty="0" smtClean="0"/>
              <a:t>To help employers keep track of sick leave accrual and use for employees, DCA developed Timekeeping Tools.</a:t>
            </a:r>
          </a:p>
          <a:p>
            <a:pPr marL="283464" indent="-283464">
              <a:spcBef>
                <a:spcPts val="0"/>
              </a:spcBef>
              <a:spcAft>
                <a:spcPts val="3000"/>
              </a:spcAft>
              <a:buFont typeface="Arial" pitchFamily="34" charset="0"/>
              <a:buChar char="•"/>
            </a:pPr>
            <a:r>
              <a:rPr lang="en-US" dirty="0" smtClean="0"/>
              <a:t>Tools are available to use at </a:t>
            </a:r>
            <a:r>
              <a:rPr lang="en-US" b="1" dirty="0" smtClean="0">
                <a:solidFill>
                  <a:srgbClr val="00B3EA"/>
                </a:solidFill>
                <a:hlinkClick r:id="rId2"/>
              </a:rPr>
              <a:t>nyc.gov/PaidSickLeave</a:t>
            </a:r>
            <a:endParaRPr lang="en-US" dirty="0" smtClean="0">
              <a:solidFill>
                <a:srgbClr val="00B3EA"/>
              </a:solidFill>
            </a:endParaRPr>
          </a:p>
          <a:p>
            <a:pPr marL="283464" indent="-283464">
              <a:spcBef>
                <a:spcPts val="0"/>
              </a:spcBef>
              <a:spcAft>
                <a:spcPts val="3000"/>
              </a:spcAft>
            </a:pPr>
            <a:r>
              <a:rPr lang="en-US" dirty="0" smtClean="0"/>
              <a:t>Use the tool that corresponds to how you keep track of hours worked: Daily, Weekly, or Biweekly. Instructions are included with each tool.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p>
            <a:pPr lvl="0">
              <a:spcBef>
                <a:spcPct val="0"/>
              </a:spcBef>
              <a:defRPr/>
            </a:pPr>
            <a:r>
              <a:rPr lang="en-US" sz="3400" b="1" cap="all" dirty="0" smtClean="0">
                <a:solidFill>
                  <a:schemeClr val="bg1"/>
                </a:solidFill>
                <a:latin typeface="Arial"/>
              </a:rPr>
              <a:t>WHAT HAPPENS TO UNUSED </a:t>
            </a:r>
          </a:p>
          <a:p>
            <a:pPr lvl="0">
              <a:spcBef>
                <a:spcPct val="0"/>
              </a:spcBef>
              <a:defRPr/>
            </a:pPr>
            <a:r>
              <a:rPr lang="en-US" sz="3400" b="1" cap="all" dirty="0" smtClean="0">
                <a:solidFill>
                  <a:schemeClr val="bg1"/>
                </a:solidFill>
                <a:latin typeface="Arial"/>
              </a:rPr>
              <a:t>SICK LEAVE?</a:t>
            </a:r>
            <a:endParaRPr lang="en-US" sz="3400" b="1" cap="all" dirty="0">
              <a:solidFill>
                <a:schemeClr val="bg1"/>
              </a:solidFill>
              <a:latin typeface="Arial"/>
            </a:endParaRPr>
          </a:p>
        </p:txBody>
      </p:sp>
      <p:sp>
        <p:nvSpPr>
          <p:cNvPr id="5" name="Content Placeholder 2"/>
          <p:cNvSpPr txBox="1">
            <a:spLocks/>
          </p:cNvSpPr>
          <p:nvPr/>
        </p:nvSpPr>
        <p:spPr>
          <a:xfrm>
            <a:off x="457200" y="1764792"/>
            <a:ext cx="8229600" cy="3417277"/>
          </a:xfrm>
          <a:prstGeom prst="rect">
            <a:avLst/>
          </a:prstGeom>
        </p:spPr>
        <p:txBody>
          <a:bodyPr/>
          <a:lstStyle/>
          <a:p>
            <a:pPr marL="283464" lvl="0" indent="-283464">
              <a:spcAft>
                <a:spcPts val="3000"/>
              </a:spcAft>
              <a:buFont typeface="Arial"/>
              <a:buChar char="•"/>
              <a:defRPr/>
            </a:pPr>
            <a:r>
              <a:rPr lang="en-US" sz="2200" spc="20" dirty="0" smtClean="0">
                <a:solidFill>
                  <a:schemeClr val="bg1"/>
                </a:solidFill>
                <a:latin typeface="Arial"/>
              </a:rPr>
              <a:t>Employees can carry over up to 40 hours of unused sick leave to the next calendar year.</a:t>
            </a:r>
          </a:p>
          <a:p>
            <a:pPr marL="283464" lvl="0" indent="-283464">
              <a:spcAft>
                <a:spcPts val="3000"/>
              </a:spcAft>
              <a:buFont typeface="Arial"/>
              <a:buChar char="•"/>
              <a:defRPr/>
            </a:pPr>
            <a:r>
              <a:rPr lang="en-US" sz="2200" spc="20" dirty="0" smtClean="0">
                <a:solidFill>
                  <a:schemeClr val="bg1"/>
                </a:solidFill>
                <a:latin typeface="Arial"/>
              </a:rPr>
              <a:t>Employees continue to accrue up to 40 hours of sick leave in addition to the sick leave carried over from the previous year.</a:t>
            </a:r>
          </a:p>
          <a:p>
            <a:pPr marL="283464" lvl="0" indent="-283464">
              <a:spcAft>
                <a:spcPts val="3000"/>
              </a:spcAft>
              <a:buFont typeface="Arial"/>
              <a:buChar char="•"/>
              <a:defRPr/>
            </a:pPr>
            <a:r>
              <a:rPr lang="en-US" sz="2200" spc="20" dirty="0" smtClean="0">
                <a:solidFill>
                  <a:schemeClr val="bg1"/>
                </a:solidFill>
                <a:latin typeface="Arial"/>
              </a:rPr>
              <a:t>Employers are only required to allow employees to use up to 40 hours of sick leave per calendar year. </a:t>
            </a:r>
            <a:endParaRPr lang="en-US" sz="2200" spc="20" dirty="0">
              <a:solidFill>
                <a:schemeClr val="bg1"/>
              </a:solidFill>
              <a:latin typeface="Arial"/>
            </a:endParaRPr>
          </a:p>
        </p:txBody>
      </p:sp>
    </p:spTree>
    <p:extLst>
      <p:ext uri="{BB962C8B-B14F-4D97-AF65-F5344CB8AC3E}">
        <p14:creationId xmlns:p14="http://schemas.microsoft.com/office/powerpoint/2010/main" val="1348074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rate of paid sick leave</a:t>
            </a:r>
            <a:endParaRPr lang="en-US" dirty="0"/>
          </a:p>
        </p:txBody>
      </p:sp>
      <p:sp>
        <p:nvSpPr>
          <p:cNvPr id="3" name="Content Placeholder 2"/>
          <p:cNvSpPr>
            <a:spLocks noGrp="1"/>
          </p:cNvSpPr>
          <p:nvPr>
            <p:ph idx="1"/>
          </p:nvPr>
        </p:nvSpPr>
        <p:spPr>
          <a:xfrm>
            <a:off x="457199" y="1249680"/>
            <a:ext cx="8229600" cy="2491935"/>
          </a:xfrm>
          <a:prstGeom prst="rect">
            <a:avLst/>
          </a:prstGeom>
        </p:spPr>
        <p:txBody>
          <a:bodyPr/>
          <a:lstStyle/>
          <a:p>
            <a:pPr marL="283464" indent="-283464">
              <a:spcBef>
                <a:spcPts val="0"/>
              </a:spcBef>
              <a:spcAft>
                <a:spcPts val="600"/>
              </a:spcAft>
            </a:pPr>
            <a:r>
              <a:rPr lang="en-US" dirty="0" smtClean="0"/>
              <a:t>Employers with 5 or more employees pay employees at their regular hourly rate but no less than </a:t>
            </a:r>
            <a:r>
              <a:rPr lang="en-US" dirty="0" smtClean="0"/>
              <a:t>the minimum wage. </a:t>
            </a:r>
            <a:endParaRPr lang="en-US" dirty="0" smtClean="0"/>
          </a:p>
          <a:p>
            <a:pPr marL="740664" lvl="1" indent="-283464"/>
            <a:r>
              <a:rPr lang="en-US" dirty="0" smtClean="0"/>
              <a:t>This includes employees whose salary is based on tips or gratuity.</a:t>
            </a:r>
          </a:p>
          <a:p>
            <a:pPr marL="400050" lvl="1" indent="0">
              <a:buNone/>
            </a:pPr>
            <a:endParaRPr lang="en-US" dirty="0"/>
          </a:p>
          <a:p>
            <a:pPr>
              <a:buNone/>
            </a:pP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prstGeom prst="rect">
            <a:avLst/>
          </a:prstGeom>
        </p:spPr>
        <p:txBody>
          <a:bodyPr/>
          <a:lstStyle/>
          <a:p>
            <a:pPr algn="l"/>
            <a:r>
              <a:rPr lang="en-US" dirty="0" smtClean="0"/>
              <a:t>For what purposeS can employees use sick leave?</a:t>
            </a:r>
            <a:endParaRPr lang="en-US" dirty="0"/>
          </a:p>
        </p:txBody>
      </p:sp>
      <p:sp>
        <p:nvSpPr>
          <p:cNvPr id="7" name="Content Placeholder 2"/>
          <p:cNvSpPr txBox="1">
            <a:spLocks/>
          </p:cNvSpPr>
          <p:nvPr/>
        </p:nvSpPr>
        <p:spPr>
          <a:xfrm>
            <a:off x="457200" y="1767840"/>
            <a:ext cx="8229600" cy="4358323"/>
          </a:xfrm>
          <a:prstGeom prst="rect">
            <a:avLst/>
          </a:prstGeom>
        </p:spPr>
        <p:txBody>
          <a:bodyPr/>
          <a:lstStyle>
            <a:lvl1pPr marL="342900" indent="-342900" algn="l" defTabSz="457200" rtl="0" eaLnBrk="1" latinLnBrk="0" hangingPunct="1">
              <a:spcBef>
                <a:spcPct val="20000"/>
              </a:spcBef>
              <a:buFont typeface="Arial"/>
              <a:buChar char="•"/>
              <a:defRPr sz="2200" kern="1200" spc="2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1800" kern="1200" spc="2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1800" kern="1200" spc="2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1800" kern="1200" spc="2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1800" kern="1200" spc="2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3464" indent="-283464">
              <a:spcBef>
                <a:spcPts val="0"/>
              </a:spcBef>
            </a:pPr>
            <a:r>
              <a:rPr lang="en-US" dirty="0" smtClean="0"/>
              <a:t>Employees can use leave for themselves or a family member for:</a:t>
            </a:r>
          </a:p>
          <a:p>
            <a:pPr lvl="1">
              <a:spcBef>
                <a:spcPts val="0"/>
              </a:spcBef>
            </a:pPr>
            <a:r>
              <a:rPr lang="en-US" dirty="0" smtClean="0"/>
              <a:t>Mental or physical illness, injury, or health condition.</a:t>
            </a:r>
          </a:p>
          <a:p>
            <a:pPr lvl="1">
              <a:spcBef>
                <a:spcPts val="0"/>
              </a:spcBef>
            </a:pPr>
            <a:r>
              <a:rPr lang="en-US" dirty="0" smtClean="0"/>
              <a:t>Medical diagnosis, care, or treatment of above.</a:t>
            </a:r>
          </a:p>
          <a:p>
            <a:pPr lvl="1">
              <a:spcBef>
                <a:spcPts val="0"/>
              </a:spcBef>
              <a:spcAft>
                <a:spcPts val="3000"/>
              </a:spcAft>
            </a:pPr>
            <a:r>
              <a:rPr lang="en-US" dirty="0" smtClean="0"/>
              <a:t>Preventive medical care.</a:t>
            </a:r>
          </a:p>
          <a:p>
            <a:pPr marL="283464" indent="-283464">
              <a:spcBef>
                <a:spcPts val="0"/>
              </a:spcBef>
              <a:spcAft>
                <a:spcPts val="3000"/>
              </a:spcAft>
            </a:pPr>
            <a:r>
              <a:rPr lang="en-US" dirty="0" smtClean="0"/>
              <a:t>Business closes due to a public health emergency. </a:t>
            </a:r>
          </a:p>
          <a:p>
            <a:pPr marL="283464" indent="-283464">
              <a:spcBef>
                <a:spcPts val="0"/>
              </a:spcBef>
              <a:spcAft>
                <a:spcPts val="3000"/>
              </a:spcAft>
            </a:pPr>
            <a:r>
              <a:rPr lang="en-US" dirty="0" smtClean="0"/>
              <a:t>Care of child whose school or child care provider closed due to a public health emergency.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a:spLocks noGrp="1"/>
          </p:cNvSpPr>
          <p:nvPr>
            <p:ph type="body" sz="half" idx="2"/>
          </p:nvPr>
        </p:nvSpPr>
        <p:spPr>
          <a:xfrm>
            <a:off x="449006" y="4047614"/>
            <a:ext cx="7605252" cy="1589548"/>
          </a:xfrm>
        </p:spPr>
        <p:txBody>
          <a:bodyPr anchor="ctr"/>
          <a:lstStyle/>
          <a:p>
            <a:r>
              <a:rPr lang="en-US" sz="1800" cap="none" spc="20" dirty="0" smtClean="0">
                <a:solidFill>
                  <a:schemeClr val="bg1"/>
                </a:solidFill>
              </a:rPr>
              <a:t>“The benefits of paid sick leave extend far beyond the positive impact on individual families. It's also about making our businesses run better, and protecting the health and welfare of their customers.” </a:t>
            </a:r>
          </a:p>
          <a:p>
            <a:r>
              <a:rPr lang="en-US" sz="1800" cap="none" dirty="0" smtClean="0">
                <a:solidFill>
                  <a:schemeClr val="bg1"/>
                </a:solidFill>
              </a:rPr>
              <a:t>   </a:t>
            </a:r>
            <a:r>
              <a:rPr lang="en-US" cap="none" dirty="0">
                <a:solidFill>
                  <a:schemeClr val="bg1"/>
                </a:solidFill>
              </a:rPr>
              <a:t>                                                                         </a:t>
            </a:r>
            <a:r>
              <a:rPr lang="en-US" cap="none" dirty="0" smtClean="0">
                <a:solidFill>
                  <a:schemeClr val="bg1"/>
                </a:solidFill>
              </a:rPr>
              <a:t>                                - Mayor Bill de Blasio</a:t>
            </a:r>
            <a:endParaRPr lang="en-US" cap="none" dirty="0">
              <a:solidFill>
                <a:schemeClr val="bg1"/>
              </a:solidFill>
            </a:endParaRPr>
          </a:p>
        </p:txBody>
      </p:sp>
      <p:pic>
        <p:nvPicPr>
          <p:cNvPr id="9" name="Picture 6" descr="Mayor de Blasio Signs Paid Sick Leave Bill into Law in New York City"/>
          <p:cNvPicPr>
            <a:picLocks noChangeAspect="1" noChangeArrowheads="1"/>
          </p:cNvPicPr>
          <p:nvPr/>
        </p:nvPicPr>
        <p:blipFill rotWithShape="1">
          <a:blip r:embed="rId2">
            <a:extLst>
              <a:ext uri="{28A0092B-C50C-407E-A947-70E740481C1C}">
                <a14:useLocalDpi xmlns:a14="http://schemas.microsoft.com/office/drawing/2010/main" val="0"/>
              </a:ext>
            </a:extLst>
          </a:blip>
          <a:srcRect t="5617" b="26494"/>
          <a:stretch/>
        </p:blipFill>
        <p:spPr bwMode="auto">
          <a:xfrm>
            <a:off x="422540" y="609600"/>
            <a:ext cx="7620000" cy="3446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prstGeom prst="rect">
            <a:avLst/>
          </a:prstGeom>
        </p:spPr>
        <p:txBody>
          <a:bodyPr/>
          <a:lstStyle/>
          <a:p>
            <a:pPr algn="l"/>
            <a:r>
              <a:rPr lang="en-US" dirty="0" smtClean="0"/>
              <a:t>For what purposeS can employees use sick leave?</a:t>
            </a:r>
            <a:endParaRPr lang="en-US" dirty="0"/>
          </a:p>
        </p:txBody>
      </p:sp>
      <p:sp>
        <p:nvSpPr>
          <p:cNvPr id="6" name="Content Placeholder 2"/>
          <p:cNvSpPr>
            <a:spLocks noGrp="1"/>
          </p:cNvSpPr>
          <p:nvPr>
            <p:ph idx="1"/>
          </p:nvPr>
        </p:nvSpPr>
        <p:spPr>
          <a:xfrm>
            <a:off x="457200" y="1554480"/>
            <a:ext cx="8229600" cy="4632643"/>
          </a:xfrm>
        </p:spPr>
        <p:txBody>
          <a:bodyPr/>
          <a:lstStyle/>
          <a:p>
            <a:pPr marL="283464" indent="-283464"/>
            <a:r>
              <a:rPr lang="en-US" dirty="0" smtClean="0"/>
              <a:t>Employers can require documentation from a licensed health care provider if employee uses more than 3 consecutive workdays as sick leave.</a:t>
            </a:r>
          </a:p>
          <a:p>
            <a:pPr marL="683514" lvl="1" indent="-283464"/>
            <a:r>
              <a:rPr lang="en-US" dirty="0" smtClean="0"/>
              <a:t>Employers cannot require provider to specify the medical reason for sick leave. </a:t>
            </a:r>
          </a:p>
          <a:p>
            <a:pPr marL="683514" lvl="1" indent="-283464"/>
            <a:r>
              <a:rPr lang="en-US" dirty="0" smtClean="0"/>
              <a:t>Note: A workday does not need to be a full day if the employee works part time.</a:t>
            </a:r>
            <a:endParaRPr lang="en-US" dirty="0"/>
          </a:p>
          <a:p>
            <a:pPr marL="283464" indent="-283464"/>
            <a:r>
              <a:rPr lang="en-US" dirty="0" smtClean="0"/>
              <a:t>Employers may require employee to provide written verification that employee used sick leave for sick leave purposes.</a:t>
            </a:r>
          </a:p>
          <a:p>
            <a:pPr marL="683514" lvl="1" indent="-283464"/>
            <a:r>
              <a:rPr lang="en-US" dirty="0" smtClean="0"/>
              <a:t>Form located at </a:t>
            </a:r>
            <a:r>
              <a:rPr lang="en-US" b="1" dirty="0" smtClean="0">
                <a:hlinkClick r:id="rId2"/>
              </a:rPr>
              <a:t>nyc.gov/PaidSickLeave</a:t>
            </a:r>
            <a:endParaRPr lang="en-US" dirty="0" smtClean="0"/>
          </a:p>
          <a:p>
            <a:pPr marL="283464" indent="-283464"/>
            <a:r>
              <a:rPr lang="en-US" dirty="0" smtClean="0"/>
              <a:t>Employers must include these requirements in their </a:t>
            </a:r>
            <a:br>
              <a:rPr lang="en-US" dirty="0" smtClean="0"/>
            </a:br>
            <a:r>
              <a:rPr lang="en-US" dirty="0" smtClean="0"/>
              <a:t>written policy.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prstGeom prst="rect">
            <a:avLst/>
          </a:prstGeom>
        </p:spPr>
        <p:txBody>
          <a:bodyPr/>
          <a:lstStyle/>
          <a:p>
            <a:pPr algn="l"/>
            <a:r>
              <a:rPr lang="en-US" dirty="0" smtClean="0"/>
              <a:t>For what purposeS can employees use sick leave?</a:t>
            </a:r>
            <a:endParaRPr lang="en-US" dirty="0"/>
          </a:p>
        </p:txBody>
      </p:sp>
      <p:sp>
        <p:nvSpPr>
          <p:cNvPr id="6" name="Content Placeholder 2"/>
          <p:cNvSpPr>
            <a:spLocks noGrp="1"/>
          </p:cNvSpPr>
          <p:nvPr>
            <p:ph idx="1"/>
          </p:nvPr>
        </p:nvSpPr>
        <p:spPr>
          <a:xfrm>
            <a:off x="457200" y="1767840"/>
            <a:ext cx="8229600" cy="4358323"/>
          </a:xfrm>
        </p:spPr>
        <p:txBody>
          <a:bodyPr/>
          <a:lstStyle/>
          <a:p>
            <a:pPr marL="283464" indent="-283464">
              <a:spcBef>
                <a:spcPts val="0"/>
              </a:spcBef>
              <a:spcAft>
                <a:spcPts val="400"/>
              </a:spcAft>
            </a:pPr>
            <a:r>
              <a:rPr lang="en-US" dirty="0" smtClean="0"/>
              <a:t>If the need is </a:t>
            </a:r>
            <a:r>
              <a:rPr lang="en-US" b="1" dirty="0" smtClean="0"/>
              <a:t>foreseeable</a:t>
            </a:r>
            <a:r>
              <a:rPr lang="en-US" dirty="0" smtClean="0"/>
              <a:t>, employers can require up to </a:t>
            </a:r>
            <a:br>
              <a:rPr lang="en-US" dirty="0" smtClean="0"/>
            </a:br>
            <a:r>
              <a:rPr lang="en-US" dirty="0" smtClean="0"/>
              <a:t>7 days advance notice before employee uses sick leave.</a:t>
            </a:r>
          </a:p>
          <a:p>
            <a:pPr marL="683514" lvl="1" indent="-283464">
              <a:spcBef>
                <a:spcPts val="0"/>
              </a:spcBef>
              <a:spcAft>
                <a:spcPts val="3000"/>
              </a:spcAft>
            </a:pPr>
            <a:r>
              <a:rPr lang="en-US" i="1" dirty="0" smtClean="0"/>
              <a:t>Example: scheduled doctor’s appointment</a:t>
            </a:r>
          </a:p>
          <a:p>
            <a:pPr marL="283464" indent="-283464">
              <a:spcBef>
                <a:spcPts val="0"/>
              </a:spcBef>
              <a:spcAft>
                <a:spcPts val="400"/>
              </a:spcAft>
            </a:pPr>
            <a:r>
              <a:rPr lang="en-US" dirty="0" smtClean="0"/>
              <a:t>If the need is </a:t>
            </a:r>
            <a:r>
              <a:rPr lang="en-US" b="1" dirty="0" smtClean="0"/>
              <a:t>unforeseeable</a:t>
            </a:r>
            <a:r>
              <a:rPr lang="en-US" dirty="0" smtClean="0"/>
              <a:t>, employer may require employee to give notice as soon as practicable (reasonable).</a:t>
            </a:r>
          </a:p>
          <a:p>
            <a:pPr marL="683514" lvl="1" indent="-283464">
              <a:spcBef>
                <a:spcPts val="0"/>
              </a:spcBef>
              <a:spcAft>
                <a:spcPts val="3000"/>
              </a:spcAft>
            </a:pPr>
            <a:r>
              <a:rPr lang="en-US" i="1" dirty="0" smtClean="0"/>
              <a:t>Example: accident</a:t>
            </a:r>
          </a:p>
          <a:p>
            <a:pPr marL="283464" indent="-283464"/>
            <a:r>
              <a:rPr lang="en-US" dirty="0" smtClean="0"/>
              <a:t>The employer’s requirements for giving notice of the </a:t>
            </a:r>
            <a:br>
              <a:rPr lang="en-US" dirty="0" smtClean="0"/>
            </a:br>
            <a:r>
              <a:rPr lang="en-US" dirty="0" smtClean="0"/>
              <a:t>need to use sick leave must be included in a written </a:t>
            </a:r>
            <a:br>
              <a:rPr lang="en-US" dirty="0" smtClean="0"/>
            </a:br>
            <a:r>
              <a:rPr lang="en-US" dirty="0" smtClean="0"/>
              <a:t>sick leave policy.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prstGeom prst="rect">
            <a:avLst/>
          </a:prstGeom>
        </p:spPr>
        <p:txBody>
          <a:bodyPr/>
          <a:lstStyle/>
          <a:p>
            <a:pPr algn="l"/>
            <a:r>
              <a:rPr lang="en-US" dirty="0" smtClean="0"/>
              <a:t>For what purposeS can employees use sick leave?</a:t>
            </a:r>
            <a:endParaRPr lang="en-US" dirty="0"/>
          </a:p>
        </p:txBody>
      </p:sp>
      <p:sp>
        <p:nvSpPr>
          <p:cNvPr id="5" name="Content Placeholder 2"/>
          <p:cNvSpPr>
            <a:spLocks noGrp="1"/>
          </p:cNvSpPr>
          <p:nvPr>
            <p:ph idx="1"/>
          </p:nvPr>
        </p:nvSpPr>
        <p:spPr>
          <a:xfrm>
            <a:off x="457199" y="1767840"/>
            <a:ext cx="8229600" cy="4358323"/>
          </a:xfrm>
          <a:prstGeom prst="rect">
            <a:avLst/>
          </a:prstGeom>
        </p:spPr>
        <p:txBody>
          <a:bodyPr/>
          <a:lstStyle/>
          <a:p>
            <a:pPr marL="283464" indent="-283464">
              <a:spcBef>
                <a:spcPts val="0"/>
              </a:spcBef>
              <a:spcAft>
                <a:spcPts val="3000"/>
              </a:spcAft>
            </a:pPr>
            <a:r>
              <a:rPr lang="en-US" dirty="0" smtClean="0"/>
              <a:t>An employer can set reasonable minimum increments for the use of sick leave, but </a:t>
            </a:r>
            <a:r>
              <a:rPr lang="en-US" b="1" dirty="0" smtClean="0"/>
              <a:t>the minimum cannot be more than 4 hours per day unless otherwise permitted by state or federal law</a:t>
            </a:r>
            <a:r>
              <a:rPr lang="en-US" dirty="0" smtClean="0"/>
              <a:t>. The employer’s minimum increment must be included in a written sick leave policy.</a:t>
            </a:r>
          </a:p>
          <a:p>
            <a:pPr marL="283464" indent="-283464">
              <a:spcBef>
                <a:spcPts val="0"/>
              </a:spcBef>
              <a:spcAft>
                <a:spcPts val="3000"/>
              </a:spcAft>
            </a:pPr>
            <a:r>
              <a:rPr lang="en-US" dirty="0" smtClean="0"/>
              <a:t>An employer may set fixed periods of 30 minutes or less for the use of time beyond the minimum daily increment.</a:t>
            </a:r>
          </a:p>
          <a:p>
            <a:pPr lvl="1">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prstGeom prst="rect">
            <a:avLst/>
          </a:prstGeom>
        </p:spPr>
        <p:txBody>
          <a:bodyPr/>
          <a:lstStyle/>
          <a:p>
            <a:pPr algn="l"/>
            <a:r>
              <a:rPr lang="en-US" dirty="0" smtClean="0"/>
              <a:t>OTHER LEAVE POLICIES</a:t>
            </a:r>
            <a:endParaRPr lang="en-US" dirty="0"/>
          </a:p>
        </p:txBody>
      </p:sp>
      <p:sp>
        <p:nvSpPr>
          <p:cNvPr id="5" name="Content Placeholder 2"/>
          <p:cNvSpPr>
            <a:spLocks noGrp="1"/>
          </p:cNvSpPr>
          <p:nvPr>
            <p:ph idx="1"/>
          </p:nvPr>
        </p:nvSpPr>
        <p:spPr>
          <a:prstGeom prst="rect">
            <a:avLst/>
          </a:prstGeom>
        </p:spPr>
        <p:txBody>
          <a:bodyPr/>
          <a:lstStyle/>
          <a:p>
            <a:pPr marL="283464" indent="-283464">
              <a:spcBef>
                <a:spcPts val="0"/>
              </a:spcBef>
              <a:spcAft>
                <a:spcPts val="3000"/>
              </a:spcAft>
            </a:pPr>
            <a:r>
              <a:rPr lang="en-US" dirty="0" smtClean="0"/>
              <a:t>The Paid Sick Leave Law sets the </a:t>
            </a:r>
            <a:r>
              <a:rPr lang="en-US" b="1" dirty="0" smtClean="0"/>
              <a:t>minimum</a:t>
            </a:r>
            <a:r>
              <a:rPr lang="en-US" dirty="0" smtClean="0"/>
              <a:t> </a:t>
            </a:r>
            <a:r>
              <a:rPr lang="en-US" b="1" dirty="0" smtClean="0"/>
              <a:t>requirements</a:t>
            </a:r>
            <a:r>
              <a:rPr lang="en-US" dirty="0" smtClean="0"/>
              <a:t> for sick leave. </a:t>
            </a:r>
          </a:p>
          <a:p>
            <a:pPr marL="283464" indent="-283464">
              <a:spcBef>
                <a:spcPts val="0"/>
              </a:spcBef>
              <a:spcAft>
                <a:spcPts val="600"/>
              </a:spcAft>
            </a:pPr>
            <a:r>
              <a:rPr lang="en-US" dirty="0" smtClean="0"/>
              <a:t>An employer’s existing leave policies may already meet or exceed the requirements of the law.</a:t>
            </a:r>
          </a:p>
          <a:p>
            <a:pPr marL="683514" lvl="1" indent="-283464"/>
            <a:r>
              <a:rPr lang="en-US" dirty="0" smtClean="0"/>
              <a:t>Example: If employer gives employees at least 40 hours of paid leave that employees can use for sick leave under the same conditions as the City’s Paid Sick Leave Law,  the employer does not have to give additional time off.</a:t>
            </a:r>
          </a:p>
          <a:p>
            <a:pPr marL="283464" indent="-283464"/>
            <a:endParaRPr lang="en-US" sz="2800" dirty="0" smtClean="0"/>
          </a:p>
          <a:p>
            <a:pPr marL="283464" indent="-283464">
              <a:buNone/>
            </a:pPr>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COMPLIANCE</a:t>
            </a:r>
            <a:endParaRPr lang="en-US" dirty="0"/>
          </a:p>
        </p:txBody>
      </p:sp>
      <p:sp>
        <p:nvSpPr>
          <p:cNvPr id="3" name="Content Placeholder 2"/>
          <p:cNvSpPr>
            <a:spLocks noGrp="1"/>
          </p:cNvSpPr>
          <p:nvPr>
            <p:ph idx="1"/>
          </p:nvPr>
        </p:nvSpPr>
        <p:spPr>
          <a:xfrm>
            <a:off x="457200" y="1249679"/>
            <a:ext cx="8229600" cy="4361688"/>
          </a:xfrm>
          <a:prstGeom prst="rect">
            <a:avLst/>
          </a:prstGeom>
        </p:spPr>
        <p:txBody>
          <a:bodyPr/>
          <a:lstStyle/>
          <a:p>
            <a:pPr marL="0" indent="0">
              <a:spcBef>
                <a:spcPts val="0"/>
              </a:spcBef>
              <a:spcAft>
                <a:spcPts val="3000"/>
              </a:spcAft>
              <a:buNone/>
            </a:pPr>
            <a:r>
              <a:rPr lang="en-US" b="1" dirty="0" smtClean="0"/>
              <a:t>DCA continues to coordinate an extensive public education and outreach campaign to help employers and employees understand their responsibilities and rights.</a:t>
            </a:r>
            <a:endParaRPr lang="en-US" dirty="0" smtClean="0"/>
          </a:p>
          <a:p>
            <a:pPr marL="283464" indent="-283464">
              <a:spcBef>
                <a:spcPts val="0"/>
              </a:spcBef>
              <a:spcAft>
                <a:spcPts val="600"/>
              </a:spcAft>
            </a:pPr>
            <a:r>
              <a:rPr lang="en-US" dirty="0" smtClean="0"/>
              <a:t>Employers must keep and maintain records documenting compliance with the law for at least 3 years. </a:t>
            </a:r>
          </a:p>
          <a:p>
            <a:pPr lvl="1"/>
            <a:r>
              <a:rPr lang="en-US" dirty="0" smtClean="0"/>
              <a:t>Employers must keep any health-related information confidential.</a:t>
            </a:r>
          </a:p>
          <a:p>
            <a:pPr>
              <a:buNone/>
            </a:pP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COMPLIANCE</a:t>
            </a:r>
            <a:endParaRPr lang="en-US" dirty="0"/>
          </a:p>
        </p:txBody>
      </p:sp>
      <p:sp>
        <p:nvSpPr>
          <p:cNvPr id="3" name="Content Placeholder 2"/>
          <p:cNvSpPr>
            <a:spLocks noGrp="1"/>
          </p:cNvSpPr>
          <p:nvPr>
            <p:ph idx="1"/>
          </p:nvPr>
        </p:nvSpPr>
        <p:spPr>
          <a:prstGeom prst="rect">
            <a:avLst/>
          </a:prstGeom>
        </p:spPr>
        <p:txBody>
          <a:bodyPr/>
          <a:lstStyle/>
          <a:p>
            <a:pPr marL="283464" indent="-283464">
              <a:spcBef>
                <a:spcPts val="0"/>
              </a:spcBef>
              <a:spcAft>
                <a:spcPts val="600"/>
              </a:spcAft>
            </a:pPr>
            <a:r>
              <a:rPr lang="en-US" dirty="0" smtClean="0"/>
              <a:t>Employers must maintain records that show:</a:t>
            </a:r>
          </a:p>
          <a:p>
            <a:pPr lvl="1">
              <a:spcBef>
                <a:spcPts val="0"/>
              </a:spcBef>
              <a:spcAft>
                <a:spcPts val="500"/>
              </a:spcAft>
            </a:pPr>
            <a:r>
              <a:rPr lang="en-US" dirty="0" smtClean="0"/>
              <a:t>Each employee’s name, address, phone number, dates of employment, pay rate, whether employee is exempt from overtime.</a:t>
            </a:r>
          </a:p>
          <a:p>
            <a:pPr lvl="1">
              <a:spcBef>
                <a:spcPts val="0"/>
              </a:spcBef>
              <a:spcAft>
                <a:spcPts val="500"/>
              </a:spcAft>
            </a:pPr>
            <a:r>
              <a:rPr lang="en-US" dirty="0" smtClean="0"/>
              <a:t>Hours worked by each employee.</a:t>
            </a:r>
          </a:p>
          <a:p>
            <a:pPr lvl="1">
              <a:spcBef>
                <a:spcPts val="0"/>
              </a:spcBef>
              <a:spcAft>
                <a:spcPts val="500"/>
              </a:spcAft>
            </a:pPr>
            <a:r>
              <a:rPr lang="en-US" dirty="0" smtClean="0"/>
              <a:t>Date and time of each instance of sick leave used by each employee and the amount paid for each instance.</a:t>
            </a:r>
          </a:p>
          <a:p>
            <a:pPr lvl="1">
              <a:spcBef>
                <a:spcPts val="0"/>
              </a:spcBef>
              <a:spcAft>
                <a:spcPts val="500"/>
              </a:spcAft>
            </a:pPr>
            <a:r>
              <a:rPr lang="en-US" dirty="0" smtClean="0"/>
              <a:t>Any change in the material terms of employment of an employee. AND</a:t>
            </a:r>
          </a:p>
          <a:p>
            <a:pPr lvl="1">
              <a:spcBef>
                <a:spcPts val="0"/>
              </a:spcBef>
              <a:spcAft>
                <a:spcPts val="500"/>
              </a:spcAft>
            </a:pPr>
            <a:r>
              <a:rPr lang="en-US" dirty="0" smtClean="0"/>
              <a:t>Date the Notice was provided to each employee.</a:t>
            </a:r>
          </a:p>
          <a:p>
            <a:pPr marL="0" indent="0">
              <a:buNone/>
            </a:pPr>
            <a:endParaRPr lang="en-US" sz="20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COMPLIANCE</a:t>
            </a:r>
            <a:endParaRPr lang="en-US" dirty="0"/>
          </a:p>
        </p:txBody>
      </p:sp>
      <p:sp>
        <p:nvSpPr>
          <p:cNvPr id="3" name="Content Placeholder 2"/>
          <p:cNvSpPr>
            <a:spLocks noGrp="1"/>
          </p:cNvSpPr>
          <p:nvPr>
            <p:ph idx="1"/>
          </p:nvPr>
        </p:nvSpPr>
        <p:spPr>
          <a:xfrm>
            <a:off x="457200" y="1249679"/>
            <a:ext cx="8229600" cy="4361688"/>
          </a:xfrm>
          <a:prstGeom prst="rect">
            <a:avLst/>
          </a:prstGeom>
        </p:spPr>
        <p:txBody>
          <a:bodyPr/>
          <a:lstStyle/>
          <a:p>
            <a:pPr marL="283464" indent="-283464">
              <a:spcBef>
                <a:spcPts val="0"/>
              </a:spcBef>
              <a:spcAft>
                <a:spcPts val="3000"/>
              </a:spcAft>
            </a:pPr>
            <a:r>
              <a:rPr lang="en-US" dirty="0" smtClean="0"/>
              <a:t>Employees have 2 years to file a complaint with DCA.</a:t>
            </a:r>
          </a:p>
          <a:p>
            <a:pPr marL="283464" indent="-283464">
              <a:spcBef>
                <a:spcPts val="0"/>
              </a:spcBef>
              <a:spcAft>
                <a:spcPts val="3000"/>
              </a:spcAft>
            </a:pPr>
            <a:r>
              <a:rPr lang="en-US" dirty="0" smtClean="0"/>
              <a:t>DCA will keep the employee’s identity confidential unless disclosure is necessary to investigate, settle, proceed to hearing, or is required by law. </a:t>
            </a:r>
          </a:p>
          <a:p>
            <a:pPr marL="283464" indent="-283464">
              <a:spcBef>
                <a:spcPts val="0"/>
              </a:spcBef>
              <a:spcAft>
                <a:spcPts val="3000"/>
              </a:spcAft>
            </a:pPr>
            <a:r>
              <a:rPr lang="en-US" dirty="0" smtClean="0"/>
              <a:t>DCA will contact employer by mail for written response. Employers must respond to DCA within 30 days, sometimes less based on the nature of the complaint.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RETALIATION</a:t>
            </a:r>
            <a:endParaRPr lang="en-US" dirty="0"/>
          </a:p>
        </p:txBody>
      </p:sp>
      <p:sp>
        <p:nvSpPr>
          <p:cNvPr id="3" name="Content Placeholder 2"/>
          <p:cNvSpPr>
            <a:spLocks noGrp="1"/>
          </p:cNvSpPr>
          <p:nvPr>
            <p:ph idx="1"/>
          </p:nvPr>
        </p:nvSpPr>
        <p:spPr>
          <a:xfrm>
            <a:off x="457200" y="1249679"/>
            <a:ext cx="8229600" cy="4361688"/>
          </a:xfrm>
          <a:prstGeom prst="rect">
            <a:avLst/>
          </a:prstGeom>
        </p:spPr>
        <p:txBody>
          <a:bodyPr/>
          <a:lstStyle/>
          <a:p>
            <a:pPr marL="283464" indent="-283464">
              <a:spcBef>
                <a:spcPts val="0"/>
              </a:spcBef>
              <a:spcAft>
                <a:spcPts val="3000"/>
              </a:spcAft>
            </a:pPr>
            <a:r>
              <a:rPr lang="en-US" dirty="0" smtClean="0"/>
              <a:t>An employer cannot retaliate against employees for requesting or using sick leave. </a:t>
            </a:r>
          </a:p>
          <a:p>
            <a:pPr marL="283464" indent="-283464">
              <a:spcBef>
                <a:spcPts val="0"/>
              </a:spcBef>
              <a:spcAft>
                <a:spcPts val="3000"/>
              </a:spcAft>
            </a:pPr>
            <a:r>
              <a:rPr lang="en-US" dirty="0" smtClean="0"/>
              <a:t>Retaliation is any act that is reasonably likely to deter </a:t>
            </a:r>
            <a:br>
              <a:rPr lang="en-US" dirty="0" smtClean="0"/>
            </a:br>
            <a:r>
              <a:rPr lang="en-US" dirty="0" smtClean="0"/>
              <a:t>an employee from exercising their rights under the </a:t>
            </a:r>
            <a:br>
              <a:rPr lang="en-US" dirty="0" smtClean="0"/>
            </a:br>
            <a:r>
              <a:rPr lang="en-US" dirty="0" smtClean="0"/>
              <a:t>Paid Sick Leave Law.</a:t>
            </a:r>
          </a:p>
          <a:p>
            <a:pPr marL="283464" indent="-283464">
              <a:spcBef>
                <a:spcPts val="0"/>
              </a:spcBef>
              <a:spcAft>
                <a:spcPts val="3000"/>
              </a:spcAft>
            </a:pPr>
            <a:r>
              <a:rPr lang="en-US" dirty="0" smtClean="0"/>
              <a:t>Retaliation includes any threat, discipline, discharge, demotion, suspension, or reduction in hours, or any other adverse employment action against employee. </a:t>
            </a:r>
            <a:endParaRPr lang="en-US" sz="2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Relief and Penalties under </a:t>
            </a:r>
            <a:br>
              <a:rPr lang="en-US" dirty="0" smtClean="0"/>
            </a:br>
            <a:r>
              <a:rPr lang="en-US" dirty="0" smtClean="0"/>
              <a:t>the law</a:t>
            </a:r>
            <a:endParaRPr lang="en-US" dirty="0"/>
          </a:p>
        </p:txBody>
      </p:sp>
      <p:sp>
        <p:nvSpPr>
          <p:cNvPr id="3" name="Content Placeholder 2"/>
          <p:cNvSpPr>
            <a:spLocks noGrp="1"/>
          </p:cNvSpPr>
          <p:nvPr>
            <p:ph idx="1"/>
          </p:nvPr>
        </p:nvSpPr>
        <p:spPr>
          <a:xfrm>
            <a:off x="457199" y="1767840"/>
            <a:ext cx="8229600" cy="4358323"/>
          </a:xfrm>
        </p:spPr>
        <p:txBody>
          <a:bodyPr/>
          <a:lstStyle/>
          <a:p>
            <a:pPr marL="283464" indent="-283464">
              <a:spcBef>
                <a:spcPts val="0"/>
              </a:spcBef>
              <a:spcAft>
                <a:spcPts val="600"/>
              </a:spcAft>
            </a:pPr>
            <a:r>
              <a:rPr lang="en-US" dirty="0" smtClean="0"/>
              <a:t>Under the law, a judge may order the following relief:</a:t>
            </a:r>
          </a:p>
          <a:p>
            <a:pPr lvl="1">
              <a:spcBef>
                <a:spcPts val="0"/>
              </a:spcBef>
              <a:spcAft>
                <a:spcPts val="500"/>
              </a:spcAft>
            </a:pPr>
            <a:r>
              <a:rPr lang="en-US" dirty="0" smtClean="0"/>
              <a:t>Full compensation, including lost wages and benefits, $500 and appropriate equitable relief for each time employer punished employee for taking sick leave (not including termination).</a:t>
            </a:r>
          </a:p>
          <a:p>
            <a:pPr lvl="1">
              <a:spcBef>
                <a:spcPts val="0"/>
              </a:spcBef>
              <a:spcAft>
                <a:spcPts val="500"/>
              </a:spcAft>
            </a:pPr>
            <a:r>
              <a:rPr lang="en-US" dirty="0" smtClean="0"/>
              <a:t>Full compensation, including lost wages and benefits, $2,500 and appropriate equitable relief (including reinstatement) for each time employer fires employee for taking sick leave.</a:t>
            </a:r>
          </a:p>
          <a:p>
            <a:pPr lvl="1">
              <a:spcBef>
                <a:spcPts val="0"/>
              </a:spcBef>
              <a:spcAft>
                <a:spcPts val="500"/>
              </a:spcAft>
            </a:pPr>
            <a:r>
              <a:rPr lang="en-US" dirty="0" smtClean="0"/>
              <a:t>3x the wages employee should have been paid for each time employee took sick leave but wasn’t paid or $250, whichever </a:t>
            </a:r>
            <a:br>
              <a:rPr lang="en-US" dirty="0" smtClean="0"/>
            </a:br>
            <a:r>
              <a:rPr lang="en-US" dirty="0" smtClean="0"/>
              <a:t>is greater.</a:t>
            </a:r>
          </a:p>
          <a:p>
            <a:pPr lvl="1">
              <a:spcBef>
                <a:spcPts val="0"/>
              </a:spcBef>
              <a:spcAft>
                <a:spcPts val="500"/>
              </a:spcAft>
            </a:pPr>
            <a:r>
              <a:rPr lang="en-US" dirty="0" smtClean="0"/>
              <a:t>$500 for each time employee was denied sick leave or was required to find replacement worker, or each time employee was required to work additional hours without mutual consent.</a:t>
            </a:r>
          </a:p>
          <a:p>
            <a:pPr lvl="1"/>
            <a:endParaRPr lang="en-US" sz="2400" dirty="0" smtClean="0"/>
          </a:p>
          <a:p>
            <a:pPr marL="457200" lvl="1" indent="0">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Relief and Penalties under </a:t>
            </a:r>
            <a:br>
              <a:rPr lang="en-US" dirty="0" smtClean="0"/>
            </a:br>
            <a:r>
              <a:rPr lang="en-US" dirty="0" smtClean="0"/>
              <a:t>the law</a:t>
            </a:r>
            <a:endParaRPr lang="en-US" dirty="0"/>
          </a:p>
        </p:txBody>
      </p:sp>
      <p:sp>
        <p:nvSpPr>
          <p:cNvPr id="3" name="Content Placeholder 2"/>
          <p:cNvSpPr>
            <a:spLocks noGrp="1"/>
          </p:cNvSpPr>
          <p:nvPr>
            <p:ph idx="1"/>
          </p:nvPr>
        </p:nvSpPr>
        <p:spPr>
          <a:xfrm>
            <a:off x="457200" y="1767841"/>
            <a:ext cx="8229600" cy="3044952"/>
          </a:xfrm>
        </p:spPr>
        <p:txBody>
          <a:bodyPr/>
          <a:lstStyle/>
          <a:p>
            <a:pPr marL="283464" indent="-283464">
              <a:spcBef>
                <a:spcPts val="0"/>
              </a:spcBef>
              <a:spcAft>
                <a:spcPts val="600"/>
              </a:spcAft>
            </a:pPr>
            <a:r>
              <a:rPr lang="en-US" dirty="0" smtClean="0"/>
              <a:t>The law outlines the following maximum penalties:</a:t>
            </a:r>
          </a:p>
          <a:p>
            <a:pPr lvl="1">
              <a:spcBef>
                <a:spcPts val="0"/>
              </a:spcBef>
              <a:spcAft>
                <a:spcPts val="500"/>
              </a:spcAft>
            </a:pPr>
            <a:r>
              <a:rPr lang="en-US" dirty="0" smtClean="0"/>
              <a:t>$500 for each affected employee for the first violation.</a:t>
            </a:r>
          </a:p>
          <a:p>
            <a:pPr lvl="1">
              <a:spcBef>
                <a:spcPts val="0"/>
              </a:spcBef>
              <a:spcAft>
                <a:spcPts val="500"/>
              </a:spcAft>
            </a:pPr>
            <a:r>
              <a:rPr lang="en-US" dirty="0" smtClean="0"/>
              <a:t>Up to $750 for each affected employee for a second violation within 2 years of a prior violation.</a:t>
            </a:r>
          </a:p>
          <a:p>
            <a:pPr lvl="1">
              <a:spcBef>
                <a:spcPts val="0"/>
              </a:spcBef>
              <a:spcAft>
                <a:spcPts val="500"/>
              </a:spcAft>
            </a:pPr>
            <a:r>
              <a:rPr lang="en-US" dirty="0" smtClean="0"/>
              <a:t>Up to $1,000 for each affected employee for subsequent violations that occur within 2 years of any previous violation.</a:t>
            </a:r>
          </a:p>
          <a:p>
            <a:pPr lvl="1">
              <a:spcBef>
                <a:spcPts val="0"/>
              </a:spcBef>
              <a:spcAft>
                <a:spcPts val="500"/>
              </a:spcAft>
            </a:pPr>
            <a:r>
              <a:rPr lang="en-US" dirty="0" smtClean="0"/>
              <a:t>Up to $50 for each employee who was not given the required </a:t>
            </a:r>
            <a:br>
              <a:rPr lang="en-US" dirty="0" smtClean="0"/>
            </a:br>
            <a:r>
              <a:rPr lang="en-US" dirty="0" smtClean="0"/>
              <a:t>written Notice.</a:t>
            </a:r>
          </a:p>
          <a:p>
            <a:pPr lvl="1"/>
            <a:endParaRPr lang="en-US" sz="2400" dirty="0" smtClean="0"/>
          </a:p>
          <a:p>
            <a:pPr marL="457200" lvl="1" indent="0">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What we will cover</a:t>
            </a:r>
            <a:br>
              <a:rPr lang="en-US" dirty="0" smtClean="0"/>
            </a:br>
            <a:endParaRPr lang="en-US" dirty="0"/>
          </a:p>
        </p:txBody>
      </p:sp>
      <p:sp>
        <p:nvSpPr>
          <p:cNvPr id="3" name="Content Placeholder 2"/>
          <p:cNvSpPr>
            <a:spLocks noGrp="1"/>
          </p:cNvSpPr>
          <p:nvPr>
            <p:ph idx="1"/>
          </p:nvPr>
        </p:nvSpPr>
        <p:spPr>
          <a:prstGeom prst="rect">
            <a:avLst/>
          </a:prstGeom>
        </p:spPr>
        <p:txBody>
          <a:bodyPr/>
          <a:lstStyle/>
          <a:p>
            <a:pPr marL="0" lvl="1" indent="-283464">
              <a:spcBef>
                <a:spcPts val="0"/>
              </a:spcBef>
              <a:spcAft>
                <a:spcPts val="1200"/>
              </a:spcAft>
              <a:buFont typeface="Arial" pitchFamily="34" charset="0"/>
              <a:buChar char="•"/>
            </a:pPr>
            <a:r>
              <a:rPr lang="en-US" sz="2200" dirty="0" smtClean="0"/>
              <a:t>Brief introduction</a:t>
            </a:r>
          </a:p>
          <a:p>
            <a:pPr marL="0" lvl="1" indent="-283464">
              <a:spcBef>
                <a:spcPts val="0"/>
              </a:spcBef>
              <a:spcAft>
                <a:spcPts val="1200"/>
              </a:spcAft>
              <a:buFont typeface="Arial" pitchFamily="34" charset="0"/>
              <a:buChar char="•"/>
            </a:pPr>
            <a:r>
              <a:rPr lang="en-US" sz="2200" dirty="0" smtClean="0"/>
              <a:t>What does the law provide?</a:t>
            </a:r>
          </a:p>
          <a:p>
            <a:pPr marL="283464" lvl="1" indent="-283464">
              <a:spcBef>
                <a:spcPts val="0"/>
              </a:spcBef>
              <a:spcAft>
                <a:spcPts val="1200"/>
              </a:spcAft>
              <a:buFont typeface="Arial" pitchFamily="34" charset="0"/>
              <a:buChar char="•"/>
            </a:pPr>
            <a:r>
              <a:rPr lang="en-US" sz="2200" dirty="0" smtClean="0"/>
              <a:t>Who is covered under the law?</a:t>
            </a:r>
          </a:p>
          <a:p>
            <a:pPr marL="283464" lvl="1" indent="-283464">
              <a:spcBef>
                <a:spcPts val="0"/>
              </a:spcBef>
              <a:spcAft>
                <a:spcPts val="1200"/>
              </a:spcAft>
              <a:buFont typeface="Arial" pitchFamily="34" charset="0"/>
              <a:buChar char="•"/>
            </a:pPr>
            <a:r>
              <a:rPr lang="en-US" sz="2200" dirty="0" smtClean="0"/>
              <a:t>Notice of Employee Rights</a:t>
            </a:r>
          </a:p>
          <a:p>
            <a:pPr marL="0" lvl="1" indent="-283464">
              <a:spcBef>
                <a:spcPts val="0"/>
              </a:spcBef>
              <a:spcAft>
                <a:spcPts val="1200"/>
              </a:spcAft>
              <a:buFont typeface="Arial" pitchFamily="34" charset="0"/>
              <a:buChar char="•"/>
            </a:pPr>
            <a:r>
              <a:rPr lang="en-US" sz="2200" dirty="0" smtClean="0"/>
              <a:t>How does sick leave accrue?</a:t>
            </a:r>
          </a:p>
          <a:p>
            <a:pPr marL="0" lvl="1" indent="-283464">
              <a:spcBef>
                <a:spcPts val="0"/>
              </a:spcBef>
              <a:spcAft>
                <a:spcPts val="1200"/>
              </a:spcAft>
              <a:buFont typeface="Arial" pitchFamily="34" charset="0"/>
              <a:buChar char="•"/>
            </a:pPr>
            <a:r>
              <a:rPr lang="en-US" sz="2200" dirty="0" smtClean="0"/>
              <a:t>For what purposes can employees use sick leave?</a:t>
            </a:r>
          </a:p>
          <a:p>
            <a:pPr marL="0" lvl="1" indent="-283464">
              <a:spcBef>
                <a:spcPts val="0"/>
              </a:spcBef>
              <a:spcAft>
                <a:spcPts val="1200"/>
              </a:spcAft>
              <a:buFont typeface="Arial" pitchFamily="34" charset="0"/>
              <a:buChar char="•"/>
            </a:pPr>
            <a:r>
              <a:rPr lang="en-US" sz="2200" dirty="0" smtClean="0"/>
              <a:t>Compliance</a:t>
            </a:r>
          </a:p>
          <a:p>
            <a:pPr marL="0" lvl="1" indent="-283464">
              <a:spcBef>
                <a:spcPts val="0"/>
              </a:spcBef>
              <a:spcAft>
                <a:spcPts val="1200"/>
              </a:spcAft>
              <a:buFont typeface="Arial" pitchFamily="34" charset="0"/>
              <a:buChar char="•"/>
            </a:pPr>
            <a:r>
              <a:rPr lang="en-US" sz="2200" dirty="0" smtClean="0"/>
              <a:t>Q &amp; A</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prstGeom prst="rect">
            <a:avLst/>
          </a:prstGeom>
        </p:spPr>
        <p:txBody>
          <a:bodyPr/>
          <a:lstStyle/>
          <a:p>
            <a:pPr algn="l"/>
            <a:r>
              <a:rPr lang="en-US" dirty="0" smtClean="0"/>
              <a:t>RULES</a:t>
            </a:r>
            <a:endParaRPr lang="en-US" dirty="0"/>
          </a:p>
        </p:txBody>
      </p:sp>
      <p:sp>
        <p:nvSpPr>
          <p:cNvPr id="3" name="Content Placeholder 2"/>
          <p:cNvSpPr>
            <a:spLocks noGrp="1"/>
          </p:cNvSpPr>
          <p:nvPr>
            <p:ph idx="1"/>
          </p:nvPr>
        </p:nvSpPr>
        <p:spPr>
          <a:xfrm>
            <a:off x="457200" y="1249680"/>
            <a:ext cx="8229600" cy="4876483"/>
          </a:xfrm>
          <a:prstGeom prst="rect">
            <a:avLst/>
          </a:prstGeom>
        </p:spPr>
        <p:txBody>
          <a:bodyPr/>
          <a:lstStyle/>
          <a:p>
            <a:pPr marL="283464" indent="-283464">
              <a:spcBef>
                <a:spcPts val="0"/>
              </a:spcBef>
              <a:spcAft>
                <a:spcPts val="3000"/>
              </a:spcAft>
              <a:buFont typeface="Arial" pitchFamily="34" charset="0"/>
              <a:buChar char="•"/>
            </a:pPr>
            <a:r>
              <a:rPr lang="en-US" dirty="0" smtClean="0"/>
              <a:t>DCA has published rules that are available at </a:t>
            </a:r>
            <a:br>
              <a:rPr lang="en-US" dirty="0" smtClean="0"/>
            </a:br>
            <a:r>
              <a:rPr lang="en-US" b="1" dirty="0" smtClean="0"/>
              <a:t>nyc.gov/PaidSickLeave</a:t>
            </a:r>
            <a:r>
              <a:rPr lang="en-US" dirty="0" smtClean="0"/>
              <a:t>. </a:t>
            </a:r>
          </a:p>
          <a:p>
            <a:pPr marL="283464" indent="-283464">
              <a:spcBef>
                <a:spcPts val="0"/>
              </a:spcBef>
              <a:spcAft>
                <a:spcPts val="3000"/>
              </a:spcAft>
              <a:buFont typeface="Arial" pitchFamily="34" charset="0"/>
              <a:buChar char="•"/>
            </a:pPr>
            <a:r>
              <a:rPr lang="en-US" dirty="0" smtClean="0"/>
              <a:t>Rules clarify provisions in the Paid Sick Leave Law, establish requirements to implement the Act and meet its goals, and provide guidance to covered employers and protected employees. </a:t>
            </a:r>
          </a:p>
          <a:p>
            <a:pPr marL="283464" indent="-283464">
              <a:buNone/>
            </a:pPr>
            <a:endParaRPr lang="en-US" sz="2800" dirty="0" smtClean="0"/>
          </a:p>
          <a:p>
            <a:pPr marL="283464" indent="-283464"/>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all" spc="0" normalizeH="0" baseline="0" noProof="0" dirty="0" smtClean="0">
                <a:ln>
                  <a:noFill/>
                </a:ln>
                <a:solidFill>
                  <a:schemeClr val="bg1"/>
                </a:solidFill>
                <a:effectLst/>
                <a:uLnTx/>
                <a:uFillTx/>
                <a:latin typeface="Arial"/>
                <a:ea typeface="+mj-ea"/>
                <a:cs typeface="+mj-cs"/>
              </a:rPr>
              <a:t>DCA IS HERE</a:t>
            </a:r>
            <a:r>
              <a:rPr kumimoji="0" lang="en-US" sz="3400" b="1" i="0" u="none" strike="noStrike" kern="1200" cap="all" spc="0" normalizeH="0" noProof="0" dirty="0" smtClean="0">
                <a:ln>
                  <a:noFill/>
                </a:ln>
                <a:solidFill>
                  <a:schemeClr val="bg1"/>
                </a:solidFill>
                <a:effectLst/>
                <a:uLnTx/>
                <a:uFillTx/>
                <a:latin typeface="Arial"/>
                <a:ea typeface="+mj-ea"/>
                <a:cs typeface="+mj-cs"/>
              </a:rPr>
              <a:t> TO HELP:</a:t>
            </a:r>
          </a:p>
          <a:p>
            <a:pPr marL="0" marR="0" lvl="0" indent="0" defTabSz="457200" rtl="0" eaLnBrk="1" fontAlgn="auto" latinLnBrk="0" hangingPunct="1">
              <a:lnSpc>
                <a:spcPct val="100000"/>
              </a:lnSpc>
              <a:spcBef>
                <a:spcPct val="0"/>
              </a:spcBef>
              <a:spcAft>
                <a:spcPts val="0"/>
              </a:spcAft>
              <a:buClrTx/>
              <a:buSzTx/>
              <a:buFontTx/>
              <a:buNone/>
              <a:tabLst/>
              <a:defRPr/>
            </a:pPr>
            <a:r>
              <a:rPr lang="en-US" sz="3400" b="1" cap="all" baseline="0" dirty="0" smtClean="0">
                <a:solidFill>
                  <a:srgbClr val="00B3EA"/>
                </a:solidFill>
                <a:latin typeface="Arial"/>
                <a:ea typeface="+mj-ea"/>
                <a:cs typeface="+mj-cs"/>
              </a:rPr>
              <a:t>PAID SICK LEAVe</a:t>
            </a:r>
            <a:endParaRPr kumimoji="0" lang="en-US" sz="3400" b="1" i="0" u="none" strike="noStrike" kern="1200" cap="all" spc="0" normalizeH="0" baseline="0" noProof="0" dirty="0">
              <a:ln>
                <a:noFill/>
              </a:ln>
              <a:solidFill>
                <a:srgbClr val="00B3EA"/>
              </a:solidFill>
              <a:effectLst/>
              <a:uLnTx/>
              <a:uFillTx/>
              <a:latin typeface="Arial"/>
              <a:ea typeface="+mj-ea"/>
              <a:cs typeface="+mj-cs"/>
            </a:endParaRPr>
          </a:p>
        </p:txBody>
      </p:sp>
      <p:sp>
        <p:nvSpPr>
          <p:cNvPr id="10" name="Content Placeholder 6"/>
          <p:cNvSpPr txBox="1">
            <a:spLocks/>
          </p:cNvSpPr>
          <p:nvPr/>
        </p:nvSpPr>
        <p:spPr>
          <a:xfrm>
            <a:off x="457199" y="1767840"/>
            <a:ext cx="8229600" cy="43583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bg1"/>
                </a:solidFill>
                <a:latin typeface="Tw Cen M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Tw Cen M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Tw Cen M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3464" indent="-283464">
              <a:spcBef>
                <a:spcPts val="0"/>
              </a:spcBef>
              <a:spcAft>
                <a:spcPts val="800"/>
              </a:spcAft>
              <a:buFont typeface="Arial" pitchFamily="34" charset="0"/>
              <a:buChar char="•"/>
              <a:defRPr/>
            </a:pPr>
            <a:r>
              <a:rPr lang="en-US" sz="2200" b="1" dirty="0" smtClean="0">
                <a:latin typeface="Arial"/>
                <a:cs typeface="Arial"/>
              </a:rPr>
              <a:t>To file a complaint, get information, speak with a </a:t>
            </a:r>
            <a:br>
              <a:rPr lang="en-US" sz="2200" b="1" dirty="0" smtClean="0">
                <a:latin typeface="Arial"/>
                <a:cs typeface="Arial"/>
              </a:rPr>
            </a:br>
            <a:r>
              <a:rPr lang="en-US" sz="2200" b="1" dirty="0" smtClean="0">
                <a:latin typeface="Arial"/>
                <a:cs typeface="Arial"/>
              </a:rPr>
              <a:t>DCA representative, schedule a training:</a:t>
            </a:r>
          </a:p>
          <a:p>
            <a:pPr marL="740664" lvl="1" indent="-283464">
              <a:spcBef>
                <a:spcPts val="0"/>
              </a:spcBef>
              <a:spcAft>
                <a:spcPts val="800"/>
              </a:spcAft>
              <a:buFont typeface="Arial" pitchFamily="34" charset="0"/>
              <a:buChar char="–"/>
              <a:defRPr/>
            </a:pPr>
            <a:r>
              <a:rPr lang="en-US" sz="1800" dirty="0" smtClean="0">
                <a:latin typeface="Arial"/>
                <a:cs typeface="Arial"/>
              </a:rPr>
              <a:t>Visit </a:t>
            </a:r>
            <a:r>
              <a:rPr lang="en-US" sz="1800" b="1" dirty="0" smtClean="0">
                <a:latin typeface="Arial"/>
                <a:cs typeface="Arial"/>
              </a:rPr>
              <a:t>nyc.gov/PaidSickLeave</a:t>
            </a:r>
            <a:r>
              <a:rPr lang="en-US" sz="1800" dirty="0" smtClean="0">
                <a:latin typeface="Arial"/>
                <a:cs typeface="Arial"/>
              </a:rPr>
              <a:t>.</a:t>
            </a:r>
            <a:endParaRPr lang="en-US" sz="1800" b="1" dirty="0" smtClean="0">
              <a:latin typeface="Arial"/>
              <a:cs typeface="Arial"/>
            </a:endParaRPr>
          </a:p>
          <a:p>
            <a:pPr marL="740664" lvl="1" indent="-283464">
              <a:spcBef>
                <a:spcPts val="0"/>
              </a:spcBef>
              <a:spcAft>
                <a:spcPts val="800"/>
              </a:spcAft>
              <a:buFont typeface="Arial" pitchFamily="34" charset="0"/>
              <a:buChar char="–"/>
              <a:defRPr/>
            </a:pPr>
            <a:r>
              <a:rPr lang="en-US" sz="1800" dirty="0" smtClean="0">
                <a:latin typeface="Arial"/>
                <a:cs typeface="Arial"/>
              </a:rPr>
              <a:t>Call 311 (212-NEW-YORK outside NYC) and ask for information </a:t>
            </a:r>
            <a:br>
              <a:rPr lang="en-US" sz="1800" dirty="0" smtClean="0">
                <a:latin typeface="Arial"/>
                <a:cs typeface="Arial"/>
              </a:rPr>
            </a:br>
            <a:r>
              <a:rPr lang="en-US" sz="1800" dirty="0" smtClean="0">
                <a:latin typeface="Arial"/>
                <a:cs typeface="Arial"/>
              </a:rPr>
              <a:t>about Paid Sick Leave.</a:t>
            </a:r>
          </a:p>
          <a:p>
            <a:pPr marL="740664" indent="-283464">
              <a:spcBef>
                <a:spcPts val="0"/>
              </a:spcBef>
              <a:spcAft>
                <a:spcPts val="800"/>
              </a:spcAft>
              <a:buFont typeface="Arial" pitchFamily="34" charset="0"/>
              <a:buChar char="–"/>
              <a:defRPr/>
            </a:pPr>
            <a:r>
              <a:rPr lang="en-US" sz="1800" dirty="0" smtClean="0">
                <a:latin typeface="Arial"/>
                <a:cs typeface="Arial"/>
              </a:rPr>
              <a:t>Email </a:t>
            </a:r>
            <a:r>
              <a:rPr lang="en-US" sz="1800" b="1" dirty="0" smtClean="0">
                <a:latin typeface="Arial"/>
                <a:cs typeface="Arial"/>
              </a:rPr>
              <a:t>PaidSickLeave@dca.nyc.gov</a:t>
            </a:r>
            <a:r>
              <a:rPr lang="en-US" sz="1800" dirty="0" smtClean="0">
                <a:latin typeface="Arial"/>
                <a:cs typeface="Arial"/>
              </a:rPr>
              <a:t>.</a:t>
            </a:r>
            <a:endParaRPr lang="en-US" sz="1800" b="1" dirty="0" smtClean="0">
              <a:latin typeface="Arial"/>
              <a:cs typeface="Arial"/>
            </a:endParaRPr>
          </a:p>
          <a:p>
            <a:pPr marL="740664" indent="-283464">
              <a:spcBef>
                <a:spcPts val="0"/>
              </a:spcBef>
              <a:spcAft>
                <a:spcPts val="800"/>
              </a:spcAft>
              <a:buFont typeface="Arial" pitchFamily="34" charset="0"/>
              <a:buChar char="–"/>
              <a:defRPr/>
            </a:pPr>
            <a:r>
              <a:rPr lang="en-US" sz="1800" dirty="0" smtClean="0">
                <a:latin typeface="Arial"/>
                <a:cs typeface="Arial"/>
              </a:rPr>
              <a:t>Use online Live Chat at </a:t>
            </a:r>
            <a:r>
              <a:rPr lang="en-US" sz="1800" b="1" dirty="0" smtClean="0">
                <a:latin typeface="Arial"/>
                <a:cs typeface="Arial"/>
              </a:rPr>
              <a:t>nyc.gov/BusinessToolbox  </a:t>
            </a:r>
            <a:br>
              <a:rPr lang="en-US" sz="1800" b="1" dirty="0" smtClean="0">
                <a:latin typeface="Arial"/>
                <a:cs typeface="Arial"/>
              </a:rPr>
            </a:br>
            <a:r>
              <a:rPr lang="en-US" sz="1800" dirty="0" smtClean="0">
                <a:latin typeface="Arial"/>
                <a:cs typeface="Arial"/>
              </a:rPr>
              <a:t>(Businesses only).</a:t>
            </a:r>
          </a:p>
          <a:p>
            <a:pPr marL="740664" lvl="1" indent="-283464">
              <a:spcBef>
                <a:spcPts val="0"/>
              </a:spcBef>
              <a:spcAft>
                <a:spcPts val="800"/>
              </a:spcAft>
              <a:buFont typeface="Arial" pitchFamily="34" charset="0"/>
              <a:buChar char="–"/>
              <a:defRPr/>
            </a:pPr>
            <a:r>
              <a:rPr lang="en-US" sz="1800" dirty="0" smtClean="0">
                <a:latin typeface="Arial"/>
                <a:cs typeface="Arial"/>
              </a:rPr>
              <a:t>Visit 42 Broadway, 11th Floor, New York, NY 10004. </a:t>
            </a:r>
            <a:br>
              <a:rPr lang="en-US" sz="1800" dirty="0" smtClean="0">
                <a:latin typeface="Arial"/>
                <a:cs typeface="Arial"/>
              </a:rPr>
            </a:br>
            <a:r>
              <a:rPr lang="en-US" sz="1800" dirty="0" smtClean="0">
                <a:latin typeface="Arial"/>
                <a:cs typeface="Arial"/>
              </a:rPr>
              <a:t>Office hours are</a:t>
            </a:r>
            <a:r>
              <a:rPr lang="en-US" sz="1800" dirty="0">
                <a:latin typeface="Arial"/>
                <a:cs typeface="Arial"/>
              </a:rPr>
              <a:t> </a:t>
            </a:r>
            <a:r>
              <a:rPr lang="en-US" sz="1800" dirty="0" smtClean="0">
                <a:latin typeface="Arial"/>
                <a:cs typeface="Arial"/>
              </a:rPr>
              <a:t>9 a.m. to 5 p.m. Monday through Friday.</a:t>
            </a:r>
            <a:endParaRPr lang="en-US" sz="1800" dirty="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649900"/>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all" spc="0" normalizeH="0" baseline="0" noProof="0" dirty="0" smtClean="0">
                <a:ln>
                  <a:noFill/>
                </a:ln>
                <a:solidFill>
                  <a:schemeClr val="bg1"/>
                </a:solidFill>
                <a:effectLst/>
                <a:uLnTx/>
                <a:uFillTx/>
                <a:latin typeface="Arial"/>
                <a:ea typeface="+mj-ea"/>
                <a:cs typeface="+mj-cs"/>
              </a:rPr>
              <a:t>DCA IS HERE</a:t>
            </a:r>
            <a:r>
              <a:rPr kumimoji="0" lang="en-US" sz="3400" b="1" i="0" u="none" strike="noStrike" kern="1200" cap="all" spc="0" normalizeH="0" noProof="0" dirty="0" smtClean="0">
                <a:ln>
                  <a:noFill/>
                </a:ln>
                <a:solidFill>
                  <a:schemeClr val="bg1"/>
                </a:solidFill>
                <a:effectLst/>
                <a:uLnTx/>
                <a:uFillTx/>
                <a:latin typeface="Arial"/>
                <a:ea typeface="+mj-ea"/>
                <a:cs typeface="+mj-cs"/>
              </a:rPr>
              <a:t> TO HELP:</a:t>
            </a:r>
          </a:p>
          <a:p>
            <a:pPr marL="0" marR="0" lvl="0" indent="0" defTabSz="457200" rtl="0" eaLnBrk="1" fontAlgn="auto" latinLnBrk="0" hangingPunct="1">
              <a:lnSpc>
                <a:spcPct val="100000"/>
              </a:lnSpc>
              <a:spcBef>
                <a:spcPct val="0"/>
              </a:spcBef>
              <a:spcAft>
                <a:spcPts val="0"/>
              </a:spcAft>
              <a:buClrTx/>
              <a:buSzTx/>
              <a:buFontTx/>
              <a:buNone/>
              <a:tabLst/>
              <a:defRPr/>
            </a:pPr>
            <a:r>
              <a:rPr lang="en-US" sz="3400" b="1" cap="all" dirty="0" smtClean="0">
                <a:solidFill>
                  <a:srgbClr val="00B3EA"/>
                </a:solidFill>
                <a:latin typeface="Arial"/>
                <a:ea typeface="+mj-ea"/>
                <a:cs typeface="+mj-cs"/>
              </a:rPr>
              <a:t>GENERAL/FINANCIAL EMPOWERMENT</a:t>
            </a:r>
            <a:endParaRPr kumimoji="0" lang="en-US" sz="3400" b="1" i="0" u="none" strike="noStrike" kern="1200" cap="all" spc="0" normalizeH="0" noProof="0" dirty="0" smtClean="0">
              <a:ln>
                <a:noFill/>
              </a:ln>
              <a:solidFill>
                <a:srgbClr val="00B3EA"/>
              </a:solidFill>
              <a:effectLst/>
              <a:uLnTx/>
              <a:uFillTx/>
              <a:latin typeface="Arial"/>
              <a:ea typeface="+mj-ea"/>
              <a:cs typeface="+mj-cs"/>
            </a:endParaRPr>
          </a:p>
        </p:txBody>
      </p:sp>
      <p:sp>
        <p:nvSpPr>
          <p:cNvPr id="6" name="Content Placeholder 6"/>
          <p:cNvSpPr txBox="1">
            <a:spLocks/>
          </p:cNvSpPr>
          <p:nvPr/>
        </p:nvSpPr>
        <p:spPr>
          <a:xfrm>
            <a:off x="457200" y="2130552"/>
            <a:ext cx="8229600" cy="304495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bg1"/>
                </a:solidFill>
                <a:latin typeface="Tw Cen M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Tw Cen M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Tw Cen M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3464" indent="-283464">
              <a:spcBef>
                <a:spcPts val="0"/>
              </a:spcBef>
              <a:spcAft>
                <a:spcPts val="400"/>
              </a:spcAft>
              <a:buFont typeface="Arial" pitchFamily="34" charset="0"/>
              <a:buChar char="•"/>
              <a:defRPr/>
            </a:pPr>
            <a:r>
              <a:rPr lang="en-US" sz="2200" dirty="0" smtClean="0">
                <a:latin typeface="Arial"/>
                <a:cs typeface="Arial"/>
              </a:rPr>
              <a:t>Visit</a:t>
            </a:r>
            <a:r>
              <a:rPr lang="en-US" sz="2200" b="1" dirty="0" smtClean="0">
                <a:latin typeface="Arial"/>
                <a:cs typeface="Arial"/>
              </a:rPr>
              <a:t> nyc.gov/consumers</a:t>
            </a:r>
            <a:r>
              <a:rPr lang="en-US" sz="2200" dirty="0" smtClean="0">
                <a:latin typeface="Arial"/>
                <a:cs typeface="Arial"/>
              </a:rPr>
              <a:t>.</a:t>
            </a:r>
            <a:endParaRPr lang="en-US" sz="2200" b="1" dirty="0" smtClean="0">
              <a:latin typeface="Arial"/>
              <a:cs typeface="Arial"/>
            </a:endParaRPr>
          </a:p>
          <a:p>
            <a:pPr marL="740664" lvl="1" indent="-283464">
              <a:spcBef>
                <a:spcPts val="0"/>
              </a:spcBef>
              <a:spcAft>
                <a:spcPts val="3000"/>
              </a:spcAft>
              <a:buFont typeface="Arial" pitchFamily="34" charset="0"/>
              <a:buChar char="–"/>
              <a:defRPr/>
            </a:pPr>
            <a:r>
              <a:rPr lang="en-US" sz="1800" dirty="0" smtClean="0">
                <a:latin typeface="Arial"/>
                <a:cs typeface="Arial"/>
              </a:rPr>
              <a:t>Search “Financial Empowerment” for free one-on-one professional financial counseling and safe banking products.</a:t>
            </a:r>
          </a:p>
          <a:p>
            <a:pPr marL="283464" indent="-283464">
              <a:spcBef>
                <a:spcPts val="0"/>
              </a:spcBef>
              <a:spcAft>
                <a:spcPts val="400"/>
              </a:spcAft>
              <a:buFont typeface="Arial" pitchFamily="34" charset="0"/>
              <a:buChar char="•"/>
              <a:defRPr/>
            </a:pPr>
            <a:r>
              <a:rPr lang="en-US" sz="2200" b="1" dirty="0" smtClean="0">
                <a:latin typeface="Arial"/>
                <a:cs typeface="Arial"/>
              </a:rPr>
              <a:t>Contact 311 </a:t>
            </a:r>
            <a:r>
              <a:rPr lang="en-US" sz="2200" dirty="0" smtClean="0">
                <a:latin typeface="Arial"/>
                <a:cs typeface="Arial"/>
              </a:rPr>
              <a:t>(212-NEW-YORK outside NYC).</a:t>
            </a:r>
          </a:p>
          <a:p>
            <a:pPr marL="740664" indent="-283464">
              <a:spcBef>
                <a:spcPts val="0"/>
              </a:spcBef>
              <a:spcAft>
                <a:spcPts val="3000"/>
              </a:spcAft>
              <a:buFont typeface="Arial" pitchFamily="34" charset="0"/>
              <a:buChar char="–"/>
              <a:defRPr/>
            </a:pPr>
            <a:r>
              <a:rPr lang="en-US" sz="1800" dirty="0" smtClean="0">
                <a:latin typeface="Arial"/>
                <a:cs typeface="Arial"/>
              </a:rPr>
              <a:t>Ask for “Financial Empowerment Center,” “NYC SafeStart Account.” </a:t>
            </a:r>
          </a:p>
          <a:p>
            <a:pPr marL="283464" indent="-283464">
              <a:spcBef>
                <a:spcPts val="0"/>
              </a:spcBef>
              <a:spcAft>
                <a:spcPts val="3000"/>
              </a:spcAft>
              <a:buFont typeface="Arial" pitchFamily="34" charset="0"/>
              <a:buChar char="•"/>
              <a:defRPr/>
            </a:pPr>
            <a:r>
              <a:rPr lang="en-US" sz="2200" dirty="0" smtClean="0">
                <a:latin typeface="Arial"/>
                <a:cs typeface="Arial"/>
              </a:rPr>
              <a:t>Use online Live Chat at </a:t>
            </a:r>
            <a:r>
              <a:rPr lang="en-US" sz="2200" b="1" dirty="0" smtClean="0">
                <a:latin typeface="Arial"/>
                <a:cs typeface="Arial"/>
              </a:rPr>
              <a:t>nyc.gov/BusinessToolbox  </a:t>
            </a:r>
            <a:r>
              <a:rPr lang="en-US" sz="2200" dirty="0" smtClean="0">
                <a:latin typeface="Arial"/>
                <a:cs typeface="Arial"/>
              </a:rPr>
              <a:t>(Businesses only).</a:t>
            </a:r>
          </a:p>
          <a:p>
            <a:pPr marL="740664" lvl="1" indent="-283464">
              <a:spcBef>
                <a:spcPts val="0"/>
              </a:spcBef>
              <a:spcAft>
                <a:spcPts val="3000"/>
              </a:spcAft>
              <a:defRPr/>
            </a:pPr>
            <a:endParaRPr lang="en-US" sz="2200" dirty="0" smtClean="0"/>
          </a:p>
          <a:p>
            <a:pPr marL="283464" indent="-283464">
              <a:spcBef>
                <a:spcPts val="0"/>
              </a:spcBef>
              <a:spcAft>
                <a:spcPts val="3000"/>
              </a:spcAft>
              <a:defRPr/>
            </a:pPr>
            <a:endParaRPr lang="en-US" b="1" dirty="0" smtClean="0"/>
          </a:p>
          <a:p>
            <a:pPr marL="740664" indent="-283464">
              <a:spcBef>
                <a:spcPts val="0"/>
              </a:spcBef>
              <a:spcAft>
                <a:spcPts val="3000"/>
              </a:spcAft>
              <a:defRPr/>
            </a:pPr>
            <a:endParaRPr lang="en-US" i="1" dirty="0" smtClean="0"/>
          </a:p>
          <a:p>
            <a:pPr marL="740664" indent="-283464">
              <a:spcBef>
                <a:spcPts val="0"/>
              </a:spcBef>
              <a:spcAft>
                <a:spcPts val="3000"/>
              </a:spcAft>
              <a:defRPr/>
            </a:pPr>
            <a:endParaRPr lang="en-US" i="1" dirty="0" smtClean="0"/>
          </a:p>
          <a:p>
            <a:pPr marL="740664" indent="-283464">
              <a:spcBef>
                <a:spcPts val="0"/>
              </a:spcBef>
              <a:spcAft>
                <a:spcPts val="3000"/>
              </a:spcAft>
              <a:defRPr/>
            </a:pPr>
            <a:endParaRPr lang="en-US" i="1" dirty="0" smtClean="0"/>
          </a:p>
          <a:p>
            <a:pPr marL="740664" indent="-283464">
              <a:spcBef>
                <a:spcPts val="0"/>
              </a:spcBef>
              <a:spcAft>
                <a:spcPts val="3000"/>
              </a:spcAft>
              <a:defRPr/>
            </a:pPr>
            <a:endParaRPr lang="en-US" i="1" dirty="0" smtClean="0"/>
          </a:p>
          <a:p>
            <a:pPr>
              <a:spcBef>
                <a:spcPts val="0"/>
              </a:spcBef>
              <a:spcAft>
                <a:spcPts val="3000"/>
              </a:spcAft>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QUESTIONS?</a:t>
            </a:r>
            <a:endParaRPr lang="en-US" dirty="0"/>
          </a:p>
        </p:txBody>
      </p:sp>
    </p:spTree>
    <p:extLst>
      <p:ext uri="{BB962C8B-B14F-4D97-AF65-F5344CB8AC3E}">
        <p14:creationId xmlns:p14="http://schemas.microsoft.com/office/powerpoint/2010/main" val="2262487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61" y="276898"/>
            <a:ext cx="7903727" cy="2585323"/>
          </a:xfrm>
          <a:prstGeom prst="rect">
            <a:avLst/>
          </a:prstGeom>
          <a:noFill/>
        </p:spPr>
        <p:txBody>
          <a:bodyPr wrap="square" rtlCol="0">
            <a:spAutoFit/>
          </a:bodyPr>
          <a:lstStyle/>
          <a:p>
            <a:pPr>
              <a:spcAft>
                <a:spcPts val="3600"/>
              </a:spcAft>
            </a:pPr>
            <a:r>
              <a:rPr lang="en-US" sz="3400" dirty="0" smtClean="0">
                <a:solidFill>
                  <a:schemeClr val="bg1"/>
                </a:solidFill>
                <a:latin typeface="Arial" pitchFamily="34" charset="0"/>
                <a:cs typeface="Arial" pitchFamily="34" charset="0"/>
              </a:rPr>
              <a:t>nyc.gov/PaidSickLeave</a:t>
            </a:r>
            <a:endParaRPr lang="en-US" sz="3400" dirty="0">
              <a:solidFill>
                <a:schemeClr val="bg1"/>
              </a:solidFill>
              <a:latin typeface="Arial" pitchFamily="34" charset="0"/>
              <a:cs typeface="Arial" pitchFamily="34" charset="0"/>
            </a:endParaRPr>
          </a:p>
          <a:p>
            <a:pPr>
              <a:spcAft>
                <a:spcPts val="3600"/>
              </a:spcAft>
            </a:pPr>
            <a:r>
              <a:rPr lang="en-US" sz="3400" dirty="0">
                <a:solidFill>
                  <a:schemeClr val="bg1"/>
                </a:solidFill>
                <a:latin typeface="Arial" pitchFamily="34" charset="0"/>
                <a:cs typeface="Arial" pitchFamily="34" charset="0"/>
              </a:rPr>
              <a:t>PaidSickLeave@dca.nyc.gov</a:t>
            </a:r>
          </a:p>
          <a:p>
            <a:pPr>
              <a:spcAft>
                <a:spcPts val="3600"/>
              </a:spcAft>
            </a:pPr>
            <a:r>
              <a:rPr lang="en-US" sz="3400" dirty="0">
                <a:solidFill>
                  <a:srgbClr val="00B6EA"/>
                </a:solidFill>
                <a:latin typeface="Arial" pitchFamily="34" charset="0"/>
                <a:cs typeface="Arial" pitchFamily="34" charset="0"/>
              </a:rPr>
              <a:t>CONTACT 311 (212-NEW-YORK)</a:t>
            </a:r>
          </a:p>
        </p:txBody>
      </p:sp>
      <p:pic>
        <p:nvPicPr>
          <p:cNvPr id="6" name="Picture 5" descr="PSL-socialmed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45" y="3298271"/>
            <a:ext cx="2636792" cy="711516"/>
          </a:xfrm>
          <a:prstGeom prst="rect">
            <a:avLst/>
          </a:prstGeom>
        </p:spPr>
      </p:pic>
      <p:sp>
        <p:nvSpPr>
          <p:cNvPr id="5" name="TextBox 4"/>
          <p:cNvSpPr txBox="1"/>
          <p:nvPr/>
        </p:nvSpPr>
        <p:spPr>
          <a:xfrm>
            <a:off x="0" y="6611779"/>
            <a:ext cx="1451956" cy="215444"/>
          </a:xfrm>
          <a:prstGeom prst="rect">
            <a:avLst/>
          </a:prstGeom>
          <a:noFill/>
        </p:spPr>
        <p:txBody>
          <a:bodyPr wrap="square" rtlCol="0">
            <a:spAutoFit/>
          </a:bodyPr>
          <a:lstStyle/>
          <a:p>
            <a:r>
              <a:rPr lang="en-US" sz="800" b="1" dirty="0" smtClean="0">
                <a:solidFill>
                  <a:srgbClr val="00B3EA"/>
                </a:solidFill>
                <a:latin typeface="Arial"/>
                <a:cs typeface="Arial" pitchFamily="34" charset="0"/>
              </a:rPr>
              <a:t>Updated 07/2016</a:t>
            </a:r>
            <a:endParaRPr lang="en-US" sz="800" b="1" dirty="0">
              <a:solidFill>
                <a:srgbClr val="00B3EA"/>
              </a:solidFill>
              <a:latin typeface="Arial"/>
              <a:cs typeface="Arial" pitchFamily="34" charset="0"/>
            </a:endParaRPr>
          </a:p>
        </p:txBody>
      </p:sp>
    </p:spTree>
    <p:extLst>
      <p:ext uri="{BB962C8B-B14F-4D97-AF65-F5344CB8AC3E}">
        <p14:creationId xmlns:p14="http://schemas.microsoft.com/office/powerpoint/2010/main" val="4277676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prstGeom prst="rect">
            <a:avLst/>
          </a:prstGeom>
        </p:spPr>
        <p:txBody>
          <a:bodyPr/>
          <a:lstStyle/>
          <a:p>
            <a:pPr algn="l"/>
            <a:r>
              <a:rPr lang="en-US" dirty="0" smtClean="0"/>
              <a:t>BRIEF INTRODUCTION</a:t>
            </a:r>
            <a:endParaRPr lang="en-US" dirty="0"/>
          </a:p>
        </p:txBody>
      </p:sp>
      <p:sp>
        <p:nvSpPr>
          <p:cNvPr id="5" name="Content Placeholder 2"/>
          <p:cNvSpPr>
            <a:spLocks noGrp="1"/>
          </p:cNvSpPr>
          <p:nvPr>
            <p:ph idx="1"/>
          </p:nvPr>
        </p:nvSpPr>
        <p:spPr>
          <a:prstGeom prst="rect">
            <a:avLst/>
          </a:prstGeom>
        </p:spPr>
        <p:txBody>
          <a:bodyPr>
            <a:noAutofit/>
          </a:bodyPr>
          <a:lstStyle/>
          <a:p>
            <a:pPr marL="283464" indent="-283464">
              <a:spcBef>
                <a:spcPts val="0"/>
              </a:spcBef>
              <a:spcAft>
                <a:spcPts val="3000"/>
              </a:spcAft>
            </a:pPr>
            <a:r>
              <a:rPr lang="en-US" spc="20" dirty="0" smtClean="0"/>
              <a:t>NYC was the 7th jurisdiction to guarantee access to </a:t>
            </a:r>
            <a:br>
              <a:rPr lang="en-US" spc="20" dirty="0" smtClean="0"/>
            </a:br>
            <a:r>
              <a:rPr lang="en-US" spc="20" dirty="0" smtClean="0"/>
              <a:t>sick leave for employees under the Earned Sick Time Act (Paid Sick Leave Law). To date, 13 additional jurisdictions have adopted paid sick leave laws.</a:t>
            </a:r>
          </a:p>
          <a:p>
            <a:pPr marL="283464" indent="-283464">
              <a:spcBef>
                <a:spcPts val="0"/>
              </a:spcBef>
              <a:spcAft>
                <a:spcPts val="3000"/>
              </a:spcAft>
            </a:pPr>
            <a:r>
              <a:rPr lang="en-US" spc="20" dirty="0" smtClean="0"/>
              <a:t>More than 1 million NYC employees will now have the right to sick leave.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BRIEF INTRODUCTION</a:t>
            </a:r>
            <a:endParaRPr lang="en-US" dirty="0"/>
          </a:p>
        </p:txBody>
      </p:sp>
      <p:sp>
        <p:nvSpPr>
          <p:cNvPr id="3" name="Content Placeholder 2"/>
          <p:cNvSpPr>
            <a:spLocks noGrp="1"/>
          </p:cNvSpPr>
          <p:nvPr>
            <p:ph idx="1"/>
          </p:nvPr>
        </p:nvSpPr>
        <p:spPr>
          <a:prstGeom prst="rect">
            <a:avLst/>
          </a:prstGeom>
        </p:spPr>
        <p:txBody>
          <a:bodyPr>
            <a:normAutofit/>
          </a:bodyPr>
          <a:lstStyle/>
          <a:p>
            <a:pPr marL="283464" lvl="0" indent="-283464">
              <a:spcBef>
                <a:spcPts val="0"/>
              </a:spcBef>
              <a:spcAft>
                <a:spcPts val="3000"/>
              </a:spcAft>
            </a:pPr>
            <a:r>
              <a:rPr lang="en-US" sz="2200" spc="20" dirty="0" smtClean="0"/>
              <a:t>The Department of Consumer Affairs (DCA) oversees implementation and enforcement of the Earned Sick </a:t>
            </a:r>
            <a:br>
              <a:rPr lang="en-US" sz="2200" spc="20" dirty="0" smtClean="0"/>
            </a:br>
            <a:r>
              <a:rPr lang="en-US" sz="2200" spc="20" dirty="0" smtClean="0"/>
              <a:t>Time Act (Paid Sick Leave Law).</a:t>
            </a:r>
          </a:p>
          <a:p>
            <a:pPr marL="283464" lvl="0" indent="-283464">
              <a:spcBef>
                <a:spcPts val="0"/>
              </a:spcBef>
              <a:spcAft>
                <a:spcPts val="600"/>
              </a:spcAft>
            </a:pPr>
            <a:r>
              <a:rPr lang="en-US" sz="2200" spc="20" dirty="0" smtClean="0"/>
              <a:t>Employers and employees can get the required Notice of Employee Rights, one-page overviews, FAQs, and training event schedule in the following ways:</a:t>
            </a:r>
          </a:p>
          <a:p>
            <a:pPr lvl="1">
              <a:spcBef>
                <a:spcPts val="0"/>
              </a:spcBef>
              <a:spcAft>
                <a:spcPts val="500"/>
              </a:spcAft>
            </a:pPr>
            <a:r>
              <a:rPr lang="en-US" spc="20" dirty="0" smtClean="0"/>
              <a:t>Visit our offices at 42 Broadway, 11th Floor, New York, NY 10004 </a:t>
            </a:r>
          </a:p>
          <a:p>
            <a:pPr lvl="1">
              <a:spcBef>
                <a:spcPts val="0"/>
              </a:spcBef>
              <a:spcAft>
                <a:spcPts val="500"/>
              </a:spcAft>
            </a:pPr>
            <a:r>
              <a:rPr lang="en-US" spc="20" dirty="0" smtClean="0"/>
              <a:t>Visit </a:t>
            </a:r>
            <a:r>
              <a:rPr lang="en-US" b="1" spc="20" dirty="0" smtClean="0"/>
              <a:t>nyc.gov/PaidSickLeave</a:t>
            </a:r>
            <a:r>
              <a:rPr lang="en-US" spc="20" dirty="0" smtClean="0"/>
              <a:t> </a:t>
            </a:r>
          </a:p>
          <a:p>
            <a:pPr lvl="1">
              <a:spcBef>
                <a:spcPts val="0"/>
              </a:spcBef>
              <a:spcAft>
                <a:spcPts val="500"/>
              </a:spcAft>
            </a:pPr>
            <a:r>
              <a:rPr lang="en-US" spc="20" dirty="0" smtClean="0"/>
              <a:t>Call </a:t>
            </a:r>
            <a:r>
              <a:rPr lang="en-US" b="1" spc="20" dirty="0" smtClean="0"/>
              <a:t>311</a:t>
            </a:r>
            <a:endParaRPr lang="en-US" spc="2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dirty="0" smtClean="0"/>
              <a:t>WHAT DOES THE LAW PROVIDE?</a:t>
            </a:r>
            <a:endParaRPr lang="en-US" dirty="0"/>
          </a:p>
        </p:txBody>
      </p:sp>
      <p:sp>
        <p:nvSpPr>
          <p:cNvPr id="3" name="Content Placeholder 2"/>
          <p:cNvSpPr>
            <a:spLocks noGrp="1"/>
          </p:cNvSpPr>
          <p:nvPr>
            <p:ph idx="1"/>
          </p:nvPr>
        </p:nvSpPr>
        <p:spPr>
          <a:xfrm>
            <a:off x="457200" y="1249681"/>
            <a:ext cx="8229600" cy="1814742"/>
          </a:xfrm>
          <a:prstGeom prst="rect">
            <a:avLst/>
          </a:prstGeom>
        </p:spPr>
        <p:txBody>
          <a:bodyPr>
            <a:noAutofit/>
          </a:bodyPr>
          <a:lstStyle/>
          <a:p>
            <a:pPr marL="283464" indent="-283464">
              <a:spcBef>
                <a:spcPts val="0"/>
              </a:spcBef>
              <a:spcAft>
                <a:spcPts val="3000"/>
              </a:spcAft>
            </a:pPr>
            <a:r>
              <a:rPr lang="en-US" sz="2200" spc="20" dirty="0" smtClean="0"/>
              <a:t>Under the law, covered employees have the right to use </a:t>
            </a:r>
            <a:br>
              <a:rPr lang="en-US" sz="2200" spc="20" dirty="0" smtClean="0"/>
            </a:br>
            <a:r>
              <a:rPr lang="en-US" sz="2200" spc="20" dirty="0" smtClean="0"/>
              <a:t>sick leave for the care and treatment of themselves or a family member. </a:t>
            </a:r>
          </a:p>
          <a:p>
            <a:pPr marL="283464" lvl="1" indent="-283464">
              <a:spcBef>
                <a:spcPts val="0"/>
              </a:spcBef>
              <a:spcAft>
                <a:spcPts val="3000"/>
              </a:spcAft>
              <a:buFont typeface="Arial"/>
              <a:buChar char="•"/>
            </a:pPr>
            <a:r>
              <a:rPr lang="en-US" sz="2200" spc="20" dirty="0"/>
              <a:t>The law recognizes the following as a </a:t>
            </a:r>
            <a:r>
              <a:rPr lang="en-US" sz="2200" spc="20" dirty="0" smtClean="0"/>
              <a:t>family </a:t>
            </a:r>
            <a:r>
              <a:rPr lang="en-US" sz="2200" spc="20" dirty="0"/>
              <a:t>member:</a:t>
            </a:r>
          </a:p>
          <a:p>
            <a:pPr>
              <a:buNone/>
            </a:pPr>
            <a:endParaRPr lang="en-US" sz="2800" dirty="0" smtClean="0"/>
          </a:p>
        </p:txBody>
      </p:sp>
      <p:sp>
        <p:nvSpPr>
          <p:cNvPr id="6" name="Content Placeholder 2"/>
          <p:cNvSpPr txBox="1">
            <a:spLocks/>
          </p:cNvSpPr>
          <p:nvPr/>
        </p:nvSpPr>
        <p:spPr>
          <a:xfrm>
            <a:off x="457200" y="3113268"/>
            <a:ext cx="8229600" cy="2743200"/>
          </a:xfrm>
          <a:prstGeom prst="rect">
            <a:avLst/>
          </a:prstGeom>
        </p:spPr>
        <p:txBody>
          <a:bodyPr numCol="2"/>
          <a:lstStyle>
            <a:lvl1pPr marL="342900" indent="-342900" algn="l" defTabSz="457200" rtl="0" eaLnBrk="1" latinLnBrk="0" hangingPunct="1">
              <a:spcBef>
                <a:spcPct val="20000"/>
              </a:spcBef>
              <a:buFont typeface="Arial"/>
              <a:buChar char="•"/>
              <a:defRPr sz="2200" kern="1200" spc="20" baseline="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1800" kern="1200" spc="2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1800" kern="1200" spc="2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1800" kern="1200" spc="2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1800" kern="1200" spc="2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800"/>
              </a:spcAft>
            </a:pPr>
            <a:r>
              <a:rPr lang="en-US" dirty="0" smtClean="0"/>
              <a:t>Child (biological, adopted, </a:t>
            </a:r>
            <a:br>
              <a:rPr lang="en-US" dirty="0" smtClean="0"/>
            </a:br>
            <a:r>
              <a:rPr lang="en-US" dirty="0" smtClean="0"/>
              <a:t>or foster child; legal ward; </a:t>
            </a:r>
            <a:br>
              <a:rPr lang="en-US" dirty="0" smtClean="0"/>
            </a:br>
            <a:r>
              <a:rPr lang="en-US" dirty="0" smtClean="0"/>
              <a:t>child of an employee standing </a:t>
            </a:r>
            <a:r>
              <a:rPr lang="en-US" i="1" dirty="0" smtClean="0"/>
              <a:t>in loco parentis</a:t>
            </a:r>
            <a:r>
              <a:rPr lang="en-US" dirty="0" smtClean="0"/>
              <a:t>)		</a:t>
            </a:r>
          </a:p>
          <a:p>
            <a:pPr lvl="1">
              <a:spcBef>
                <a:spcPts val="0"/>
              </a:spcBef>
              <a:spcAft>
                <a:spcPts val="800"/>
              </a:spcAft>
            </a:pPr>
            <a:r>
              <a:rPr lang="en-US" dirty="0" smtClean="0"/>
              <a:t>Grandchild</a:t>
            </a:r>
          </a:p>
          <a:p>
            <a:pPr lvl="1">
              <a:spcBef>
                <a:spcPts val="0"/>
              </a:spcBef>
              <a:spcAft>
                <a:spcPts val="800"/>
              </a:spcAft>
            </a:pPr>
            <a:r>
              <a:rPr lang="en-US" dirty="0" smtClean="0"/>
              <a:t>Spouse</a:t>
            </a:r>
          </a:p>
          <a:p>
            <a:pPr lvl="1">
              <a:spcBef>
                <a:spcPts val="0"/>
              </a:spcBef>
              <a:spcAft>
                <a:spcPts val="800"/>
              </a:spcAft>
            </a:pPr>
            <a:r>
              <a:rPr lang="en-US" dirty="0" smtClean="0"/>
              <a:t>Domestic Partner</a:t>
            </a:r>
          </a:p>
          <a:p>
            <a:pPr lvl="1">
              <a:spcBef>
                <a:spcPts val="0"/>
              </a:spcBef>
              <a:spcAft>
                <a:spcPts val="800"/>
              </a:spcAft>
            </a:pPr>
            <a:r>
              <a:rPr lang="en-US" dirty="0" smtClean="0"/>
              <a:t>Parent</a:t>
            </a:r>
          </a:p>
          <a:p>
            <a:pPr lvl="1">
              <a:spcBef>
                <a:spcPts val="0"/>
              </a:spcBef>
              <a:spcAft>
                <a:spcPts val="800"/>
              </a:spcAft>
            </a:pPr>
            <a:r>
              <a:rPr lang="en-US" dirty="0" smtClean="0"/>
              <a:t>Grandparent</a:t>
            </a:r>
          </a:p>
          <a:p>
            <a:pPr lvl="1">
              <a:spcBef>
                <a:spcPts val="0"/>
              </a:spcBef>
              <a:spcAft>
                <a:spcPts val="800"/>
              </a:spcAft>
            </a:pPr>
            <a:r>
              <a:rPr lang="en-US" dirty="0" smtClean="0"/>
              <a:t>Child or parent of an employee’s spouse or </a:t>
            </a:r>
            <a:br>
              <a:rPr lang="en-US" dirty="0" smtClean="0"/>
            </a:br>
            <a:r>
              <a:rPr lang="en-US" dirty="0" smtClean="0"/>
              <a:t>domestic partner</a:t>
            </a:r>
          </a:p>
          <a:p>
            <a:pPr lvl="1">
              <a:spcBef>
                <a:spcPts val="0"/>
              </a:spcBef>
              <a:spcAft>
                <a:spcPts val="800"/>
              </a:spcAft>
            </a:pPr>
            <a:r>
              <a:rPr lang="en-US" dirty="0" smtClean="0"/>
              <a:t>Sibling (including a half, adopted, or step sibling)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prstGeom prst="rect">
            <a:avLst/>
          </a:prstGeom>
        </p:spPr>
        <p:txBody>
          <a:bodyPr/>
          <a:lstStyle/>
          <a:p>
            <a:pPr algn="l"/>
            <a:r>
              <a:rPr lang="en-US" dirty="0" smtClean="0"/>
              <a:t>WHAT DOES THE LAW PROVIDE?</a:t>
            </a:r>
            <a:br>
              <a:rPr lang="en-US" dirty="0" smtClean="0"/>
            </a:br>
            <a:r>
              <a:rPr lang="en-US" dirty="0" smtClean="0">
                <a:solidFill>
                  <a:srgbClr val="00B3EA"/>
                </a:solidFill>
              </a:rPr>
              <a:t>KEY FACTS: EMPLOYEES</a:t>
            </a:r>
            <a:endParaRPr lang="en-US" dirty="0">
              <a:solidFill>
                <a:srgbClr val="00B3EA"/>
              </a:solidFill>
            </a:endParaRPr>
          </a:p>
        </p:txBody>
      </p:sp>
      <p:sp>
        <p:nvSpPr>
          <p:cNvPr id="7" name="Content Placeholder 2"/>
          <p:cNvSpPr>
            <a:spLocks noGrp="1"/>
          </p:cNvSpPr>
          <p:nvPr>
            <p:ph idx="1"/>
          </p:nvPr>
        </p:nvSpPr>
        <p:spPr>
          <a:prstGeom prst="rect">
            <a:avLst/>
          </a:prstGeom>
        </p:spPr>
        <p:txBody>
          <a:bodyPr>
            <a:noAutofit/>
          </a:bodyPr>
          <a:lstStyle/>
          <a:p>
            <a:pPr marL="283464" indent="-283464">
              <a:spcBef>
                <a:spcPts val="0"/>
              </a:spcBef>
              <a:spcAft>
                <a:spcPts val="3000"/>
              </a:spcAft>
            </a:pPr>
            <a:r>
              <a:rPr lang="en-US" sz="2200" spc="20" dirty="0" smtClean="0"/>
              <a:t>All employers must provide some type of sick leave.</a:t>
            </a:r>
          </a:p>
          <a:p>
            <a:pPr marL="283464" indent="-283464">
              <a:spcBef>
                <a:spcPts val="0"/>
              </a:spcBef>
              <a:spcAft>
                <a:spcPts val="3000"/>
              </a:spcAft>
            </a:pPr>
            <a:r>
              <a:rPr lang="en-US" sz="2200" spc="20" dirty="0" smtClean="0"/>
              <a:t>Employers with 5 or more employees or 1 or more domestic workers must provide </a:t>
            </a:r>
            <a:r>
              <a:rPr lang="en-US" sz="2200" b="1" spc="20" dirty="0" smtClean="0"/>
              <a:t>paid</a:t>
            </a:r>
            <a:r>
              <a:rPr lang="en-US" sz="2200" spc="20" dirty="0" smtClean="0"/>
              <a:t> sick leave.</a:t>
            </a:r>
          </a:p>
          <a:p>
            <a:pPr marL="283464" indent="-283464">
              <a:spcBef>
                <a:spcPts val="0"/>
              </a:spcBef>
              <a:spcAft>
                <a:spcPts val="3000"/>
              </a:spcAft>
            </a:pPr>
            <a:r>
              <a:rPr lang="en-US" sz="2200" spc="20" dirty="0" smtClean="0"/>
              <a:t>Employers with fewer than 5 employees must provide </a:t>
            </a:r>
            <a:r>
              <a:rPr lang="en-US" sz="2200" b="1" spc="20" dirty="0" smtClean="0"/>
              <a:t>unpaid</a:t>
            </a:r>
            <a:r>
              <a:rPr lang="en-US" sz="2200" spc="20" dirty="0" smtClean="0"/>
              <a:t> sick leave.</a:t>
            </a:r>
          </a:p>
          <a:p>
            <a:pPr marL="283464" indent="-283464">
              <a:buNone/>
            </a:pP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prstGeom prst="rect">
            <a:avLst/>
          </a:prstGeom>
        </p:spPr>
        <p:txBody>
          <a:bodyPr/>
          <a:lstStyle/>
          <a:p>
            <a:pPr algn="l"/>
            <a:r>
              <a:rPr lang="en-US" dirty="0" smtClean="0"/>
              <a:t>WHAT DOES THE LAW PROVIDE?</a:t>
            </a:r>
            <a:br>
              <a:rPr lang="en-US" dirty="0" smtClean="0"/>
            </a:br>
            <a:r>
              <a:rPr lang="en-US" dirty="0" smtClean="0">
                <a:solidFill>
                  <a:srgbClr val="00B3EA"/>
                </a:solidFill>
              </a:rPr>
              <a:t>KEY FACTS: DOMESTIC WORKERS</a:t>
            </a:r>
            <a:endParaRPr lang="en-US" dirty="0">
              <a:solidFill>
                <a:srgbClr val="00B3EA"/>
              </a:solidFill>
            </a:endParaRPr>
          </a:p>
        </p:txBody>
      </p:sp>
      <p:sp>
        <p:nvSpPr>
          <p:cNvPr id="6" name="Content Placeholder 2"/>
          <p:cNvSpPr>
            <a:spLocks noGrp="1"/>
          </p:cNvSpPr>
          <p:nvPr>
            <p:ph idx="1"/>
          </p:nvPr>
        </p:nvSpPr>
        <p:spPr>
          <a:prstGeom prst="rect">
            <a:avLst/>
          </a:prstGeom>
        </p:spPr>
        <p:txBody>
          <a:bodyPr/>
          <a:lstStyle/>
          <a:p>
            <a:pPr marL="283464" indent="-283464">
              <a:spcBef>
                <a:spcPts val="0"/>
              </a:spcBef>
              <a:spcAft>
                <a:spcPts val="600"/>
              </a:spcAft>
            </a:pPr>
            <a:r>
              <a:rPr lang="en-US" sz="2200" spc="20" dirty="0" smtClean="0"/>
              <a:t>An employer with 1 or more domestic workers who have worked for the employer for at least 1 year must provide </a:t>
            </a:r>
            <a:br>
              <a:rPr lang="en-US" sz="2200" spc="20" dirty="0" smtClean="0"/>
            </a:br>
            <a:r>
              <a:rPr lang="en-US" sz="2200" b="1" spc="20" dirty="0" smtClean="0"/>
              <a:t>2 </a:t>
            </a:r>
            <a:r>
              <a:rPr lang="en-US" sz="2200" b="1" spc="20" dirty="0"/>
              <a:t>days of paid sick </a:t>
            </a:r>
            <a:r>
              <a:rPr lang="en-US" sz="2200" b="1" spc="20" dirty="0" smtClean="0"/>
              <a:t>leave</a:t>
            </a:r>
            <a:r>
              <a:rPr lang="en-US" sz="2200" spc="20" dirty="0" smtClean="0"/>
              <a:t>.</a:t>
            </a:r>
          </a:p>
          <a:p>
            <a:pPr marL="683514" lvl="1" indent="-283464">
              <a:spcBef>
                <a:spcPts val="0"/>
              </a:spcBef>
              <a:spcAft>
                <a:spcPts val="500"/>
              </a:spcAft>
            </a:pPr>
            <a:r>
              <a:rPr lang="en-US" spc="20" dirty="0" smtClean="0"/>
              <a:t>Domestic worker(s) must work more than 80 hours per calendar year.</a:t>
            </a:r>
          </a:p>
          <a:p>
            <a:pPr marL="683514" lvl="1" indent="-283464">
              <a:spcBef>
                <a:spcPts val="0"/>
              </a:spcBef>
              <a:spcAft>
                <a:spcPts val="500"/>
              </a:spcAft>
            </a:pPr>
            <a:r>
              <a:rPr lang="en-US" b="1" spc="20" dirty="0" smtClean="0"/>
              <a:t>Definition</a:t>
            </a:r>
            <a:r>
              <a:rPr lang="en-US" spc="20" dirty="0" smtClean="0"/>
              <a:t>: “…person employed in a home or residence for the purpose of caring for a child, serving as a companion for a sick, convalescing or elderly person, housekeeping, or for any other domestic service purpose.” – NYS Labor Law</a:t>
            </a:r>
          </a:p>
          <a:p>
            <a:pPr marL="283464" lvl="4" indent="-283464">
              <a:spcBef>
                <a:spcPts val="3000"/>
              </a:spcBef>
              <a:buFont typeface="Arial" pitchFamily="34" charset="0"/>
              <a:buChar char="•"/>
            </a:pPr>
            <a:r>
              <a:rPr lang="en-US" sz="2200" spc="20" dirty="0" smtClean="0"/>
              <a:t>City leave is in addition to the </a:t>
            </a:r>
            <a:r>
              <a:rPr lang="en-US" sz="2200" b="1" spc="20" dirty="0" smtClean="0"/>
              <a:t>3 days </a:t>
            </a:r>
            <a:r>
              <a:rPr lang="en-US" sz="2200" spc="20" dirty="0" smtClean="0"/>
              <a:t>of paid rest guaranteed under NYS Labor Law.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pPr algn="l"/>
            <a:r>
              <a:rPr lang="en-US" dirty="0" smtClean="0"/>
              <a:t>WHO IS COVERED UNDER THE LAW?</a:t>
            </a:r>
            <a:endParaRPr lang="en-US" dirty="0"/>
          </a:p>
        </p:txBody>
      </p:sp>
      <p:sp>
        <p:nvSpPr>
          <p:cNvPr id="6" name="Content Placeholder 5"/>
          <p:cNvSpPr>
            <a:spLocks noGrp="1"/>
          </p:cNvSpPr>
          <p:nvPr>
            <p:ph idx="1"/>
          </p:nvPr>
        </p:nvSpPr>
        <p:spPr>
          <a:xfrm>
            <a:off x="457200" y="1249680"/>
            <a:ext cx="8229600" cy="3048782"/>
          </a:xfrm>
          <a:prstGeom prst="rect">
            <a:avLst/>
          </a:prstGeom>
        </p:spPr>
        <p:txBody>
          <a:bodyPr numCol="2"/>
          <a:lstStyle/>
          <a:p>
            <a:pPr marL="283464" indent="-283464">
              <a:spcBef>
                <a:spcPts val="0"/>
              </a:spcBef>
              <a:spcAft>
                <a:spcPts val="600"/>
              </a:spcAft>
              <a:buFont typeface="Arial" pitchFamily="34" charset="0"/>
              <a:buChar char="•"/>
            </a:pPr>
            <a:r>
              <a:rPr lang="en-US" sz="2200" spc="20" dirty="0" smtClean="0"/>
              <a:t>The law covers:</a:t>
            </a:r>
          </a:p>
          <a:p>
            <a:pPr lvl="1">
              <a:spcBef>
                <a:spcPts val="0"/>
              </a:spcBef>
              <a:spcAft>
                <a:spcPts val="500"/>
              </a:spcAft>
            </a:pPr>
            <a:r>
              <a:rPr lang="en-US" spc="20" dirty="0" smtClean="0"/>
              <a:t>Full-time employees</a:t>
            </a:r>
          </a:p>
          <a:p>
            <a:pPr lvl="1">
              <a:spcBef>
                <a:spcPts val="0"/>
              </a:spcBef>
              <a:spcAft>
                <a:spcPts val="500"/>
              </a:spcAft>
            </a:pPr>
            <a:r>
              <a:rPr lang="en-US" spc="20" dirty="0" smtClean="0"/>
              <a:t>Part-time employees</a:t>
            </a:r>
          </a:p>
          <a:p>
            <a:pPr lvl="1">
              <a:spcBef>
                <a:spcPts val="0"/>
              </a:spcBef>
              <a:spcAft>
                <a:spcPts val="500"/>
              </a:spcAft>
            </a:pPr>
            <a:r>
              <a:rPr lang="en-US" spc="20" dirty="0" smtClean="0"/>
              <a:t>Temporary employees</a:t>
            </a:r>
          </a:p>
          <a:p>
            <a:pPr lvl="1">
              <a:spcBef>
                <a:spcPts val="0"/>
              </a:spcBef>
              <a:spcAft>
                <a:spcPts val="500"/>
              </a:spcAft>
            </a:pPr>
            <a:r>
              <a:rPr lang="en-US" spc="20" dirty="0" smtClean="0"/>
              <a:t>Per diem and “on call” employees</a:t>
            </a:r>
          </a:p>
          <a:p>
            <a:pPr lvl="1">
              <a:spcBef>
                <a:spcPts val="0"/>
              </a:spcBef>
              <a:spcAft>
                <a:spcPts val="500"/>
              </a:spcAft>
            </a:pPr>
            <a:r>
              <a:rPr lang="en-US" spc="20" dirty="0" smtClean="0"/>
              <a:t>Transitional jobs </a:t>
            </a:r>
            <a:br>
              <a:rPr lang="en-US" spc="20" dirty="0" smtClean="0"/>
            </a:br>
            <a:r>
              <a:rPr lang="en-US" spc="20" dirty="0" smtClean="0"/>
              <a:t>program employees</a:t>
            </a:r>
          </a:p>
          <a:p>
            <a:pPr marL="457200" lvl="1" indent="0">
              <a:spcBef>
                <a:spcPts val="0"/>
              </a:spcBef>
              <a:spcAft>
                <a:spcPts val="500"/>
              </a:spcAft>
              <a:buNone/>
            </a:pPr>
            <a:endParaRPr lang="en-US" spc="20" dirty="0" smtClean="0"/>
          </a:p>
          <a:p>
            <a:pPr lvl="1">
              <a:spcBef>
                <a:spcPts val="0"/>
              </a:spcBef>
              <a:spcAft>
                <a:spcPts val="500"/>
              </a:spcAft>
              <a:buNone/>
            </a:pPr>
            <a:endParaRPr lang="en-US" spc="20" dirty="0" smtClean="0"/>
          </a:p>
          <a:p>
            <a:pPr lvl="1">
              <a:spcBef>
                <a:spcPts val="0"/>
              </a:spcBef>
              <a:spcAft>
                <a:spcPts val="500"/>
              </a:spcAft>
            </a:pPr>
            <a:r>
              <a:rPr lang="en-US" spc="20" dirty="0" smtClean="0"/>
              <a:t>Undocumented employees</a:t>
            </a:r>
          </a:p>
          <a:p>
            <a:pPr lvl="1">
              <a:spcBef>
                <a:spcPts val="0"/>
              </a:spcBef>
              <a:spcAft>
                <a:spcPts val="500"/>
              </a:spcAft>
            </a:pPr>
            <a:r>
              <a:rPr lang="en-US" spc="20" dirty="0" smtClean="0"/>
              <a:t>Employees who are family members but not owners</a:t>
            </a:r>
          </a:p>
          <a:p>
            <a:pPr lvl="1">
              <a:spcBef>
                <a:spcPts val="0"/>
              </a:spcBef>
              <a:spcAft>
                <a:spcPts val="500"/>
              </a:spcAft>
            </a:pPr>
            <a:r>
              <a:rPr lang="en-US" spc="20" dirty="0" smtClean="0"/>
              <a:t>Employees who live outside </a:t>
            </a:r>
            <a:br>
              <a:rPr lang="en-US" spc="20" dirty="0" smtClean="0"/>
            </a:br>
            <a:r>
              <a:rPr lang="en-US" spc="20" dirty="0" smtClean="0"/>
              <a:t>of NYC but work in NYC</a:t>
            </a:r>
            <a:endParaRPr lang="en-US" spc="2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SL_PP_Template_1403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7583</TotalTime>
  <Words>1509</Words>
  <Application>Microsoft Office PowerPoint</Application>
  <PresentationFormat>On-screen Show (4:3)</PresentationFormat>
  <Paragraphs>187</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PSL_PP_Template_140307</vt:lpstr>
      <vt:lpstr>PowerPoint Presentation</vt:lpstr>
      <vt:lpstr>PowerPoint Presentation</vt:lpstr>
      <vt:lpstr>What we will cover </vt:lpstr>
      <vt:lpstr>BRIEF INTRODUCTION</vt:lpstr>
      <vt:lpstr>BRIEF INTRODUCTION</vt:lpstr>
      <vt:lpstr>WHAT DOES THE LAW PROVIDE?</vt:lpstr>
      <vt:lpstr>WHAT DOES THE LAW PROVIDE? KEY FACTS: EMPLOYEES</vt:lpstr>
      <vt:lpstr>WHAT DOES THE LAW PROVIDE? KEY FACTS: DOMESTIC WORKERS</vt:lpstr>
      <vt:lpstr>WHO IS COVERED UNDER THE LAW?</vt:lpstr>
      <vt:lpstr>WHO IS not COVERED UNDER  THE LAW?</vt:lpstr>
      <vt:lpstr>Pre-existing UNION Contracts</vt:lpstr>
      <vt:lpstr>Notice of employee rights</vt:lpstr>
      <vt:lpstr>Notice of employee rights</vt:lpstr>
      <vt:lpstr>Notice of employee rights</vt:lpstr>
      <vt:lpstr>HOW DOES SICK LEAVE ACCRUE?</vt:lpstr>
      <vt:lpstr>SICK LEAVE TIMEKEEPING TOOLS</vt:lpstr>
      <vt:lpstr>PowerPoint Presentation</vt:lpstr>
      <vt:lpstr>rate of paid sick leave</vt:lpstr>
      <vt:lpstr>For what purposeS can employees use sick leave?</vt:lpstr>
      <vt:lpstr>For what purposeS can employees use sick leave?</vt:lpstr>
      <vt:lpstr>For what purposeS can employees use sick leave?</vt:lpstr>
      <vt:lpstr>For what purposeS can employees use sick leave?</vt:lpstr>
      <vt:lpstr>OTHER LEAVE POLICIES</vt:lpstr>
      <vt:lpstr>COMPLIANCE</vt:lpstr>
      <vt:lpstr>COMPLIANCE</vt:lpstr>
      <vt:lpstr>COMPLIANCE</vt:lpstr>
      <vt:lpstr>RETALIATION</vt:lpstr>
      <vt:lpstr>Relief and Penalties under  the law</vt:lpstr>
      <vt:lpstr>Relief and Penalties under  the law</vt:lpstr>
      <vt:lpstr>RULES</vt:lpstr>
      <vt:lpstr>PowerPoint Presentation</vt:lpstr>
      <vt:lpstr>PowerPoint Presentation</vt:lpstr>
      <vt:lpstr>QUESTIONS?</vt:lpstr>
      <vt:lpstr>PowerPoint Presentation</vt:lpstr>
    </vt:vector>
  </TitlesOfParts>
  <Company>DCA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Erich Lazar</dc:creator>
  <cp:lastModifiedBy>kellys</cp:lastModifiedBy>
  <cp:revision>496</cp:revision>
  <dcterms:created xsi:type="dcterms:W3CDTF">2014-03-07T16:02:19Z</dcterms:created>
  <dcterms:modified xsi:type="dcterms:W3CDTF">2017-03-21T21:27:31Z</dcterms:modified>
</cp:coreProperties>
</file>