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0"/>
  </p:notesMasterIdLst>
  <p:handoutMasterIdLst>
    <p:handoutMasterId r:id="rId21"/>
  </p:handoutMasterIdLst>
  <p:sldIdLst>
    <p:sldId id="256" r:id="rId3"/>
    <p:sldId id="273" r:id="rId4"/>
    <p:sldId id="257" r:id="rId5"/>
    <p:sldId id="267" r:id="rId6"/>
    <p:sldId id="268" r:id="rId7"/>
    <p:sldId id="269" r:id="rId8"/>
    <p:sldId id="270" r:id="rId9"/>
    <p:sldId id="266" r:id="rId10"/>
    <p:sldId id="279" r:id="rId11"/>
    <p:sldId id="278" r:id="rId12"/>
    <p:sldId id="280" r:id="rId13"/>
    <p:sldId id="286" r:id="rId14"/>
    <p:sldId id="281" r:id="rId15"/>
    <p:sldId id="282" r:id="rId16"/>
    <p:sldId id="271" r:id="rId17"/>
    <p:sldId id="283" r:id="rId18"/>
    <p:sldId id="272" r:id="rId19"/>
  </p:sldIdLst>
  <p:sldSz cx="12188825" cy="6858000"/>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74" autoAdjust="0"/>
  </p:normalViewPr>
  <p:slideViewPr>
    <p:cSldViewPr>
      <p:cViewPr varScale="1">
        <p:scale>
          <a:sx n="103" d="100"/>
          <a:sy n="103" d="100"/>
        </p:scale>
        <p:origin x="216" y="510"/>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Agency FB" panose="020B0503020202020204" pitchFamily="34" charset="0"/>
                <a:ea typeface="+mn-ea"/>
                <a:cs typeface="+mn-cs"/>
              </a:defRPr>
            </a:pPr>
            <a:r>
              <a:rPr lang="en-US" dirty="0">
                <a:latin typeface="Comic Sans MS" panose="030F0702030302020204" pitchFamily="66" charset="0"/>
              </a:rPr>
              <a:t>Program Participants</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Agency FB" panose="020B05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Participants</c:v>
                </c:pt>
              </c:strCache>
            </c:strRef>
          </c:tx>
          <c:spPr>
            <a:solidFill>
              <a:schemeClr val="accent1"/>
            </a:solidFill>
            <a:ln>
              <a:noFill/>
            </a:ln>
            <a:effectLst/>
          </c:spPr>
          <c:invertIfNegative val="0"/>
          <c:dPt>
            <c:idx val="0"/>
            <c:invertIfNegative val="0"/>
            <c:bubble3D val="0"/>
            <c:spPr>
              <a:solidFill>
                <a:schemeClr val="accent3">
                  <a:lumMod val="75000"/>
                </a:schemeClr>
              </a:solidFill>
              <a:ln>
                <a:noFill/>
              </a:ln>
              <a:effectLst/>
            </c:spPr>
          </c:dPt>
          <c:dPt>
            <c:idx val="1"/>
            <c:invertIfNegative val="0"/>
            <c:bubble3D val="0"/>
            <c:spPr>
              <a:solidFill>
                <a:srgbClr val="92D050"/>
              </a:solidFill>
              <a:ln>
                <a:noFill/>
              </a:ln>
              <a:effectLst/>
            </c:spPr>
          </c:dPt>
          <c:dPt>
            <c:idx val="2"/>
            <c:invertIfNegative val="0"/>
            <c:bubble3D val="0"/>
            <c:spPr>
              <a:solidFill>
                <a:srgbClr val="00B050"/>
              </a:solidFill>
              <a:ln>
                <a:noFill/>
              </a:ln>
              <a:effectLst/>
            </c:spPr>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gency FB" panose="020B05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Participating Schools (Non-CUNY)</c:v>
                </c:pt>
                <c:pt idx="1">
                  <c:v>Participating Schools (CUNY)</c:v>
                </c:pt>
                <c:pt idx="2">
                  <c:v>Participating City Agencies</c:v>
                </c:pt>
              </c:strCache>
            </c:strRef>
          </c:cat>
          <c:val>
            <c:numRef>
              <c:f>Sheet1!$B$2:$B$4</c:f>
              <c:numCache>
                <c:formatCode>General</c:formatCode>
                <c:ptCount val="3"/>
                <c:pt idx="0">
                  <c:v>17</c:v>
                </c:pt>
                <c:pt idx="1">
                  <c:v>19</c:v>
                </c:pt>
                <c:pt idx="2">
                  <c:v>18</c:v>
                </c:pt>
              </c:numCache>
            </c:numRef>
          </c:val>
        </c:ser>
        <c:dLbls>
          <c:showLegendKey val="0"/>
          <c:showVal val="0"/>
          <c:showCatName val="0"/>
          <c:showSerName val="0"/>
          <c:showPercent val="0"/>
          <c:showBubbleSize val="0"/>
        </c:dLbls>
        <c:gapWidth val="182"/>
        <c:axId val="452695240"/>
        <c:axId val="452695632"/>
      </c:barChart>
      <c:catAx>
        <c:axId val="452695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omic Sans MS" panose="030F0702030302020204" pitchFamily="66" charset="0"/>
                <a:ea typeface="+mn-ea"/>
                <a:cs typeface="+mn-cs"/>
              </a:defRPr>
            </a:pPr>
            <a:endParaRPr lang="en-US"/>
          </a:p>
        </c:txPr>
        <c:crossAx val="452695632"/>
        <c:crosses val="autoZero"/>
        <c:auto val="1"/>
        <c:lblAlgn val="ctr"/>
        <c:lblOffset val="100"/>
        <c:noMultiLvlLbl val="0"/>
      </c:catAx>
      <c:valAx>
        <c:axId val="452695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gency FB" panose="020B0503020202020204" pitchFamily="34" charset="0"/>
                <a:ea typeface="+mn-ea"/>
                <a:cs typeface="+mn-cs"/>
              </a:defRPr>
            </a:pPr>
            <a:endParaRPr lang="en-US"/>
          </a:p>
        </c:txPr>
        <c:crossAx val="452695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omic Sans MS" panose="030F0702030302020204" pitchFamily="66" charset="0"/>
              <a:ea typeface="+mn-ea"/>
              <a:cs typeface="+mn-cs"/>
            </a:defRPr>
          </a:pPr>
          <a:endParaRPr lang="en-US"/>
        </a:p>
      </c:txPr>
    </c:legend>
    <c:plotVisOnly val="1"/>
    <c:dispBlanksAs val="gap"/>
    <c:showDLblsOverMax val="0"/>
  </c:chart>
  <c:spPr>
    <a:noFill/>
    <a:ln>
      <a:noFill/>
    </a:ln>
    <a:effectLst/>
  </c:spPr>
  <c:txPr>
    <a:bodyPr/>
    <a:lstStyle/>
    <a:p>
      <a:pPr>
        <a:defRPr sz="1600">
          <a:latin typeface="Agency FB" panose="020B05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61803"/>
          </a:xfrm>
          <a:prstGeom prst="rect">
            <a:avLst/>
          </a:prstGeom>
        </p:spPr>
        <p:txBody>
          <a:bodyPr vert="horz" lIns="91440" tIns="45720" rIns="91440" bIns="45720" rtlCol="0"/>
          <a:lstStyle>
            <a:lvl1pPr algn="r">
              <a:defRPr sz="1200"/>
            </a:lvl1pPr>
          </a:lstStyle>
          <a:p>
            <a:fld id="{784AA43A-3F76-4A13-9CD6-36134EB429E3}" type="datetimeFigureOut">
              <a:rPr lang="en-US"/>
              <a:t>7/8/2016</a:t>
            </a:fld>
            <a:endParaRPr/>
          </a:p>
        </p:txBody>
      </p:sp>
      <p:sp>
        <p:nvSpPr>
          <p:cNvPr id="4" name="Footer Placeholder 3"/>
          <p:cNvSpPr>
            <a:spLocks noGrp="1"/>
          </p:cNvSpPr>
          <p:nvPr>
            <p:ph type="ftr" sz="quarter" idx="2"/>
          </p:nvPr>
        </p:nvSpPr>
        <p:spPr>
          <a:xfrm>
            <a:off x="0" y="8772668"/>
            <a:ext cx="2971800" cy="461803"/>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772668"/>
            <a:ext cx="2971800" cy="461803"/>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61803"/>
          </a:xfrm>
          <a:prstGeom prst="rect">
            <a:avLst/>
          </a:prstGeom>
        </p:spPr>
        <p:txBody>
          <a:bodyPr vert="horz" lIns="91440" tIns="45720" rIns="91440" bIns="45720" rtlCol="0"/>
          <a:lstStyle>
            <a:lvl1pPr algn="r">
              <a:defRPr sz="1200"/>
            </a:lvl1pPr>
          </a:lstStyle>
          <a:p>
            <a:fld id="{5F674A4F-2B7A-4ECB-A400-260B2FFC03C1}" type="datetimeFigureOut">
              <a:rPr lang="en-US"/>
              <a:t>7/8/2016</a:t>
            </a:fld>
            <a:endParaRPr/>
          </a:p>
        </p:txBody>
      </p:sp>
      <p:sp>
        <p:nvSpPr>
          <p:cNvPr id="4" name="Slide Image Placeholder 3"/>
          <p:cNvSpPr>
            <a:spLocks noGrp="1" noRot="1" noChangeAspect="1"/>
          </p:cNvSpPr>
          <p:nvPr>
            <p:ph type="sldImg" idx="2"/>
          </p:nvPr>
        </p:nvSpPr>
        <p:spPr>
          <a:xfrm>
            <a:off x="350838" y="692150"/>
            <a:ext cx="6156325" cy="34639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87138"/>
            <a:ext cx="5486400" cy="4156233"/>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772668"/>
            <a:ext cx="2971800" cy="46180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772668"/>
            <a:ext cx="2971800" cy="461803"/>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7/8/2016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7/8/2016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7/8/2016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7/8/2016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7/8/2016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7/8/2016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7/8/2016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7/8/2016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7/8/2016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7/8/2016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7/8/2016</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81200"/>
            <a:ext cx="9144000" cy="2667000"/>
          </a:xfrm>
        </p:spPr>
        <p:txBody>
          <a:bodyPr/>
          <a:lstStyle/>
          <a:p>
            <a:r>
              <a:rPr lang="en-US" dirty="0" smtClean="0">
                <a:latin typeface="Comic Sans MS" panose="030F0702030302020204" pitchFamily="66" charset="0"/>
              </a:rPr>
              <a:t>Public Service Corps</a:t>
            </a:r>
            <a:endParaRPr lang="en-US" dirty="0">
              <a:latin typeface="Comic Sans MS" panose="030F0702030302020204" pitchFamily="66" charset="0"/>
            </a:endParaRPr>
          </a:p>
        </p:txBody>
      </p:sp>
      <p:sp>
        <p:nvSpPr>
          <p:cNvPr id="3" name="Subtitle 2"/>
          <p:cNvSpPr>
            <a:spLocks noGrp="1"/>
          </p:cNvSpPr>
          <p:nvPr>
            <p:ph type="subTitle" idx="1"/>
          </p:nvPr>
        </p:nvSpPr>
        <p:spPr>
          <a:xfrm>
            <a:off x="1522413" y="5105400"/>
            <a:ext cx="9143999" cy="1219200"/>
          </a:xfrm>
        </p:spPr>
        <p:txBody>
          <a:bodyPr>
            <a:normAutofit/>
          </a:bodyPr>
          <a:lstStyle/>
          <a:p>
            <a:r>
              <a:rPr lang="en-US" sz="2000" spc="300" dirty="0" smtClean="0">
                <a:latin typeface="Comic Sans MS" panose="030F0702030302020204" pitchFamily="66" charset="0"/>
              </a:rPr>
              <a:t>Celebrating 50 years of providing undergraduate and graduate students with opportunities to serve their communities, build occupational skills, and learn about careers in the public sector.</a:t>
            </a:r>
            <a:endParaRPr lang="en-US" sz="2000" spc="300" dirty="0">
              <a:latin typeface="Comic Sans MS" panose="030F0702030302020204" pitchFamily="66" charset="0"/>
            </a:endParaRP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10058398" cy="1020762"/>
          </a:xfrm>
        </p:spPr>
        <p:txBody>
          <a:bodyPr/>
          <a:lstStyle/>
          <a:p>
            <a:pPr algn="ctr"/>
            <a:r>
              <a:rPr lang="en-US" dirty="0" smtClean="0">
                <a:latin typeface="Comic Sans MS" panose="030F0702030302020204" pitchFamily="66" charset="0"/>
              </a:rPr>
              <a:t>How Long do PSC Interns Work </a:t>
            </a:r>
            <a:br>
              <a:rPr lang="en-US" dirty="0" smtClean="0">
                <a:latin typeface="Comic Sans MS" panose="030F0702030302020204" pitchFamily="66" charset="0"/>
              </a:rPr>
            </a:br>
            <a:r>
              <a:rPr lang="en-US" dirty="0" smtClean="0">
                <a:latin typeface="Comic Sans MS" panose="030F0702030302020204" pitchFamily="66" charset="0"/>
              </a:rPr>
              <a:t>At an Agency?</a:t>
            </a:r>
            <a:endParaRPr lang="en-US" dirty="0">
              <a:latin typeface="Comic Sans MS" panose="030F0702030302020204" pitchFamily="66" charset="0"/>
            </a:endParaRP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352" b="14352"/>
          <a:stretch>
            <a:fillRect/>
          </a:stretch>
        </p:blipFill>
        <p:spPr/>
      </p:pic>
      <p:sp>
        <p:nvSpPr>
          <p:cNvPr id="4" name="Text Placeholder 3"/>
          <p:cNvSpPr>
            <a:spLocks noGrp="1"/>
          </p:cNvSpPr>
          <p:nvPr>
            <p:ph type="body" sz="half" idx="2"/>
          </p:nvPr>
        </p:nvSpPr>
        <p:spPr>
          <a:xfrm>
            <a:off x="7847012" y="1524000"/>
            <a:ext cx="3733800" cy="3886200"/>
          </a:xfrm>
        </p:spPr>
        <p:txBody>
          <a:bodyPr anchor="ctr">
            <a:noAutofit/>
          </a:bodyPr>
          <a:lstStyle/>
          <a:p>
            <a:pPr marL="285750" indent="-285750">
              <a:lnSpc>
                <a:spcPct val="200000"/>
              </a:lnSpc>
              <a:buFont typeface="Wingdings" panose="05000000000000000000" pitchFamily="2" charset="2"/>
              <a:buChar char="ü"/>
            </a:pPr>
            <a:endParaRPr lang="en-US" dirty="0" smtClean="0">
              <a:latin typeface="Comic Sans MS" panose="030F0702030302020204" pitchFamily="66" charset="0"/>
            </a:endParaRPr>
          </a:p>
          <a:p>
            <a:pPr marL="285750" indent="-285750">
              <a:lnSpc>
                <a:spcPct val="200000"/>
              </a:lnSpc>
              <a:buFont typeface="Wingdings" panose="05000000000000000000" pitchFamily="2" charset="2"/>
              <a:buChar char="ü"/>
            </a:pPr>
            <a:endParaRPr lang="en-US" dirty="0">
              <a:latin typeface="Comic Sans MS" panose="030F0702030302020204" pitchFamily="66" charset="0"/>
            </a:endParaRP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Federal Work-Study regulations </a:t>
            </a:r>
            <a:r>
              <a:rPr lang="en-US" dirty="0" smtClean="0">
                <a:latin typeface="Comic Sans MS" panose="030F0702030302020204" pitchFamily="66" charset="0"/>
              </a:rPr>
              <a:t>and awards dictate the length of student internships. </a:t>
            </a:r>
          </a:p>
          <a:p>
            <a:pPr marL="285750" indent="-285750">
              <a:lnSpc>
                <a:spcPct val="200000"/>
              </a:lnSpc>
              <a:buFont typeface="Wingdings" panose="05000000000000000000" pitchFamily="2" charset="2"/>
              <a:buChar char="ü"/>
            </a:pPr>
            <a:r>
              <a:rPr lang="en-US" dirty="0" smtClean="0">
                <a:latin typeface="Comic Sans MS" panose="030F0702030302020204" pitchFamily="66" charset="0"/>
              </a:rPr>
              <a:t>Students may work part-time during the academic year and full-time during the summer and intersession. </a:t>
            </a:r>
          </a:p>
          <a:p>
            <a:pPr marL="285750" indent="-285750">
              <a:lnSpc>
                <a:spcPct val="200000"/>
              </a:lnSpc>
              <a:buFont typeface="Wingdings" panose="05000000000000000000" pitchFamily="2" charset="2"/>
              <a:buChar char="ü"/>
            </a:pPr>
            <a:r>
              <a:rPr lang="en-US" dirty="0" smtClean="0">
                <a:latin typeface="Comic Sans MS" panose="030F0702030302020204" pitchFamily="66" charset="0"/>
              </a:rPr>
              <a:t>Most academic year placements are two semesters in length. </a:t>
            </a:r>
          </a:p>
          <a:p>
            <a:r>
              <a:rPr lang="en-US" sz="1400" i="1" dirty="0" smtClean="0">
                <a:latin typeface="Comic Sans MS" panose="030F0702030302020204" pitchFamily="66" charset="0"/>
              </a:rPr>
              <a:t>The amount of time that the </a:t>
            </a:r>
            <a:r>
              <a:rPr lang="en-US" sz="1400" i="1" dirty="0" smtClean="0">
                <a:latin typeface="Comic Sans MS" panose="030F0702030302020204" pitchFamily="66" charset="0"/>
              </a:rPr>
              <a:t>student </a:t>
            </a:r>
            <a:r>
              <a:rPr lang="en-US" sz="1400" i="1" dirty="0" smtClean="0">
                <a:latin typeface="Comic Sans MS" panose="030F0702030302020204" pitchFamily="66" charset="0"/>
              </a:rPr>
              <a:t>stays with an agency depends on his/her grant amount</a:t>
            </a:r>
            <a:r>
              <a:rPr lang="en-US" i="1" dirty="0" smtClean="0">
                <a:latin typeface="Comic Sans MS" panose="030F0702030302020204" pitchFamily="66" charset="0"/>
              </a:rPr>
              <a:t>. </a:t>
            </a:r>
            <a:endParaRPr lang="en-US" i="1" dirty="0">
              <a:latin typeface="Comic Sans MS" panose="030F0702030302020204" pitchFamily="66" charset="0"/>
            </a:endParaRPr>
          </a:p>
        </p:txBody>
      </p:sp>
    </p:spTree>
    <p:extLst>
      <p:ext uri="{BB962C8B-B14F-4D97-AF65-F5344CB8AC3E}">
        <p14:creationId xmlns:p14="http://schemas.microsoft.com/office/powerpoint/2010/main" val="351864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xEl>
                                              <p:pRg st="2" end="2"/>
                                            </p:txEl>
                                          </p:spTgt>
                                        </p:tgtEl>
                                        <p:attrNameLst>
                                          <p:attrName>r</p:attrName>
                                        </p:attrNameLst>
                                      </p:cBhvr>
                                    </p:animRot>
                                    <p:animRot by="-240000">
                                      <p:cBhvr>
                                        <p:cTn id="17" dur="200" fill="hold">
                                          <p:stCondLst>
                                            <p:cond delay="200"/>
                                          </p:stCondLst>
                                        </p:cTn>
                                        <p:tgtEl>
                                          <p:spTgt spid="4">
                                            <p:txEl>
                                              <p:pRg st="2" end="2"/>
                                            </p:txEl>
                                          </p:spTgt>
                                        </p:tgtEl>
                                        <p:attrNameLst>
                                          <p:attrName>r</p:attrName>
                                        </p:attrNameLst>
                                      </p:cBhvr>
                                    </p:animRot>
                                    <p:animRot by="240000">
                                      <p:cBhvr>
                                        <p:cTn id="18" dur="200" fill="hold">
                                          <p:stCondLst>
                                            <p:cond delay="400"/>
                                          </p:stCondLst>
                                        </p:cTn>
                                        <p:tgtEl>
                                          <p:spTgt spid="4">
                                            <p:txEl>
                                              <p:pRg st="2" end="2"/>
                                            </p:txEl>
                                          </p:spTgt>
                                        </p:tgtEl>
                                        <p:attrNameLst>
                                          <p:attrName>r</p:attrName>
                                        </p:attrNameLst>
                                      </p:cBhvr>
                                    </p:animRot>
                                    <p:animRot by="-240000">
                                      <p:cBhvr>
                                        <p:cTn id="19" dur="200" fill="hold">
                                          <p:stCondLst>
                                            <p:cond delay="600"/>
                                          </p:stCondLst>
                                        </p:cTn>
                                        <p:tgtEl>
                                          <p:spTgt spid="4">
                                            <p:txEl>
                                              <p:pRg st="2" end="2"/>
                                            </p:txEl>
                                          </p:spTgt>
                                        </p:tgtEl>
                                        <p:attrNameLst>
                                          <p:attrName>r</p:attrName>
                                        </p:attrNameLst>
                                      </p:cBhvr>
                                    </p:animRot>
                                    <p:animRot by="120000">
                                      <p:cBhvr>
                                        <p:cTn id="20" dur="200" fill="hold">
                                          <p:stCondLst>
                                            <p:cond delay="800"/>
                                          </p:stCondLst>
                                        </p:cTn>
                                        <p:tgtEl>
                                          <p:spTgt spid="4">
                                            <p:txEl>
                                              <p:pRg st="2" end="2"/>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4">
                                            <p:txEl>
                                              <p:pRg st="3" end="3"/>
                                            </p:txEl>
                                          </p:spTgt>
                                        </p:tgtEl>
                                        <p:attrNameLst>
                                          <p:attrName>r</p:attrName>
                                        </p:attrNameLst>
                                      </p:cBhvr>
                                    </p:animRot>
                                    <p:animRot by="-240000">
                                      <p:cBhvr>
                                        <p:cTn id="25" dur="200" fill="hold">
                                          <p:stCondLst>
                                            <p:cond delay="200"/>
                                          </p:stCondLst>
                                        </p:cTn>
                                        <p:tgtEl>
                                          <p:spTgt spid="4">
                                            <p:txEl>
                                              <p:pRg st="3" end="3"/>
                                            </p:txEl>
                                          </p:spTgt>
                                        </p:tgtEl>
                                        <p:attrNameLst>
                                          <p:attrName>r</p:attrName>
                                        </p:attrNameLst>
                                      </p:cBhvr>
                                    </p:animRot>
                                    <p:animRot by="240000">
                                      <p:cBhvr>
                                        <p:cTn id="26" dur="200" fill="hold">
                                          <p:stCondLst>
                                            <p:cond delay="400"/>
                                          </p:stCondLst>
                                        </p:cTn>
                                        <p:tgtEl>
                                          <p:spTgt spid="4">
                                            <p:txEl>
                                              <p:pRg st="3" end="3"/>
                                            </p:txEl>
                                          </p:spTgt>
                                        </p:tgtEl>
                                        <p:attrNameLst>
                                          <p:attrName>r</p:attrName>
                                        </p:attrNameLst>
                                      </p:cBhvr>
                                    </p:animRot>
                                    <p:animRot by="-240000">
                                      <p:cBhvr>
                                        <p:cTn id="27" dur="200" fill="hold">
                                          <p:stCondLst>
                                            <p:cond delay="600"/>
                                          </p:stCondLst>
                                        </p:cTn>
                                        <p:tgtEl>
                                          <p:spTgt spid="4">
                                            <p:txEl>
                                              <p:pRg st="3" end="3"/>
                                            </p:txEl>
                                          </p:spTgt>
                                        </p:tgtEl>
                                        <p:attrNameLst>
                                          <p:attrName>r</p:attrName>
                                        </p:attrNameLst>
                                      </p:cBhvr>
                                    </p:animRot>
                                    <p:animRot by="120000">
                                      <p:cBhvr>
                                        <p:cTn id="28" dur="200" fill="hold">
                                          <p:stCondLst>
                                            <p:cond delay="800"/>
                                          </p:stCondLst>
                                        </p:cTn>
                                        <p:tgtEl>
                                          <p:spTgt spid="4">
                                            <p:txEl>
                                              <p:pRg st="3" end="3"/>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4">
                                            <p:txEl>
                                              <p:pRg st="4" end="4"/>
                                            </p:txEl>
                                          </p:spTgt>
                                        </p:tgtEl>
                                        <p:attrNameLst>
                                          <p:attrName>r</p:attrName>
                                        </p:attrNameLst>
                                      </p:cBhvr>
                                    </p:animRot>
                                    <p:animRot by="-240000">
                                      <p:cBhvr>
                                        <p:cTn id="33" dur="200" fill="hold">
                                          <p:stCondLst>
                                            <p:cond delay="200"/>
                                          </p:stCondLst>
                                        </p:cTn>
                                        <p:tgtEl>
                                          <p:spTgt spid="4">
                                            <p:txEl>
                                              <p:pRg st="4" end="4"/>
                                            </p:txEl>
                                          </p:spTgt>
                                        </p:tgtEl>
                                        <p:attrNameLst>
                                          <p:attrName>r</p:attrName>
                                        </p:attrNameLst>
                                      </p:cBhvr>
                                    </p:animRot>
                                    <p:animRot by="240000">
                                      <p:cBhvr>
                                        <p:cTn id="34" dur="200" fill="hold">
                                          <p:stCondLst>
                                            <p:cond delay="400"/>
                                          </p:stCondLst>
                                        </p:cTn>
                                        <p:tgtEl>
                                          <p:spTgt spid="4">
                                            <p:txEl>
                                              <p:pRg st="4" end="4"/>
                                            </p:txEl>
                                          </p:spTgt>
                                        </p:tgtEl>
                                        <p:attrNameLst>
                                          <p:attrName>r</p:attrName>
                                        </p:attrNameLst>
                                      </p:cBhvr>
                                    </p:animRot>
                                    <p:animRot by="-240000">
                                      <p:cBhvr>
                                        <p:cTn id="35" dur="200" fill="hold">
                                          <p:stCondLst>
                                            <p:cond delay="600"/>
                                          </p:stCondLst>
                                        </p:cTn>
                                        <p:tgtEl>
                                          <p:spTgt spid="4">
                                            <p:txEl>
                                              <p:pRg st="4" end="4"/>
                                            </p:txEl>
                                          </p:spTgt>
                                        </p:tgtEl>
                                        <p:attrNameLst>
                                          <p:attrName>r</p:attrName>
                                        </p:attrNameLst>
                                      </p:cBhvr>
                                    </p:animRot>
                                    <p:animRot by="120000">
                                      <p:cBhvr>
                                        <p:cTn id="36" dur="200" fill="hold">
                                          <p:stCondLst>
                                            <p:cond delay="800"/>
                                          </p:stCondLst>
                                        </p:cTn>
                                        <p:tgtEl>
                                          <p:spTgt spid="4">
                                            <p:txEl>
                                              <p:pRg st="4" end="4"/>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4">
                                            <p:txEl>
                                              <p:pRg st="5" end="5"/>
                                            </p:txEl>
                                          </p:spTgt>
                                        </p:tgtEl>
                                        <p:attrNameLst>
                                          <p:attrName>r</p:attrName>
                                        </p:attrNameLst>
                                      </p:cBhvr>
                                    </p:animRot>
                                    <p:animRot by="-240000">
                                      <p:cBhvr>
                                        <p:cTn id="41" dur="200" fill="hold">
                                          <p:stCondLst>
                                            <p:cond delay="200"/>
                                          </p:stCondLst>
                                        </p:cTn>
                                        <p:tgtEl>
                                          <p:spTgt spid="4">
                                            <p:txEl>
                                              <p:pRg st="5" end="5"/>
                                            </p:txEl>
                                          </p:spTgt>
                                        </p:tgtEl>
                                        <p:attrNameLst>
                                          <p:attrName>r</p:attrName>
                                        </p:attrNameLst>
                                      </p:cBhvr>
                                    </p:animRot>
                                    <p:animRot by="240000">
                                      <p:cBhvr>
                                        <p:cTn id="42" dur="200" fill="hold">
                                          <p:stCondLst>
                                            <p:cond delay="400"/>
                                          </p:stCondLst>
                                        </p:cTn>
                                        <p:tgtEl>
                                          <p:spTgt spid="4">
                                            <p:txEl>
                                              <p:pRg st="5" end="5"/>
                                            </p:txEl>
                                          </p:spTgt>
                                        </p:tgtEl>
                                        <p:attrNameLst>
                                          <p:attrName>r</p:attrName>
                                        </p:attrNameLst>
                                      </p:cBhvr>
                                    </p:animRot>
                                    <p:animRot by="-240000">
                                      <p:cBhvr>
                                        <p:cTn id="43" dur="200" fill="hold">
                                          <p:stCondLst>
                                            <p:cond delay="600"/>
                                          </p:stCondLst>
                                        </p:cTn>
                                        <p:tgtEl>
                                          <p:spTgt spid="4">
                                            <p:txEl>
                                              <p:pRg st="5" end="5"/>
                                            </p:txEl>
                                          </p:spTgt>
                                        </p:tgtEl>
                                        <p:attrNameLst>
                                          <p:attrName>r</p:attrName>
                                        </p:attrNameLst>
                                      </p:cBhvr>
                                    </p:animRot>
                                    <p:animRot by="120000">
                                      <p:cBhvr>
                                        <p:cTn id="44" dur="200" fill="hold">
                                          <p:stCondLst>
                                            <p:cond delay="800"/>
                                          </p:stCondLst>
                                        </p:cTn>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How Does an Agency Obtain </a:t>
            </a:r>
            <a:r>
              <a:rPr lang="en-US" dirty="0">
                <a:latin typeface="Comic Sans MS" panose="030F0702030302020204" pitchFamily="66" charset="0"/>
              </a:rPr>
              <a:t>P</a:t>
            </a:r>
            <a:r>
              <a:rPr lang="en-US" dirty="0" smtClean="0">
                <a:latin typeface="Comic Sans MS" panose="030F0702030302020204" pitchFamily="66" charset="0"/>
              </a:rPr>
              <a:t>SC Interns?</a:t>
            </a:r>
            <a:endParaRPr lang="en-US" dirty="0">
              <a:latin typeface="Comic Sans MS" panose="030F0702030302020204" pitchFamily="66"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646"/>
            <a:ext cx="5668962" cy="3779308"/>
          </a:xfrm>
        </p:spPr>
      </p:pic>
      <p:sp>
        <p:nvSpPr>
          <p:cNvPr id="4" name="Text Placeholder 3"/>
          <p:cNvSpPr>
            <a:spLocks noGrp="1"/>
          </p:cNvSpPr>
          <p:nvPr>
            <p:ph type="body" sz="half" idx="2"/>
          </p:nvPr>
        </p:nvSpPr>
        <p:spPr>
          <a:xfrm>
            <a:off x="74612" y="1676400"/>
            <a:ext cx="4418012" cy="4366154"/>
          </a:xfrm>
        </p:spPr>
        <p:txBody>
          <a:bodyPr anchor="ctr">
            <a:noAutofit/>
          </a:bodyPr>
          <a:lstStyle/>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cs typeface="Arial" panose="020B0604020202020204" pitchFamily="34" charset="0"/>
              </a:rPr>
              <a:t>Submit internship descriptions </a:t>
            </a:r>
          </a:p>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cs typeface="Arial" panose="020B0604020202020204" pitchFamily="34" charset="0"/>
              </a:rPr>
              <a:t>Make a formal commitment as to their financial contribution</a:t>
            </a:r>
          </a:p>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cs typeface="Arial" panose="020B0604020202020204" pitchFamily="34" charset="0"/>
              </a:rPr>
              <a:t>Submit payment for their interns on a bi-weekly basis </a:t>
            </a:r>
            <a:endParaRPr lang="en-US" sz="1800"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9907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25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125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25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1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25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12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9000" b="-9000"/>
          </a:stretch>
        </a:blipFill>
        <a:effectLst/>
      </p:bgPr>
    </p:bg>
    <p:spTree>
      <p:nvGrpSpPr>
        <p:cNvPr id="1" name=""/>
        <p:cNvGrpSpPr/>
        <p:nvPr/>
      </p:nvGrpSpPr>
      <p:grpSpPr>
        <a:xfrm>
          <a:off x="0" y="0"/>
          <a:ext cx="0" cy="0"/>
          <a:chOff x="0" y="0"/>
          <a:chExt cx="0" cy="0"/>
        </a:xfrm>
      </p:grpSpPr>
      <p:sp>
        <p:nvSpPr>
          <p:cNvPr id="5" name="Title 12"/>
          <p:cNvSpPr>
            <a:spLocks noGrp="1"/>
          </p:cNvSpPr>
          <p:nvPr>
            <p:ph type="title"/>
          </p:nvPr>
        </p:nvSpPr>
        <p:spPr>
          <a:xfrm>
            <a:off x="1522414" y="274638"/>
            <a:ext cx="9143998" cy="1020762"/>
          </a:xfrm>
        </p:spPr>
        <p:txBody>
          <a:bodyPr/>
          <a:lstStyle/>
          <a:p>
            <a:r>
              <a:rPr lang="en-US" dirty="0" smtClean="0">
                <a:latin typeface="Comic Sans MS" panose="030F0702030302020204" pitchFamily="66" charset="0"/>
              </a:rPr>
              <a:t>How Does a School Join the PSC ?</a:t>
            </a:r>
            <a:endParaRPr lang="en-US" dirty="0"/>
          </a:p>
        </p:txBody>
      </p:sp>
      <p:sp>
        <p:nvSpPr>
          <p:cNvPr id="3" name="TextBox 2"/>
          <p:cNvSpPr txBox="1"/>
          <p:nvPr/>
        </p:nvSpPr>
        <p:spPr>
          <a:xfrm>
            <a:off x="912812" y="1702421"/>
            <a:ext cx="10134600" cy="4524315"/>
          </a:xfrm>
          <a:prstGeom prst="rect">
            <a:avLst/>
          </a:prstGeom>
          <a:solidFill>
            <a:schemeClr val="bg1">
              <a:lumMod val="75000"/>
              <a:lumOff val="25000"/>
            </a:schemeClr>
          </a:solidFill>
          <a:effectLst>
            <a:softEdge rad="31750"/>
          </a:effectLst>
        </p:spPr>
        <p:txBody>
          <a:bodyPr wrap="square" rtlCol="0">
            <a:spAutoFit/>
          </a:bodyPr>
          <a:lstStyle/>
          <a:p>
            <a:pPr marL="342900" indent="-342900">
              <a:lnSpc>
                <a:spcPct val="200000"/>
              </a:lnSpc>
              <a:buFont typeface="Wingdings" panose="05000000000000000000" pitchFamily="2" charset="2"/>
              <a:buChar char="ü"/>
            </a:pPr>
            <a:r>
              <a:rPr lang="en-US" sz="2400" dirty="0" smtClean="0">
                <a:latin typeface="Comic Sans MS" panose="030F0702030302020204" pitchFamily="66" charset="0"/>
              </a:rPr>
              <a:t>All </a:t>
            </a:r>
            <a:r>
              <a:rPr lang="en-US" sz="2400" dirty="0" smtClean="0">
                <a:latin typeface="Comic Sans MS" panose="030F0702030302020204" pitchFamily="66" charset="0"/>
              </a:rPr>
              <a:t>schools </a:t>
            </a:r>
            <a:r>
              <a:rPr lang="en-US" sz="2400" dirty="0" smtClean="0">
                <a:latin typeface="Comic Sans MS" panose="030F0702030302020204" pitchFamily="66" charset="0"/>
              </a:rPr>
              <a:t>of higher education are welcome to participate.</a:t>
            </a:r>
          </a:p>
          <a:p>
            <a:pPr marL="342900" indent="-342900">
              <a:lnSpc>
                <a:spcPct val="200000"/>
              </a:lnSpc>
              <a:buFont typeface="Wingdings" panose="05000000000000000000" pitchFamily="2" charset="2"/>
              <a:buChar char="ü"/>
            </a:pPr>
            <a:r>
              <a:rPr lang="en-US" sz="2400" dirty="0" smtClean="0">
                <a:latin typeface="Comic Sans MS" panose="030F0702030302020204" pitchFamily="66" charset="0"/>
              </a:rPr>
              <a:t>Schools sign a contract with PSC annually.</a:t>
            </a:r>
          </a:p>
          <a:p>
            <a:pPr marL="342900" indent="-342900">
              <a:lnSpc>
                <a:spcPct val="200000"/>
              </a:lnSpc>
              <a:buFont typeface="Wingdings" panose="05000000000000000000" pitchFamily="2" charset="2"/>
              <a:buChar char="ü"/>
            </a:pPr>
            <a:r>
              <a:rPr lang="en-US" sz="2400" dirty="0" smtClean="0">
                <a:latin typeface="Comic Sans MS" panose="030F0702030302020204" pitchFamily="66" charset="0"/>
              </a:rPr>
              <a:t>Work study coordinator certifies students application and forwards to PSC.</a:t>
            </a:r>
          </a:p>
          <a:p>
            <a:pPr marL="342900" indent="-342900">
              <a:lnSpc>
                <a:spcPct val="200000"/>
              </a:lnSpc>
              <a:buFont typeface="Wingdings" panose="05000000000000000000" pitchFamily="2" charset="2"/>
              <a:buChar char="ü"/>
            </a:pPr>
            <a:r>
              <a:rPr lang="en-US" sz="2400" dirty="0" smtClean="0">
                <a:latin typeface="Comic Sans MS" panose="030F0702030302020204" pitchFamily="66" charset="0"/>
              </a:rPr>
              <a:t>Coordinator determines grant amount, hours and work dates. </a:t>
            </a:r>
            <a:br>
              <a:rPr lang="en-US" sz="2400" dirty="0" smtClean="0">
                <a:latin typeface="Comic Sans MS" panose="030F0702030302020204" pitchFamily="66" charset="0"/>
              </a:rPr>
            </a:br>
            <a:endParaRPr lang="en-US" sz="2400" dirty="0">
              <a:latin typeface="Comic Sans MS" panose="030F0702030302020204" pitchFamily="66" charset="0"/>
            </a:endParaRPr>
          </a:p>
        </p:txBody>
      </p:sp>
    </p:spTree>
    <p:extLst>
      <p:ext uri="{BB962C8B-B14F-4D97-AF65-F5344CB8AC3E}">
        <p14:creationId xmlns:p14="http://schemas.microsoft.com/office/powerpoint/2010/main" val="167924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228600"/>
            <a:ext cx="9143998" cy="1020762"/>
          </a:xfrm>
        </p:spPr>
        <p:txBody>
          <a:bodyPr/>
          <a:lstStyle/>
          <a:p>
            <a:r>
              <a:rPr lang="en-US" dirty="0" smtClean="0">
                <a:latin typeface="Comic Sans MS" panose="030F0702030302020204" pitchFamily="66" charset="0"/>
              </a:rPr>
              <a:t>How are Interns Assigned to an Agency</a:t>
            </a:r>
            <a:r>
              <a:rPr lang="en-US" dirty="0" smtClean="0"/>
              <a:t>?</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47" r="3247"/>
          <a:stretch>
            <a:fillRect/>
          </a:stretch>
        </p:blipFill>
        <p:spPr/>
      </p:pic>
      <p:sp>
        <p:nvSpPr>
          <p:cNvPr id="4" name="Text Placeholder 3"/>
          <p:cNvSpPr>
            <a:spLocks noGrp="1"/>
          </p:cNvSpPr>
          <p:nvPr>
            <p:ph type="body" sz="half" idx="2"/>
          </p:nvPr>
        </p:nvSpPr>
        <p:spPr>
          <a:xfrm>
            <a:off x="7770812" y="1676400"/>
            <a:ext cx="4191000" cy="4724400"/>
          </a:xfrm>
        </p:spPr>
        <p:txBody>
          <a:bodyPr anchor="ctr">
            <a:noAutofit/>
          </a:bodyPr>
          <a:lstStyle/>
          <a:p>
            <a:pPr marL="285750" indent="-285750">
              <a:lnSpc>
                <a:spcPct val="220000"/>
              </a:lnSpc>
              <a:buFont typeface="Wingdings" panose="05000000000000000000" pitchFamily="2" charset="2"/>
              <a:buChar char="ü"/>
            </a:pPr>
            <a:r>
              <a:rPr lang="en-US" dirty="0" smtClean="0">
                <a:latin typeface="Comic Sans MS" panose="030F0702030302020204" pitchFamily="66" charset="0"/>
              </a:rPr>
              <a:t>PSC staff meets with each applicant to discuss his/her preference  </a:t>
            </a:r>
          </a:p>
          <a:p>
            <a:pPr marL="285750" indent="-285750">
              <a:lnSpc>
                <a:spcPct val="220000"/>
              </a:lnSpc>
              <a:buFont typeface="Wingdings" panose="05000000000000000000" pitchFamily="2" charset="2"/>
              <a:buChar char="ü"/>
            </a:pPr>
            <a:r>
              <a:rPr lang="en-US" dirty="0">
                <a:latin typeface="Comic Sans MS" panose="030F0702030302020204" pitchFamily="66" charset="0"/>
              </a:rPr>
              <a:t>T</a:t>
            </a:r>
            <a:r>
              <a:rPr lang="en-US" dirty="0" smtClean="0">
                <a:latin typeface="Comic Sans MS" panose="030F0702030302020204" pitchFamily="66" charset="0"/>
              </a:rPr>
              <a:t>he list of placement options are reviewed </a:t>
            </a:r>
          </a:p>
          <a:p>
            <a:pPr marL="285750" indent="-285750">
              <a:lnSpc>
                <a:spcPct val="220000"/>
              </a:lnSpc>
              <a:buFont typeface="Wingdings" panose="05000000000000000000" pitchFamily="2" charset="2"/>
              <a:buChar char="ü"/>
            </a:pPr>
            <a:r>
              <a:rPr lang="en-US" dirty="0" smtClean="0">
                <a:latin typeface="Comic Sans MS" panose="030F0702030302020204" pitchFamily="66" charset="0"/>
              </a:rPr>
              <a:t>Interviews are then arranged at agencies</a:t>
            </a:r>
          </a:p>
          <a:p>
            <a:pPr marL="285750" indent="-285750">
              <a:lnSpc>
                <a:spcPct val="220000"/>
              </a:lnSpc>
              <a:buFont typeface="Wingdings" panose="05000000000000000000" pitchFamily="2" charset="2"/>
              <a:buChar char="ü"/>
            </a:pPr>
            <a:r>
              <a:rPr lang="en-US" dirty="0" smtClean="0">
                <a:latin typeface="Comic Sans MS" panose="030F0702030302020204" pitchFamily="66" charset="0"/>
              </a:rPr>
              <a:t>Approval by the agency and intern  </a:t>
            </a:r>
          </a:p>
          <a:p>
            <a:pPr marL="285750" indent="-285750">
              <a:lnSpc>
                <a:spcPct val="220000"/>
              </a:lnSpc>
              <a:buFont typeface="Wingdings" panose="05000000000000000000" pitchFamily="2" charset="2"/>
              <a:buChar char="ü"/>
            </a:pPr>
            <a:r>
              <a:rPr lang="en-US" dirty="0" smtClean="0">
                <a:latin typeface="Comic Sans MS" panose="030F0702030302020204" pitchFamily="66" charset="0"/>
              </a:rPr>
              <a:t>Internship contract is signed </a:t>
            </a:r>
            <a:endParaRPr lang="en-US" dirty="0">
              <a:latin typeface="Comic Sans MS" panose="030F0702030302020204" pitchFamily="66" charset="0"/>
            </a:endParaRPr>
          </a:p>
        </p:txBody>
      </p:sp>
    </p:spTree>
    <p:extLst>
      <p:ext uri="{BB962C8B-B14F-4D97-AF65-F5344CB8AC3E}">
        <p14:creationId xmlns:p14="http://schemas.microsoft.com/office/powerpoint/2010/main" val="207905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74638"/>
            <a:ext cx="11125200" cy="1020762"/>
          </a:xfrm>
        </p:spPr>
        <p:txBody>
          <a:bodyPr/>
          <a:lstStyle/>
          <a:p>
            <a:r>
              <a:rPr lang="en-US" dirty="0" smtClean="0">
                <a:latin typeface="Comic Sans MS" panose="030F0702030302020204" pitchFamily="66" charset="0"/>
              </a:rPr>
              <a:t>Who is Responsible for PSC Interns at an Agency?</a:t>
            </a:r>
            <a:endParaRPr lang="en-US" dirty="0">
              <a:latin typeface="Comic Sans MS" panose="030F0702030302020204" pitchFamily="66"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916"/>
            <a:ext cx="5668962" cy="3778768"/>
          </a:xfrm>
        </p:spPr>
      </p:pic>
      <p:sp>
        <p:nvSpPr>
          <p:cNvPr id="4" name="Text Placeholder 3"/>
          <p:cNvSpPr>
            <a:spLocks noGrp="1"/>
          </p:cNvSpPr>
          <p:nvPr>
            <p:ph type="body" sz="half" idx="2"/>
          </p:nvPr>
        </p:nvSpPr>
        <p:spPr>
          <a:xfrm>
            <a:off x="227012" y="1828800"/>
            <a:ext cx="4267200" cy="4343400"/>
          </a:xfrm>
        </p:spPr>
        <p:txBody>
          <a:bodyPr anchor="ctr">
            <a:normAutofit fontScale="92500"/>
          </a:bodyPr>
          <a:lstStyle/>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rPr>
              <a:t>Each agency designates a coordinator as a point of communication</a:t>
            </a:r>
          </a:p>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rPr>
              <a:t> Direct supervision is provided by a designated site supervisor </a:t>
            </a:r>
          </a:p>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rPr>
              <a:t>Interns submit weekly timecard (paper or electronically) through </a:t>
            </a:r>
            <a:r>
              <a:rPr lang="en-US" sz="1800" dirty="0" err="1" smtClean="0">
                <a:latin typeface="Comic Sans MS" panose="030F0702030302020204" pitchFamily="66" charset="0"/>
              </a:rPr>
              <a:t>Citytime</a:t>
            </a:r>
            <a:endParaRPr lang="en-US" sz="1800" dirty="0">
              <a:latin typeface="Comic Sans MS" panose="030F0702030302020204" pitchFamily="66" charset="0"/>
            </a:endParaRPr>
          </a:p>
        </p:txBody>
      </p:sp>
    </p:spTree>
    <p:extLst>
      <p:ext uri="{BB962C8B-B14F-4D97-AF65-F5344CB8AC3E}">
        <p14:creationId xmlns:p14="http://schemas.microsoft.com/office/powerpoint/2010/main" val="288844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xEl>
                                              <p:pRg st="0" end="0"/>
                                            </p:txEl>
                                          </p:spTgt>
                                        </p:tgtEl>
                                        <p:attrNameLst>
                                          <p:attrName>r</p:attrName>
                                        </p:attrNameLst>
                                      </p:cBhvr>
                                    </p:animRot>
                                    <p:animRot by="-240000">
                                      <p:cBhvr>
                                        <p:cTn id="17" dur="200" fill="hold">
                                          <p:stCondLst>
                                            <p:cond delay="200"/>
                                          </p:stCondLst>
                                        </p:cTn>
                                        <p:tgtEl>
                                          <p:spTgt spid="4">
                                            <p:txEl>
                                              <p:pRg st="0" end="0"/>
                                            </p:txEl>
                                          </p:spTgt>
                                        </p:tgtEl>
                                        <p:attrNameLst>
                                          <p:attrName>r</p:attrName>
                                        </p:attrNameLst>
                                      </p:cBhvr>
                                    </p:animRot>
                                    <p:animRot by="240000">
                                      <p:cBhvr>
                                        <p:cTn id="18" dur="200" fill="hold">
                                          <p:stCondLst>
                                            <p:cond delay="400"/>
                                          </p:stCondLst>
                                        </p:cTn>
                                        <p:tgtEl>
                                          <p:spTgt spid="4">
                                            <p:txEl>
                                              <p:pRg st="0" end="0"/>
                                            </p:txEl>
                                          </p:spTgt>
                                        </p:tgtEl>
                                        <p:attrNameLst>
                                          <p:attrName>r</p:attrName>
                                        </p:attrNameLst>
                                      </p:cBhvr>
                                    </p:animRot>
                                    <p:animRot by="-240000">
                                      <p:cBhvr>
                                        <p:cTn id="19" dur="200" fill="hold">
                                          <p:stCondLst>
                                            <p:cond delay="600"/>
                                          </p:stCondLst>
                                        </p:cTn>
                                        <p:tgtEl>
                                          <p:spTgt spid="4">
                                            <p:txEl>
                                              <p:pRg st="0" end="0"/>
                                            </p:txEl>
                                          </p:spTgt>
                                        </p:tgtEl>
                                        <p:attrNameLst>
                                          <p:attrName>r</p:attrName>
                                        </p:attrNameLst>
                                      </p:cBhvr>
                                    </p:animRot>
                                    <p:animRot by="120000">
                                      <p:cBhvr>
                                        <p:cTn id="20" dur="200" fill="hold">
                                          <p:stCondLst>
                                            <p:cond delay="800"/>
                                          </p:stCondLst>
                                        </p:cTn>
                                        <p:tgtEl>
                                          <p:spTgt spid="4">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4">
                                            <p:txEl>
                                              <p:pRg st="1" end="1"/>
                                            </p:txEl>
                                          </p:spTgt>
                                        </p:tgtEl>
                                        <p:attrNameLst>
                                          <p:attrName>r</p:attrName>
                                        </p:attrNameLst>
                                      </p:cBhvr>
                                    </p:animRot>
                                    <p:animRot by="-240000">
                                      <p:cBhvr>
                                        <p:cTn id="25" dur="200" fill="hold">
                                          <p:stCondLst>
                                            <p:cond delay="200"/>
                                          </p:stCondLst>
                                        </p:cTn>
                                        <p:tgtEl>
                                          <p:spTgt spid="4">
                                            <p:txEl>
                                              <p:pRg st="1" end="1"/>
                                            </p:txEl>
                                          </p:spTgt>
                                        </p:tgtEl>
                                        <p:attrNameLst>
                                          <p:attrName>r</p:attrName>
                                        </p:attrNameLst>
                                      </p:cBhvr>
                                    </p:animRot>
                                    <p:animRot by="240000">
                                      <p:cBhvr>
                                        <p:cTn id="26" dur="200" fill="hold">
                                          <p:stCondLst>
                                            <p:cond delay="400"/>
                                          </p:stCondLst>
                                        </p:cTn>
                                        <p:tgtEl>
                                          <p:spTgt spid="4">
                                            <p:txEl>
                                              <p:pRg st="1" end="1"/>
                                            </p:txEl>
                                          </p:spTgt>
                                        </p:tgtEl>
                                        <p:attrNameLst>
                                          <p:attrName>r</p:attrName>
                                        </p:attrNameLst>
                                      </p:cBhvr>
                                    </p:animRot>
                                    <p:animRot by="-240000">
                                      <p:cBhvr>
                                        <p:cTn id="27" dur="200" fill="hold">
                                          <p:stCondLst>
                                            <p:cond delay="600"/>
                                          </p:stCondLst>
                                        </p:cTn>
                                        <p:tgtEl>
                                          <p:spTgt spid="4">
                                            <p:txEl>
                                              <p:pRg st="1" end="1"/>
                                            </p:txEl>
                                          </p:spTgt>
                                        </p:tgtEl>
                                        <p:attrNameLst>
                                          <p:attrName>r</p:attrName>
                                        </p:attrNameLst>
                                      </p:cBhvr>
                                    </p:animRot>
                                    <p:animRot by="120000">
                                      <p:cBhvr>
                                        <p:cTn id="28" dur="200" fill="hold">
                                          <p:stCondLst>
                                            <p:cond delay="800"/>
                                          </p:stCondLst>
                                        </p:cTn>
                                        <p:tgtEl>
                                          <p:spTgt spid="4">
                                            <p:txEl>
                                              <p:pRg st="1" end="1"/>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4">
                                            <p:txEl>
                                              <p:pRg st="2" end="2"/>
                                            </p:txEl>
                                          </p:spTgt>
                                        </p:tgtEl>
                                        <p:attrNameLst>
                                          <p:attrName>r</p:attrName>
                                        </p:attrNameLst>
                                      </p:cBhvr>
                                    </p:animRot>
                                    <p:animRot by="-240000">
                                      <p:cBhvr>
                                        <p:cTn id="33" dur="200" fill="hold">
                                          <p:stCondLst>
                                            <p:cond delay="200"/>
                                          </p:stCondLst>
                                        </p:cTn>
                                        <p:tgtEl>
                                          <p:spTgt spid="4">
                                            <p:txEl>
                                              <p:pRg st="2" end="2"/>
                                            </p:txEl>
                                          </p:spTgt>
                                        </p:tgtEl>
                                        <p:attrNameLst>
                                          <p:attrName>r</p:attrName>
                                        </p:attrNameLst>
                                      </p:cBhvr>
                                    </p:animRot>
                                    <p:animRot by="240000">
                                      <p:cBhvr>
                                        <p:cTn id="34" dur="200" fill="hold">
                                          <p:stCondLst>
                                            <p:cond delay="400"/>
                                          </p:stCondLst>
                                        </p:cTn>
                                        <p:tgtEl>
                                          <p:spTgt spid="4">
                                            <p:txEl>
                                              <p:pRg st="2" end="2"/>
                                            </p:txEl>
                                          </p:spTgt>
                                        </p:tgtEl>
                                        <p:attrNameLst>
                                          <p:attrName>r</p:attrName>
                                        </p:attrNameLst>
                                      </p:cBhvr>
                                    </p:animRot>
                                    <p:animRot by="-240000">
                                      <p:cBhvr>
                                        <p:cTn id="35" dur="200" fill="hold">
                                          <p:stCondLst>
                                            <p:cond delay="600"/>
                                          </p:stCondLst>
                                        </p:cTn>
                                        <p:tgtEl>
                                          <p:spTgt spid="4">
                                            <p:txEl>
                                              <p:pRg st="2" end="2"/>
                                            </p:txEl>
                                          </p:spTgt>
                                        </p:tgtEl>
                                        <p:attrNameLst>
                                          <p:attrName>r</p:attrName>
                                        </p:attrNameLst>
                                      </p:cBhvr>
                                    </p:animRot>
                                    <p:animRot by="120000">
                                      <p:cBhvr>
                                        <p:cTn id="36" dur="200" fill="hold">
                                          <p:stCondLst>
                                            <p:cond delay="80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6418" b="43908"/>
          <a:stretch/>
        </p:blipFill>
        <p:spPr>
          <a:xfrm>
            <a:off x="1177355" y="0"/>
            <a:ext cx="11047413" cy="6934200"/>
          </a:xfrm>
          <a:prstGeom prst="rect">
            <a:avLst/>
          </a:prstGeom>
          <a:effectLst>
            <a:softEdge rad="63500"/>
          </a:effectLst>
        </p:spPr>
      </p:pic>
      <p:sp>
        <p:nvSpPr>
          <p:cNvPr id="6" name="Rectangle 5"/>
          <p:cNvSpPr/>
          <p:nvPr/>
        </p:nvSpPr>
        <p:spPr>
          <a:xfrm>
            <a:off x="1519680" y="169932"/>
            <a:ext cx="10514012" cy="923330"/>
          </a:xfrm>
          <a:prstGeom prst="rect">
            <a:avLst/>
          </a:prstGeom>
        </p:spPr>
        <p:txBody>
          <a:bodyPr wrap="square">
            <a:spAutoFit/>
          </a:bodyPr>
          <a:lstStyle/>
          <a:p>
            <a:pPr algn="ctr"/>
            <a:r>
              <a:rPr lang="en-US" dirty="0">
                <a:latin typeface="Comic Sans MS" panose="030F0702030302020204" pitchFamily="66" charset="0"/>
              </a:rPr>
              <a:t>The Public Service Corps participates in America Reads, a national initiative to help </a:t>
            </a:r>
            <a:r>
              <a:rPr lang="en-US" dirty="0" smtClean="0">
                <a:latin typeface="Comic Sans MS" panose="030F0702030302020204" pitchFamily="66" charset="0"/>
              </a:rPr>
              <a:t> </a:t>
            </a:r>
          </a:p>
          <a:p>
            <a:pPr algn="ctr"/>
            <a:r>
              <a:rPr lang="en-US" dirty="0">
                <a:latin typeface="Comic Sans MS" panose="030F0702030302020204" pitchFamily="66" charset="0"/>
              </a:rPr>
              <a:t> </a:t>
            </a:r>
            <a:r>
              <a:rPr lang="en-US" dirty="0" smtClean="0">
                <a:latin typeface="Comic Sans MS" panose="030F0702030302020204" pitchFamily="66" charset="0"/>
              </a:rPr>
              <a:t> children </a:t>
            </a:r>
            <a:r>
              <a:rPr lang="en-US" dirty="0">
                <a:latin typeface="Comic Sans MS" panose="030F0702030302020204" pitchFamily="66" charset="0"/>
              </a:rPr>
              <a:t>read well in the early grades. PSC interns may choose assignments to work as literacy tutors in day care centers, schools and libraries across New York City.</a:t>
            </a:r>
          </a:p>
        </p:txBody>
      </p:sp>
      <p:sp>
        <p:nvSpPr>
          <p:cNvPr id="9" name="TextBox 8"/>
          <p:cNvSpPr txBox="1"/>
          <p:nvPr/>
        </p:nvSpPr>
        <p:spPr>
          <a:xfrm>
            <a:off x="35943" y="-327546"/>
            <a:ext cx="1292662" cy="7162800"/>
          </a:xfrm>
          <a:prstGeom prst="rect">
            <a:avLst/>
          </a:prstGeom>
          <a:noFill/>
        </p:spPr>
        <p:txBody>
          <a:bodyPr vert="vert270" wrap="square" rtlCol="0">
            <a:spAutoFit/>
          </a:bodyPr>
          <a:lstStyle/>
          <a:p>
            <a:pPr algn="ctr">
              <a:lnSpc>
                <a:spcPct val="90000"/>
              </a:lnSpc>
            </a:pPr>
            <a:r>
              <a:rPr lang="en-US" sz="4000" dirty="0" smtClean="0">
                <a:latin typeface="Comic Sans MS" panose="030F0702030302020204" pitchFamily="66" charset="0"/>
              </a:rPr>
              <a:t>Public Service Corps &amp;</a:t>
            </a:r>
            <a:r>
              <a:rPr lang="en-US" sz="4000" dirty="0" smtClean="0"/>
              <a:t> </a:t>
            </a:r>
          </a:p>
          <a:p>
            <a:pPr algn="ctr">
              <a:lnSpc>
                <a:spcPct val="90000"/>
              </a:lnSpc>
            </a:pPr>
            <a:r>
              <a:rPr lang="en-US" sz="4000" dirty="0" smtClean="0">
                <a:latin typeface="Comic Sans MS" panose="030F0702030302020204" pitchFamily="66" charset="0"/>
              </a:rPr>
              <a:t>America Reads</a:t>
            </a:r>
            <a:endParaRPr lang="en-US" sz="4000" dirty="0">
              <a:latin typeface="Comic Sans MS" panose="030F0702030302020204" pitchFamily="66" charset="0"/>
            </a:endParaRPr>
          </a:p>
        </p:txBody>
      </p:sp>
      <p:sp>
        <p:nvSpPr>
          <p:cNvPr id="10" name="TextBox 9"/>
          <p:cNvSpPr txBox="1"/>
          <p:nvPr/>
        </p:nvSpPr>
        <p:spPr>
          <a:xfrm>
            <a:off x="3310161" y="5456872"/>
            <a:ext cx="6781800" cy="1615827"/>
          </a:xfrm>
          <a:prstGeom prst="rect">
            <a:avLst/>
          </a:prstGeom>
          <a:noFill/>
        </p:spPr>
        <p:txBody>
          <a:bodyPr wrap="square" rtlCol="0">
            <a:spAutoFit/>
          </a:bodyPr>
          <a:lstStyle/>
          <a:p>
            <a:pPr algn="ctr">
              <a:lnSpc>
                <a:spcPct val="90000"/>
              </a:lnSpc>
            </a:pPr>
            <a:r>
              <a:rPr lang="en-US" dirty="0" smtClean="0">
                <a:latin typeface="Comic Sans MS" panose="030F0702030302020204" pitchFamily="66" charset="0"/>
              </a:rPr>
              <a:t>In collaboration with NYC Administration for Children’s Services, the NYC Department of Youth and Community Development, Queens Public Library, and select NYC Department of Education schools, PSC has developed America Reads internships at over a hundred sites.</a:t>
            </a:r>
          </a:p>
          <a:p>
            <a:pPr algn="ctr">
              <a:lnSpc>
                <a:spcPct val="90000"/>
              </a:lnSpc>
            </a:pPr>
            <a:endParaRPr lang="en-US" sz="2000" dirty="0">
              <a:latin typeface="Agency FB" panose="020B05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561" y="1085850"/>
            <a:ext cx="4286250" cy="4762500"/>
          </a:xfrm>
          <a:prstGeom prst="rect">
            <a:avLst/>
          </a:prstGeom>
        </p:spPr>
      </p:pic>
    </p:spTree>
    <p:extLst>
      <p:ext uri="{BB962C8B-B14F-4D97-AF65-F5344CB8AC3E}">
        <p14:creationId xmlns:p14="http://schemas.microsoft.com/office/powerpoint/2010/main" val="37537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931" b="931"/>
          <a:stretch>
            <a:fillRect/>
          </a:stretch>
        </p:blipFill>
        <p:spPr/>
      </p:pic>
      <p:sp>
        <p:nvSpPr>
          <p:cNvPr id="4" name="Text Placeholder 3"/>
          <p:cNvSpPr>
            <a:spLocks noGrp="1"/>
          </p:cNvSpPr>
          <p:nvPr>
            <p:ph type="body" sz="half" idx="2"/>
          </p:nvPr>
        </p:nvSpPr>
        <p:spPr>
          <a:xfrm>
            <a:off x="7847012" y="1447800"/>
            <a:ext cx="3733799" cy="4707148"/>
          </a:xfrm>
        </p:spPr>
        <p:txBody>
          <a:bodyPr>
            <a:noAutofit/>
          </a:bodyPr>
          <a:lstStyle/>
          <a:p>
            <a:pPr>
              <a:lnSpc>
                <a:spcPct val="150000"/>
              </a:lnSpc>
            </a:pPr>
            <a:r>
              <a:rPr lang="en-US" sz="1800" i="1" dirty="0">
                <a:latin typeface="Agency FB" panose="020B0503020202020204" pitchFamily="34" charset="0"/>
              </a:rPr>
              <a:t>“</a:t>
            </a:r>
            <a:r>
              <a:rPr lang="en-US" dirty="0">
                <a:latin typeface="Comic Sans MS" panose="030F0702030302020204" pitchFamily="66" charset="0"/>
              </a:rPr>
              <a:t>The Public Service Corps exposed me to the real meaning of the classroom theories that I learned in my last three years of school. I feel especially rewarded for my internship experience since I believe that the knowledge that I acquired is comparable to what I would have spent another year in college to obtain.”</a:t>
            </a:r>
          </a:p>
          <a:p>
            <a:pPr>
              <a:lnSpc>
                <a:spcPct val="150000"/>
              </a:lnSpc>
            </a:pPr>
            <a:endParaRPr lang="en-US" dirty="0">
              <a:latin typeface="Comic Sans MS" panose="030F0702030302020204" pitchFamily="66" charset="0"/>
            </a:endParaRPr>
          </a:p>
          <a:p>
            <a:pPr>
              <a:lnSpc>
                <a:spcPct val="150000"/>
              </a:lnSpc>
            </a:pPr>
            <a:r>
              <a:rPr lang="en-US" dirty="0">
                <a:latin typeface="Comic Sans MS" panose="030F0702030302020204" pitchFamily="66" charset="0"/>
              </a:rPr>
              <a:t>-PSC Intern </a:t>
            </a:r>
          </a:p>
        </p:txBody>
      </p:sp>
      <p:sp>
        <p:nvSpPr>
          <p:cNvPr id="6" name="Title 12"/>
          <p:cNvSpPr>
            <a:spLocks noGrp="1"/>
          </p:cNvSpPr>
          <p:nvPr>
            <p:ph type="title"/>
          </p:nvPr>
        </p:nvSpPr>
        <p:spPr>
          <a:xfrm>
            <a:off x="1522414" y="274638"/>
            <a:ext cx="9143998" cy="1020762"/>
          </a:xfrm>
        </p:spPr>
        <p:txBody>
          <a:bodyPr/>
          <a:lstStyle/>
          <a:p>
            <a:r>
              <a:rPr lang="en-US" dirty="0" smtClean="0">
                <a:latin typeface="Comic Sans MS" panose="030F0702030302020204" pitchFamily="66" charset="0"/>
              </a:rPr>
              <a:t>The New York City Public Service Corps</a:t>
            </a:r>
            <a:endParaRPr lang="en-US" dirty="0">
              <a:latin typeface="Comic Sans MS" panose="030F0702030302020204" pitchFamily="66" charset="0"/>
            </a:endParaRPr>
          </a:p>
        </p:txBody>
      </p:sp>
    </p:spTree>
    <p:extLst>
      <p:ext uri="{BB962C8B-B14F-4D97-AF65-F5344CB8AC3E}">
        <p14:creationId xmlns:p14="http://schemas.microsoft.com/office/powerpoint/2010/main" val="268418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artisticPhotocopy trans="71000" detail="2"/>
                    </a14:imgEffect>
                  </a14:imgLayer>
                </a14:imgProps>
              </a:ext>
              <a:ext uri="{28A0092B-C50C-407E-A947-70E740481C1C}">
                <a14:useLocalDpi xmlns:a14="http://schemas.microsoft.com/office/drawing/2010/main" val="0"/>
              </a:ext>
            </a:extLst>
          </a:blip>
          <a:srcRect t="2742" b="17590"/>
          <a:stretch/>
        </p:blipFill>
        <p:spPr>
          <a:xfrm>
            <a:off x="1518036" y="0"/>
            <a:ext cx="10465836" cy="6877334"/>
          </a:xfrm>
          <a:prstGeom prst="rect">
            <a:avLst/>
          </a:prstGeom>
        </p:spPr>
      </p:pic>
      <p:pic>
        <p:nvPicPr>
          <p:cNvPr id="3" name="Picture 2"/>
          <p:cNvPicPr>
            <a:picLocks noChangeAspect="1"/>
          </p:cNvPicPr>
          <p:nvPr/>
        </p:nvPicPr>
        <p:blipFill>
          <a:blip r:embed="rId4"/>
          <a:stretch>
            <a:fillRect/>
          </a:stretch>
        </p:blipFill>
        <p:spPr>
          <a:xfrm rot="16200000">
            <a:off x="-4165503" y="1447071"/>
            <a:ext cx="8331005" cy="3036071"/>
          </a:xfrm>
          <a:prstGeom prst="rect">
            <a:avLst/>
          </a:prstGeom>
        </p:spPr>
      </p:pic>
      <p:sp>
        <p:nvSpPr>
          <p:cNvPr id="4" name="TextBox 3"/>
          <p:cNvSpPr txBox="1"/>
          <p:nvPr/>
        </p:nvSpPr>
        <p:spPr>
          <a:xfrm>
            <a:off x="7999412" y="152400"/>
            <a:ext cx="3810000" cy="1708353"/>
          </a:xfrm>
          <a:prstGeom prst="rect">
            <a:avLst/>
          </a:prstGeom>
          <a:noFill/>
        </p:spPr>
        <p:txBody>
          <a:bodyPr wrap="square" rtlCol="0">
            <a:spAutoFit/>
          </a:bodyPr>
          <a:lstStyle/>
          <a:p>
            <a:pPr algn="r">
              <a:lnSpc>
                <a:spcPct val="150000"/>
              </a:lnSpc>
            </a:pPr>
            <a:r>
              <a:rPr lang="en-US" dirty="0" smtClean="0">
                <a:latin typeface="Comic Sans MS" panose="030F0702030302020204" pitchFamily="66" charset="0"/>
              </a:rPr>
              <a:t>Terry Denson, Director</a:t>
            </a:r>
          </a:p>
          <a:p>
            <a:pPr algn="r">
              <a:lnSpc>
                <a:spcPct val="150000"/>
              </a:lnSpc>
            </a:pPr>
            <a:r>
              <a:rPr lang="en-US" dirty="0" smtClean="0">
                <a:latin typeface="Comic Sans MS" panose="030F0702030302020204" pitchFamily="66" charset="0"/>
              </a:rPr>
              <a:t>Cherrie Johnson, Placement Unit</a:t>
            </a:r>
          </a:p>
          <a:p>
            <a:pPr algn="r">
              <a:lnSpc>
                <a:spcPct val="150000"/>
              </a:lnSpc>
            </a:pPr>
            <a:r>
              <a:rPr lang="en-US" dirty="0" smtClean="0">
                <a:latin typeface="Comic Sans MS" panose="030F0702030302020204" pitchFamily="66" charset="0"/>
              </a:rPr>
              <a:t>Linda Adams, Placement Unit</a:t>
            </a:r>
          </a:p>
          <a:p>
            <a:pPr algn="r">
              <a:lnSpc>
                <a:spcPct val="150000"/>
              </a:lnSpc>
            </a:pPr>
            <a:r>
              <a:rPr lang="en-US" dirty="0" smtClean="0">
                <a:latin typeface="Comic Sans MS" panose="030F0702030302020204" pitchFamily="66" charset="0"/>
              </a:rPr>
              <a:t>Rozaliya Rekhler, Placement Unit</a:t>
            </a:r>
            <a:endParaRPr lang="en-US" i="1" dirty="0">
              <a:latin typeface="Comic Sans MS" panose="030F0702030302020204" pitchFamily="66" charset="0"/>
            </a:endParaRPr>
          </a:p>
        </p:txBody>
      </p:sp>
      <p:sp>
        <p:nvSpPr>
          <p:cNvPr id="5" name="Rectangle 4"/>
          <p:cNvSpPr/>
          <p:nvPr/>
        </p:nvSpPr>
        <p:spPr>
          <a:xfrm rot="20980788">
            <a:off x="4504612" y="5479740"/>
            <a:ext cx="4462096" cy="1200329"/>
          </a:xfrm>
          <a:prstGeom prst="rect">
            <a:avLst/>
          </a:prstGeom>
        </p:spPr>
        <p:txBody>
          <a:bodyPr wrap="square">
            <a:spAutoFit/>
          </a:bodyPr>
          <a:lstStyle/>
          <a:p>
            <a:pPr algn="r"/>
            <a:r>
              <a:rPr lang="en-US" dirty="0" smtClean="0">
                <a:solidFill>
                  <a:schemeClr val="tx2">
                    <a:lumMod val="50000"/>
                  </a:schemeClr>
                </a:solidFill>
                <a:latin typeface="Comic Sans MS" panose="030F0702030302020204" pitchFamily="66" charset="0"/>
              </a:rPr>
              <a:t>Contact Information:</a:t>
            </a:r>
          </a:p>
          <a:p>
            <a:pPr algn="r"/>
            <a:endParaRPr lang="en-US" dirty="0" smtClean="0">
              <a:solidFill>
                <a:schemeClr val="tx2">
                  <a:lumMod val="50000"/>
                </a:schemeClr>
              </a:solidFill>
              <a:latin typeface="Comic Sans MS" panose="030F0702030302020204" pitchFamily="66" charset="0"/>
            </a:endParaRPr>
          </a:p>
          <a:p>
            <a:pPr algn="r"/>
            <a:r>
              <a:rPr lang="en-US" dirty="0" smtClean="0">
                <a:solidFill>
                  <a:schemeClr val="tx2">
                    <a:lumMod val="50000"/>
                  </a:schemeClr>
                </a:solidFill>
                <a:latin typeface="Comic Sans MS" panose="030F0702030302020204" pitchFamily="66" charset="0"/>
              </a:rPr>
              <a:t>(212</a:t>
            </a:r>
            <a:r>
              <a:rPr lang="en-US" dirty="0">
                <a:solidFill>
                  <a:schemeClr val="tx2">
                    <a:lumMod val="50000"/>
                  </a:schemeClr>
                </a:solidFill>
                <a:latin typeface="Comic Sans MS" panose="030F0702030302020204" pitchFamily="66" charset="0"/>
              </a:rPr>
              <a:t>) 386 – 0057</a:t>
            </a:r>
          </a:p>
          <a:p>
            <a:pPr algn="r"/>
            <a:r>
              <a:rPr lang="en-US" dirty="0">
                <a:solidFill>
                  <a:schemeClr val="tx2">
                    <a:lumMod val="50000"/>
                  </a:schemeClr>
                </a:solidFill>
                <a:latin typeface="Comic Sans MS" panose="030F0702030302020204" pitchFamily="66" charset="0"/>
              </a:rPr>
              <a:t>psc@dcas.nyc.gov</a:t>
            </a:r>
          </a:p>
        </p:txBody>
      </p:sp>
    </p:spTree>
    <p:extLst>
      <p:ext uri="{BB962C8B-B14F-4D97-AF65-F5344CB8AC3E}">
        <p14:creationId xmlns:p14="http://schemas.microsoft.com/office/powerpoint/2010/main" val="35418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412" y="0"/>
            <a:ext cx="10287000" cy="6842136"/>
          </a:xfrm>
          <a:prstGeom prst="rect">
            <a:avLst/>
          </a:prstGeom>
        </p:spPr>
      </p:pic>
      <p:sp>
        <p:nvSpPr>
          <p:cNvPr id="3" name="TextBox 2"/>
          <p:cNvSpPr txBox="1"/>
          <p:nvPr/>
        </p:nvSpPr>
        <p:spPr>
          <a:xfrm>
            <a:off x="6932612" y="990600"/>
            <a:ext cx="4419600" cy="5327612"/>
          </a:xfrm>
          <a:prstGeom prst="rect">
            <a:avLst/>
          </a:prstGeom>
          <a:noFill/>
        </p:spPr>
        <p:txBody>
          <a:bodyPr wrap="square" rtlCol="0">
            <a:spAutoFit/>
          </a:bodyPr>
          <a:lstStyle/>
          <a:p>
            <a:pPr>
              <a:lnSpc>
                <a:spcPct val="90000"/>
              </a:lnSpc>
            </a:pPr>
            <a:r>
              <a:rPr lang="en-US" spc="300" dirty="0" smtClean="0">
                <a:latin typeface="Comic Sans MS" panose="030F0702030302020204" pitchFamily="66" charset="0"/>
              </a:rPr>
              <a:t>The New York City Public Service Corps is the nation’s first and largest off-campus public service internship program for college students. </a:t>
            </a:r>
          </a:p>
          <a:p>
            <a:pPr>
              <a:lnSpc>
                <a:spcPct val="90000"/>
              </a:lnSpc>
            </a:pPr>
            <a:endParaRPr lang="en-US" spc="300" dirty="0">
              <a:latin typeface="Comic Sans MS" panose="030F0702030302020204" pitchFamily="66" charset="0"/>
            </a:endParaRPr>
          </a:p>
          <a:p>
            <a:pPr>
              <a:lnSpc>
                <a:spcPct val="90000"/>
              </a:lnSpc>
            </a:pPr>
            <a:r>
              <a:rPr lang="en-US" spc="300" dirty="0" smtClean="0">
                <a:latin typeface="Comic Sans MS" panose="030F0702030302020204" pitchFamily="66" charset="0"/>
              </a:rPr>
              <a:t>Since its inception in 1966 as the NYC Urban Corps, over 100,000 students from more than 100 colleges and universities have participated in the program.</a:t>
            </a:r>
          </a:p>
          <a:p>
            <a:pPr>
              <a:lnSpc>
                <a:spcPct val="90000"/>
              </a:lnSpc>
            </a:pPr>
            <a:endParaRPr lang="en-US" spc="300" dirty="0">
              <a:latin typeface="Comic Sans MS" panose="030F0702030302020204" pitchFamily="66" charset="0"/>
            </a:endParaRPr>
          </a:p>
          <a:p>
            <a:pPr>
              <a:lnSpc>
                <a:spcPct val="90000"/>
              </a:lnSpc>
            </a:pPr>
            <a:r>
              <a:rPr lang="en-US" spc="300" dirty="0">
                <a:latin typeface="Comic Sans MS" panose="030F0702030302020204" pitchFamily="66" charset="0"/>
              </a:rPr>
              <a:t>Currently, PSC provides opportunities for Federal Work-Study and Academic Credit Placements in a multitude of City government agencies. </a:t>
            </a:r>
          </a:p>
          <a:p>
            <a:pPr>
              <a:lnSpc>
                <a:spcPct val="90000"/>
              </a:lnSpc>
            </a:pPr>
            <a:endParaRPr lang="en-US" spc="300" dirty="0">
              <a:latin typeface="Agency FB" panose="020B0503020202020204" pitchFamily="34" charset="0"/>
            </a:endParaRPr>
          </a:p>
        </p:txBody>
      </p:sp>
      <p:sp>
        <p:nvSpPr>
          <p:cNvPr id="5" name="TextBox 4"/>
          <p:cNvSpPr txBox="1"/>
          <p:nvPr/>
        </p:nvSpPr>
        <p:spPr>
          <a:xfrm>
            <a:off x="0" y="-127595"/>
            <a:ext cx="794064" cy="6987654"/>
          </a:xfrm>
          <a:prstGeom prst="rect">
            <a:avLst/>
          </a:prstGeom>
          <a:noFill/>
        </p:spPr>
        <p:txBody>
          <a:bodyPr vert="vert270" wrap="square" rtlCol="0">
            <a:spAutoFit/>
          </a:bodyPr>
          <a:lstStyle/>
          <a:p>
            <a:pPr algn="ctr">
              <a:lnSpc>
                <a:spcPct val="90000"/>
              </a:lnSpc>
            </a:pPr>
            <a:r>
              <a:rPr lang="en-US" sz="4400" dirty="0" smtClean="0">
                <a:latin typeface="Comic Sans MS" panose="030F0702030302020204" pitchFamily="66" charset="0"/>
              </a:rPr>
              <a:t>Public Service Corps</a:t>
            </a:r>
            <a:endParaRPr lang="en-US" sz="4400" dirty="0" smtClean="0"/>
          </a:p>
        </p:txBody>
      </p:sp>
    </p:spTree>
    <p:extLst>
      <p:ext uri="{BB962C8B-B14F-4D97-AF65-F5344CB8AC3E}">
        <p14:creationId xmlns:p14="http://schemas.microsoft.com/office/powerpoint/2010/main" val="39366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latin typeface="Comic Sans MS" panose="030F0702030302020204" pitchFamily="66" charset="0"/>
              </a:rPr>
              <a:t>The New York City Public Service Corps</a:t>
            </a:r>
            <a:endParaRPr lang="en-US" dirty="0">
              <a:latin typeface="Comic Sans MS" panose="030F0702030302020204" pitchFamily="66" charset="0"/>
            </a:endParaRPr>
          </a:p>
        </p:txBody>
      </p:sp>
      <p:sp>
        <p:nvSpPr>
          <p:cNvPr id="14" name="Content Placeholder 13"/>
          <p:cNvSpPr>
            <a:spLocks noGrp="1"/>
          </p:cNvSpPr>
          <p:nvPr>
            <p:ph idx="1"/>
          </p:nvPr>
        </p:nvSpPr>
        <p:spPr>
          <a:xfrm>
            <a:off x="1522414" y="1905000"/>
            <a:ext cx="9905998" cy="4267200"/>
          </a:xfrm>
        </p:spPr>
        <p:txBody>
          <a:bodyPr>
            <a:normAutofit fontScale="92500" lnSpcReduction="20000"/>
          </a:bodyPr>
          <a:lstStyle/>
          <a:p>
            <a:pPr>
              <a:lnSpc>
                <a:spcPct val="150000"/>
              </a:lnSpc>
            </a:pPr>
            <a:r>
              <a:rPr lang="en-US" dirty="0" smtClean="0">
                <a:latin typeface="Comic Sans MS" panose="030F0702030302020204" pitchFamily="66" charset="0"/>
              </a:rPr>
              <a:t>All NYC government agencies are eligible for PSC interns</a:t>
            </a:r>
          </a:p>
          <a:p>
            <a:pPr>
              <a:lnSpc>
                <a:spcPct val="150000"/>
              </a:lnSpc>
            </a:pPr>
            <a:r>
              <a:rPr lang="en-US" dirty="0" smtClean="0">
                <a:latin typeface="Comic Sans MS" panose="030F0702030302020204" pitchFamily="66" charset="0"/>
              </a:rPr>
              <a:t>PSC connects meaningful internship experience with academic learning, personal growth, and civic responsibility</a:t>
            </a:r>
          </a:p>
          <a:p>
            <a:pPr>
              <a:lnSpc>
                <a:spcPct val="150000"/>
              </a:lnSpc>
            </a:pPr>
            <a:r>
              <a:rPr lang="en-US" dirty="0" smtClean="0">
                <a:latin typeface="Comic Sans MS" panose="030F0702030302020204" pitchFamily="66" charset="0"/>
              </a:rPr>
              <a:t>Community service needs are met while students apply their classroom studies to the real world</a:t>
            </a:r>
          </a:p>
          <a:p>
            <a:pPr>
              <a:lnSpc>
                <a:spcPct val="150000"/>
              </a:lnSpc>
            </a:pPr>
            <a:r>
              <a:rPr lang="en-US" dirty="0" smtClean="0">
                <a:latin typeface="Comic Sans MS" panose="030F0702030302020204" pitchFamily="66" charset="0"/>
              </a:rPr>
              <a:t>PSC interns are temporary employees of the City of New York under the civil service title of College Aide and receive an hourly wage for their work</a:t>
            </a:r>
            <a:endParaRPr lang="en-US" dirty="0">
              <a:latin typeface="Comic Sans MS" panose="030F0702030302020204" pitchFamily="66" charset="0"/>
            </a:endParaRPr>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75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125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75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125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75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125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75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125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a:spLocks noGrp="1"/>
          </p:cNvSpPr>
          <p:nvPr>
            <p:ph type="title"/>
          </p:nvPr>
        </p:nvSpPr>
        <p:spPr>
          <a:xfrm>
            <a:off x="1522414" y="274638"/>
            <a:ext cx="9143998" cy="1020762"/>
          </a:xfrm>
        </p:spPr>
        <p:txBody>
          <a:bodyPr/>
          <a:lstStyle/>
          <a:p>
            <a:r>
              <a:rPr lang="en-US" dirty="0" smtClean="0">
                <a:latin typeface="Comic Sans MS" panose="030F0702030302020204" pitchFamily="66" charset="0"/>
              </a:rPr>
              <a:t>The New York City Public Service Corps</a:t>
            </a:r>
            <a:endParaRPr lang="en-US" dirty="0">
              <a:latin typeface="Comic Sans MS" panose="030F0702030302020204" pitchFamily="66"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371302420"/>
              </p:ext>
            </p:extLst>
          </p:nvPr>
        </p:nvGraphicFramePr>
        <p:xfrm>
          <a:off x="455613" y="1905000"/>
          <a:ext cx="102108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0742612" y="3581400"/>
            <a:ext cx="1455258" cy="757130"/>
          </a:xfrm>
          <a:prstGeom prst="rect">
            <a:avLst/>
          </a:prstGeom>
          <a:noFill/>
        </p:spPr>
        <p:txBody>
          <a:bodyPr wrap="square" rtlCol="0">
            <a:spAutoFit/>
          </a:bodyPr>
          <a:lstStyle/>
          <a:p>
            <a:pPr algn="ctr">
              <a:lnSpc>
                <a:spcPct val="90000"/>
              </a:lnSpc>
            </a:pPr>
            <a:r>
              <a:rPr lang="en-US" sz="1200" dirty="0" smtClean="0">
                <a:latin typeface="Comic Sans MS" panose="030F0702030302020204" pitchFamily="66" charset="0"/>
              </a:rPr>
              <a:t>100% of  CUNY schools currently participate in the PSC program.</a:t>
            </a:r>
            <a:endParaRPr lang="en-US" sz="1200" dirty="0">
              <a:latin typeface="Comic Sans MS" panose="030F0702030302020204" pitchFamily="66" charset="0"/>
            </a:endParaRPr>
          </a:p>
        </p:txBody>
      </p:sp>
      <p:sp>
        <p:nvSpPr>
          <p:cNvPr id="3" name="TextBox 2"/>
          <p:cNvSpPr txBox="1"/>
          <p:nvPr/>
        </p:nvSpPr>
        <p:spPr>
          <a:xfrm>
            <a:off x="10666412" y="4800600"/>
            <a:ext cx="1447800" cy="1643527"/>
          </a:xfrm>
          <a:prstGeom prst="rect">
            <a:avLst/>
          </a:prstGeom>
          <a:noFill/>
        </p:spPr>
        <p:txBody>
          <a:bodyPr wrap="square" rtlCol="0">
            <a:spAutoFit/>
          </a:bodyPr>
          <a:lstStyle/>
          <a:p>
            <a:pPr algn="ctr">
              <a:lnSpc>
                <a:spcPct val="90000"/>
              </a:lnSpc>
            </a:pPr>
            <a:r>
              <a:rPr lang="en-US" sz="1400" dirty="0" smtClean="0">
                <a:latin typeface="Comic Sans MS" panose="030F0702030302020204" pitchFamily="66" charset="0"/>
              </a:rPr>
              <a:t>Nearly 50% of NYC area schools participate in PSC including NYU, Cooper Union and Cornell.</a:t>
            </a:r>
            <a:endParaRPr lang="en-US" sz="1400" dirty="0">
              <a:latin typeface="Comic Sans MS" panose="030F0702030302020204" pitchFamily="66" charset="0"/>
            </a:endParaRPr>
          </a:p>
        </p:txBody>
      </p:sp>
      <p:sp>
        <p:nvSpPr>
          <p:cNvPr id="4" name="TextBox 3"/>
          <p:cNvSpPr txBox="1"/>
          <p:nvPr/>
        </p:nvSpPr>
        <p:spPr>
          <a:xfrm>
            <a:off x="10666412" y="1905000"/>
            <a:ext cx="1447800" cy="1615827"/>
          </a:xfrm>
          <a:prstGeom prst="rect">
            <a:avLst/>
          </a:prstGeom>
          <a:noFill/>
        </p:spPr>
        <p:txBody>
          <a:bodyPr wrap="square" rtlCol="0">
            <a:spAutoFit/>
          </a:bodyPr>
          <a:lstStyle/>
          <a:p>
            <a:pPr algn="ctr">
              <a:lnSpc>
                <a:spcPct val="90000"/>
              </a:lnSpc>
            </a:pPr>
            <a:r>
              <a:rPr lang="en-US" sz="1200" dirty="0">
                <a:latin typeface="Comic Sans MS" panose="030F0702030302020204" pitchFamily="66" charset="0"/>
              </a:rPr>
              <a:t>In the last five years, over a hundred former PSC interns have attained stable employment with the City since completing their internships</a:t>
            </a:r>
            <a:r>
              <a:rPr lang="en-US" sz="1400" dirty="0">
                <a:latin typeface="Agency FB" panose="020B0503020202020204" pitchFamily="34" charset="0"/>
              </a:rPr>
              <a:t>.</a:t>
            </a:r>
          </a:p>
        </p:txBody>
      </p:sp>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dirty="0" smtClean="0">
                <a:latin typeface="Comic Sans MS" panose="030F0702030302020204" pitchFamily="66" charset="0"/>
              </a:rPr>
              <a:t>Cost-Effective</a:t>
            </a:r>
            <a:endParaRPr lang="en-US" dirty="0">
              <a:latin typeface="Comic Sans MS" panose="030F0702030302020204" pitchFamily="66" charset="0"/>
            </a:endParaRPr>
          </a:p>
          <a:p>
            <a:r>
              <a:rPr lang="en-US" dirty="0" smtClean="0">
                <a:latin typeface="Comic Sans MS" panose="030F0702030302020204" pitchFamily="66" charset="0"/>
              </a:rPr>
              <a:t>Recruitment Savings</a:t>
            </a:r>
            <a:endParaRPr lang="en-US" dirty="0">
              <a:latin typeface="Comic Sans MS" panose="030F0702030302020204" pitchFamily="66" charset="0"/>
            </a:endParaRPr>
          </a:p>
          <a:p>
            <a:r>
              <a:rPr lang="en-US" dirty="0" smtClean="0">
                <a:latin typeface="Comic Sans MS" panose="030F0702030302020204" pitchFamily="66" charset="0"/>
              </a:rPr>
              <a:t>Experienced Interns </a:t>
            </a:r>
            <a:endParaRPr lang="en-US" dirty="0">
              <a:latin typeface="Comic Sans MS" panose="030F0702030302020204" pitchFamily="66" charset="0"/>
            </a:endParaRPr>
          </a:p>
        </p:txBody>
      </p:sp>
      <p:graphicFrame>
        <p:nvGraphicFramePr>
          <p:cNvPr id="4" name="Content Placeholder 3" descr="Sample table with 3 columns, 4 rows" title="Table"/>
          <p:cNvGraphicFramePr>
            <a:graphicFrameLocks noGrp="1"/>
          </p:cNvGraphicFramePr>
          <p:nvPr>
            <p:ph sz="half" idx="2"/>
            <p:extLst>
              <p:ext uri="{D42A27DB-BD31-4B8C-83A1-F6EECF244321}">
                <p14:modId xmlns:p14="http://schemas.microsoft.com/office/powerpoint/2010/main" val="454935617"/>
              </p:ext>
            </p:extLst>
          </p:nvPr>
        </p:nvGraphicFramePr>
        <p:xfrm>
          <a:off x="6246812" y="2590800"/>
          <a:ext cx="4953000" cy="3290244"/>
        </p:xfrm>
        <a:graphic>
          <a:graphicData uri="http://schemas.openxmlformats.org/drawingml/2006/table">
            <a:tbl>
              <a:tblPr firstRow="1" bandRow="1">
                <a:tableStyleId>{6E25E649-3F16-4E02-A733-19D2CDBF48F0}</a:tableStyleId>
              </a:tblPr>
              <a:tblGrid>
                <a:gridCol w="1651000"/>
                <a:gridCol w="1651000"/>
                <a:gridCol w="1651000"/>
              </a:tblGrid>
              <a:tr h="759606">
                <a:tc>
                  <a:txBody>
                    <a:bodyPr/>
                    <a:lstStyle/>
                    <a:p>
                      <a:endParaRPr lang="en-US" dirty="0">
                        <a:latin typeface="Comic Sans MS" panose="030F0702030302020204" pitchFamily="66" charset="0"/>
                      </a:endParaRPr>
                    </a:p>
                  </a:txBody>
                  <a:tcPr anchor="ctr"/>
                </a:tc>
                <a:tc>
                  <a:txBody>
                    <a:bodyPr/>
                    <a:lstStyle/>
                    <a:p>
                      <a:pPr algn="ctr"/>
                      <a:r>
                        <a:rPr lang="en-US" dirty="0" smtClean="0">
                          <a:latin typeface="Comic Sans MS" panose="030F0702030302020204" pitchFamily="66" charset="0"/>
                        </a:rPr>
                        <a:t>Non PSC Interns</a:t>
                      </a:r>
                      <a:endParaRPr lang="en-US" dirty="0">
                        <a:latin typeface="Comic Sans MS" panose="030F0702030302020204" pitchFamily="66" charset="0"/>
                      </a:endParaRPr>
                    </a:p>
                  </a:txBody>
                  <a:tcPr anchor="ctr"/>
                </a:tc>
                <a:tc>
                  <a:txBody>
                    <a:bodyPr/>
                    <a:lstStyle/>
                    <a:p>
                      <a:pPr algn="ctr"/>
                      <a:r>
                        <a:rPr lang="en-US" dirty="0" smtClean="0">
                          <a:latin typeface="Comic Sans MS" panose="030F0702030302020204" pitchFamily="66" charset="0"/>
                        </a:rPr>
                        <a:t>PSC Interns</a:t>
                      </a:r>
                      <a:endParaRPr lang="en-US" dirty="0">
                        <a:latin typeface="Comic Sans MS" panose="030F0702030302020204" pitchFamily="66" charset="0"/>
                      </a:endParaRPr>
                    </a:p>
                  </a:txBody>
                  <a:tcPr anchor="ctr"/>
                </a:tc>
              </a:tr>
              <a:tr h="610398">
                <a:tc>
                  <a:txBody>
                    <a:bodyPr/>
                    <a:lstStyle/>
                    <a:p>
                      <a:r>
                        <a:rPr lang="en-US" b="1" dirty="0" smtClean="0">
                          <a:latin typeface="Comic Sans MS" panose="030F0702030302020204" pitchFamily="66" charset="0"/>
                        </a:rPr>
                        <a:t>Agency Cost</a:t>
                      </a:r>
                      <a:endParaRPr lang="en-US" b="1" dirty="0">
                        <a:latin typeface="Comic Sans MS" panose="030F0702030302020204" pitchFamily="66" charset="0"/>
                      </a:endParaRPr>
                    </a:p>
                  </a:txBody>
                  <a:tcPr anchor="ctr"/>
                </a:tc>
                <a:tc>
                  <a:txBody>
                    <a:bodyPr/>
                    <a:lstStyle/>
                    <a:p>
                      <a:pPr algn="ctr"/>
                      <a:r>
                        <a:rPr lang="en-US" b="1" dirty="0" smtClean="0">
                          <a:latin typeface="Comic Sans MS" panose="030F0702030302020204" pitchFamily="66" charset="0"/>
                        </a:rPr>
                        <a:t>$12/hr.</a:t>
                      </a:r>
                      <a:endParaRPr lang="en-US" b="1" dirty="0">
                        <a:latin typeface="Comic Sans MS" panose="030F0702030302020204" pitchFamily="66" charset="0"/>
                      </a:endParaRPr>
                    </a:p>
                  </a:txBody>
                  <a:tcPr anchor="ctr"/>
                </a:tc>
                <a:tc>
                  <a:txBody>
                    <a:bodyPr/>
                    <a:lstStyle/>
                    <a:p>
                      <a:pPr algn="ctr"/>
                      <a:r>
                        <a:rPr lang="en-US" b="1" dirty="0" smtClean="0">
                          <a:latin typeface="Comic Sans MS" panose="030F0702030302020204" pitchFamily="66" charset="0"/>
                        </a:rPr>
                        <a:t>$9 - $12.96/hr.*</a:t>
                      </a:r>
                      <a:endParaRPr lang="en-US" b="1" dirty="0">
                        <a:latin typeface="Comic Sans MS" panose="030F0702030302020204" pitchFamily="66" charset="0"/>
                      </a:endParaRPr>
                    </a:p>
                  </a:txBody>
                  <a:tcPr anchor="ctr"/>
                </a:tc>
              </a:tr>
              <a:tr h="610398">
                <a:tc gridSpan="3">
                  <a:txBody>
                    <a:bodyPr/>
                    <a:lstStyle/>
                    <a:p>
                      <a:r>
                        <a:rPr lang="en-US" i="1" dirty="0" smtClean="0">
                          <a:latin typeface="Comic Sans MS" panose="030F0702030302020204" pitchFamily="66" charset="0"/>
                        </a:rPr>
                        <a:t>$12.96/hr. cost to agency would be $3.24.</a:t>
                      </a:r>
                      <a:r>
                        <a:rPr lang="en-US" i="1" baseline="0" dirty="0" smtClean="0">
                          <a:latin typeface="Comic Sans MS" panose="030F0702030302020204" pitchFamily="66" charset="0"/>
                        </a:rPr>
                        <a:t> Federal grant pays $9.72.</a:t>
                      </a:r>
                      <a:endParaRPr lang="en-US" i="1" dirty="0">
                        <a:latin typeface="Comic Sans MS" panose="030F0702030302020204" pitchFamily="66" charset="0"/>
                      </a:endParaRPr>
                    </a:p>
                  </a:txBody>
                  <a:tcPr anchor="ctr"/>
                </a:tc>
                <a:tc hMerge="1">
                  <a:txBody>
                    <a:bodyPr/>
                    <a:lstStyle/>
                    <a:p>
                      <a:pPr algn="ctr"/>
                      <a:endParaRPr lang="en-US" dirty="0">
                        <a:latin typeface="Comic Sans MS" panose="030F0702030302020204" pitchFamily="66" charset="0"/>
                      </a:endParaRPr>
                    </a:p>
                  </a:txBody>
                  <a:tcPr anchor="ctr"/>
                </a:tc>
                <a:tc hMerge="1">
                  <a:txBody>
                    <a:bodyPr/>
                    <a:lstStyle/>
                    <a:p>
                      <a:pPr algn="ctr"/>
                      <a:endParaRPr lang="en-US" dirty="0">
                        <a:latin typeface="Comic Sans MS" panose="030F0702030302020204" pitchFamily="66" charset="0"/>
                      </a:endParaRPr>
                    </a:p>
                  </a:txBody>
                  <a:tcPr anchor="ctr"/>
                </a:tc>
              </a:tr>
              <a:tr h="610398">
                <a:tc gridSpan="3">
                  <a:txBody>
                    <a:bodyPr/>
                    <a:lstStyle/>
                    <a:p>
                      <a:endParaRPr lang="en-US" dirty="0">
                        <a:latin typeface="Comic Sans MS" panose="030F0702030302020204" pitchFamily="66" charset="0"/>
                      </a:endParaRPr>
                    </a:p>
                  </a:txBody>
                  <a:tcPr anchor="ctr"/>
                </a:tc>
                <a:tc hMerge="1">
                  <a:txBody>
                    <a:bodyPr/>
                    <a:lstStyle/>
                    <a:p>
                      <a:endParaRPr lang="en-US"/>
                    </a:p>
                  </a:txBody>
                  <a:tcPr/>
                </a:tc>
                <a:tc hMerge="1">
                  <a:txBody>
                    <a:bodyPr/>
                    <a:lstStyle/>
                    <a:p>
                      <a:endParaRPr lang="en-US"/>
                    </a:p>
                  </a:txBody>
                  <a:tcPr/>
                </a:tc>
              </a:tr>
              <a:tr h="610398">
                <a:tc gridSpan="3">
                  <a:txBody>
                    <a:bodyPr/>
                    <a:lstStyle/>
                    <a:p>
                      <a:r>
                        <a:rPr lang="en-US" i="1" dirty="0" smtClean="0">
                          <a:latin typeface="Comic Sans MS" panose="030F0702030302020204" pitchFamily="66" charset="0"/>
                        </a:rPr>
                        <a:t>$9/hr.</a:t>
                      </a:r>
                      <a:r>
                        <a:rPr lang="en-US" i="1" baseline="0" dirty="0" smtClean="0">
                          <a:latin typeface="Comic Sans MS" panose="030F0702030302020204" pitchFamily="66" charset="0"/>
                        </a:rPr>
                        <a:t> the 25% cost to agency would be $2.25 Federal grant pays remaining $6.75</a:t>
                      </a:r>
                      <a:endParaRPr lang="en-US" i="1" dirty="0">
                        <a:latin typeface="Comic Sans MS" panose="030F0702030302020204" pitchFamily="66" charset="0"/>
                      </a:endParaRPr>
                    </a:p>
                  </a:txBody>
                  <a:tcPr anchor="ctr"/>
                </a:tc>
                <a:tc hMerge="1">
                  <a:txBody>
                    <a:bodyPr/>
                    <a:lstStyle/>
                    <a:p>
                      <a:pPr algn="ctr"/>
                      <a:endParaRPr lang="en-US" dirty="0">
                        <a:latin typeface="Comic Sans MS" panose="030F0702030302020204" pitchFamily="66" charset="0"/>
                      </a:endParaRPr>
                    </a:p>
                  </a:txBody>
                  <a:tcPr anchor="ctr"/>
                </a:tc>
                <a:tc hMerge="1">
                  <a:txBody>
                    <a:bodyPr/>
                    <a:lstStyle/>
                    <a:p>
                      <a:pPr algn="ctr"/>
                      <a:endParaRPr lang="en-US" dirty="0">
                        <a:latin typeface="Comic Sans MS" panose="030F0702030302020204" pitchFamily="66" charset="0"/>
                      </a:endParaRPr>
                    </a:p>
                  </a:txBody>
                  <a:tcPr anchor="ctr"/>
                </a:tc>
              </a:tr>
            </a:tbl>
          </a:graphicData>
        </a:graphic>
      </p:graphicFrame>
      <p:sp>
        <p:nvSpPr>
          <p:cNvPr id="6" name="Title 12"/>
          <p:cNvSpPr>
            <a:spLocks noGrp="1"/>
          </p:cNvSpPr>
          <p:nvPr>
            <p:ph type="title"/>
          </p:nvPr>
        </p:nvSpPr>
        <p:spPr>
          <a:xfrm>
            <a:off x="1522414" y="274638"/>
            <a:ext cx="9143998" cy="1020762"/>
          </a:xfrm>
        </p:spPr>
        <p:txBody>
          <a:bodyPr/>
          <a:lstStyle/>
          <a:p>
            <a:r>
              <a:rPr lang="en-US" dirty="0" smtClean="0">
                <a:latin typeface="Comic Sans MS" panose="030F0702030302020204" pitchFamily="66" charset="0"/>
              </a:rPr>
              <a:t>The New York City Public Service Corps</a:t>
            </a:r>
            <a:endParaRPr lang="en-US" dirty="0">
              <a:latin typeface="Comic Sans MS" panose="030F0702030302020204" pitchFamily="66" charset="0"/>
            </a:endParaRPr>
          </a:p>
        </p:txBody>
      </p:sp>
      <p:sp>
        <p:nvSpPr>
          <p:cNvPr id="7" name="TextBox 6"/>
          <p:cNvSpPr txBox="1"/>
          <p:nvPr/>
        </p:nvSpPr>
        <p:spPr>
          <a:xfrm>
            <a:off x="6856412" y="6324600"/>
            <a:ext cx="5029200" cy="341632"/>
          </a:xfrm>
          <a:prstGeom prst="rect">
            <a:avLst/>
          </a:prstGeom>
          <a:noFill/>
        </p:spPr>
        <p:txBody>
          <a:bodyPr wrap="square" rtlCol="0">
            <a:spAutoFit/>
          </a:bodyPr>
          <a:lstStyle/>
          <a:p>
            <a:pPr algn="r">
              <a:lnSpc>
                <a:spcPct val="90000"/>
              </a:lnSpc>
            </a:pPr>
            <a:r>
              <a:rPr lang="en-US" i="1" dirty="0" smtClean="0">
                <a:latin typeface="Agency FB" panose="020B0503020202020204" pitchFamily="34" charset="0"/>
              </a:rPr>
              <a:t>Participating agency only pays 25% of hourly wage</a:t>
            </a:r>
            <a:endParaRPr lang="en-US" i="1" dirty="0">
              <a:latin typeface="Agency FB" panose="020B0503020202020204" pitchFamily="34" charset="0"/>
            </a:endParaRPr>
          </a:p>
        </p:txBody>
      </p:sp>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637245755"/>
              </p:ext>
            </p:extLst>
          </p:nvPr>
        </p:nvGraphicFramePr>
        <p:xfrm>
          <a:off x="1674812" y="152400"/>
          <a:ext cx="8991600" cy="6629400"/>
        </p:xfrm>
        <a:graphic>
          <a:graphicData uri="http://schemas.openxmlformats.org/drawingml/2006/table">
            <a:tbl>
              <a:tblPr firstRow="1" bandRow="1">
                <a:tableStyleId>{6E25E649-3F16-4E02-A733-19D2CDBF48F0}</a:tableStyleId>
              </a:tblPr>
              <a:tblGrid>
                <a:gridCol w="4495800"/>
                <a:gridCol w="4495800"/>
              </a:tblGrid>
              <a:tr h="457200">
                <a:tc>
                  <a:txBody>
                    <a:bodyPr/>
                    <a:lstStyle/>
                    <a:p>
                      <a:pPr algn="ctr"/>
                      <a:r>
                        <a:rPr lang="en-US" sz="1800" dirty="0" smtClean="0">
                          <a:latin typeface="Comic Sans MS" panose="030F0702030302020204" pitchFamily="66" charset="0"/>
                        </a:rPr>
                        <a:t>CUNY</a:t>
                      </a:r>
                      <a:endParaRPr lang="en-US" sz="1800" dirty="0">
                        <a:latin typeface="Comic Sans MS" panose="030F0702030302020204" pitchFamily="66" charset="0"/>
                      </a:endParaRPr>
                    </a:p>
                  </a:txBody>
                  <a:tcPr anchor="ctr"/>
                </a:tc>
                <a:tc>
                  <a:txBody>
                    <a:bodyPr/>
                    <a:lstStyle/>
                    <a:p>
                      <a:pPr algn="ctr"/>
                      <a:r>
                        <a:rPr lang="en-US" sz="1800" dirty="0" smtClean="0">
                          <a:latin typeface="Comic Sans MS" panose="030F0702030302020204" pitchFamily="66" charset="0"/>
                        </a:rPr>
                        <a:t>Non-CUNY</a:t>
                      </a:r>
                      <a:endParaRPr lang="en-US" sz="1800" dirty="0">
                        <a:latin typeface="Comic Sans MS" panose="030F0702030302020204" pitchFamily="66" charset="0"/>
                      </a:endParaRPr>
                    </a:p>
                  </a:txBody>
                  <a:tcPr anchor="ctr"/>
                </a:tc>
              </a:tr>
              <a:tr h="1789043">
                <a:tc>
                  <a:txBody>
                    <a:bodyPr/>
                    <a:lstStyle/>
                    <a:p>
                      <a:pPr algn="ctr">
                        <a:lnSpc>
                          <a:spcPct val="150000"/>
                        </a:lnSpc>
                      </a:pPr>
                      <a:r>
                        <a:rPr lang="en-US" sz="1400" dirty="0" smtClean="0">
                          <a:latin typeface="Comic Sans MS" panose="030F0702030302020204" pitchFamily="66" charset="0"/>
                        </a:rPr>
                        <a:t>Baruch</a:t>
                      </a:r>
                      <a:r>
                        <a:rPr lang="en-US" sz="1400" baseline="0" dirty="0" smtClean="0">
                          <a:latin typeface="Comic Sans MS" panose="030F0702030302020204" pitchFamily="66" charset="0"/>
                        </a:rPr>
                        <a:t> College</a:t>
                      </a:r>
                    </a:p>
                    <a:p>
                      <a:pPr algn="ctr">
                        <a:lnSpc>
                          <a:spcPct val="150000"/>
                        </a:lnSpc>
                      </a:pPr>
                      <a:r>
                        <a:rPr lang="en-US" sz="1400" baseline="0" dirty="0" smtClean="0">
                          <a:latin typeface="Comic Sans MS" panose="030F0702030302020204" pitchFamily="66" charset="0"/>
                        </a:rPr>
                        <a:t>Borough Manhattan Community College</a:t>
                      </a:r>
                    </a:p>
                    <a:p>
                      <a:pPr algn="ctr">
                        <a:lnSpc>
                          <a:spcPct val="150000"/>
                        </a:lnSpc>
                      </a:pPr>
                      <a:r>
                        <a:rPr lang="en-US" sz="1400" baseline="0" dirty="0" smtClean="0">
                          <a:latin typeface="Comic Sans MS" panose="030F0702030302020204" pitchFamily="66" charset="0"/>
                        </a:rPr>
                        <a:t>Bronx Community College</a:t>
                      </a:r>
                    </a:p>
                    <a:p>
                      <a:pPr algn="ctr">
                        <a:lnSpc>
                          <a:spcPct val="150000"/>
                        </a:lnSpc>
                      </a:pPr>
                      <a:r>
                        <a:rPr lang="en-US" sz="1400" baseline="0" dirty="0" smtClean="0">
                          <a:latin typeface="Comic Sans MS" panose="030F0702030302020204" pitchFamily="66" charset="0"/>
                        </a:rPr>
                        <a:t>Brooklyn College</a:t>
                      </a:r>
                    </a:p>
                    <a:p>
                      <a:pPr algn="ctr">
                        <a:lnSpc>
                          <a:spcPct val="150000"/>
                        </a:lnSpc>
                      </a:pPr>
                      <a:r>
                        <a:rPr lang="en-US" sz="1400" baseline="0" dirty="0" smtClean="0">
                          <a:latin typeface="Comic Sans MS" panose="030F0702030302020204" pitchFamily="66" charset="0"/>
                        </a:rPr>
                        <a:t>City College of New York</a:t>
                      </a:r>
                    </a:p>
                    <a:p>
                      <a:pPr algn="ctr">
                        <a:lnSpc>
                          <a:spcPct val="150000"/>
                        </a:lnSpc>
                      </a:pPr>
                      <a:r>
                        <a:rPr lang="en-US" sz="1400" baseline="0" dirty="0" smtClean="0">
                          <a:latin typeface="Comic Sans MS" panose="030F0702030302020204" pitchFamily="66" charset="0"/>
                        </a:rPr>
                        <a:t>City University of New York Law School</a:t>
                      </a:r>
                    </a:p>
                    <a:p>
                      <a:pPr algn="ctr">
                        <a:lnSpc>
                          <a:spcPct val="150000"/>
                        </a:lnSpc>
                      </a:pPr>
                      <a:r>
                        <a:rPr lang="en-US" sz="1400" baseline="0" dirty="0" smtClean="0">
                          <a:latin typeface="Comic Sans MS" panose="030F0702030302020204" pitchFamily="66" charset="0"/>
                        </a:rPr>
                        <a:t>College of Staten Island</a:t>
                      </a:r>
                    </a:p>
                    <a:p>
                      <a:pPr algn="ctr">
                        <a:lnSpc>
                          <a:spcPct val="150000"/>
                        </a:lnSpc>
                      </a:pPr>
                      <a:r>
                        <a:rPr lang="en-US" sz="1400" baseline="0" dirty="0" err="1" smtClean="0">
                          <a:latin typeface="Comic Sans MS" panose="030F0702030302020204" pitchFamily="66" charset="0"/>
                        </a:rPr>
                        <a:t>Guttman</a:t>
                      </a:r>
                      <a:r>
                        <a:rPr lang="en-US" sz="1400" baseline="0" dirty="0" smtClean="0">
                          <a:latin typeface="Comic Sans MS" panose="030F0702030302020204" pitchFamily="66" charset="0"/>
                        </a:rPr>
                        <a:t> Community College</a:t>
                      </a:r>
                    </a:p>
                    <a:p>
                      <a:pPr algn="ctr">
                        <a:lnSpc>
                          <a:spcPct val="150000"/>
                        </a:lnSpc>
                      </a:pPr>
                      <a:r>
                        <a:rPr lang="en-US" sz="1400" baseline="0" dirty="0" err="1" smtClean="0">
                          <a:latin typeface="Comic Sans MS" panose="030F0702030302020204" pitchFamily="66" charset="0"/>
                        </a:rPr>
                        <a:t>Hostos</a:t>
                      </a:r>
                      <a:r>
                        <a:rPr lang="en-US" sz="1400" baseline="0" dirty="0" smtClean="0">
                          <a:latin typeface="Comic Sans MS" panose="030F0702030302020204" pitchFamily="66" charset="0"/>
                        </a:rPr>
                        <a:t> Community College</a:t>
                      </a:r>
                    </a:p>
                    <a:p>
                      <a:pPr algn="ctr">
                        <a:lnSpc>
                          <a:spcPct val="150000"/>
                        </a:lnSpc>
                      </a:pPr>
                      <a:r>
                        <a:rPr lang="en-US" sz="1400" baseline="0" dirty="0" smtClean="0">
                          <a:latin typeface="Comic Sans MS" panose="030F0702030302020204" pitchFamily="66" charset="0"/>
                        </a:rPr>
                        <a:t>Hunter College</a:t>
                      </a:r>
                    </a:p>
                    <a:p>
                      <a:pPr algn="ctr">
                        <a:lnSpc>
                          <a:spcPct val="150000"/>
                        </a:lnSpc>
                      </a:pPr>
                      <a:r>
                        <a:rPr lang="en-US" sz="1400" baseline="0" dirty="0" smtClean="0">
                          <a:latin typeface="Comic Sans MS" panose="030F0702030302020204" pitchFamily="66" charset="0"/>
                        </a:rPr>
                        <a:t>John Jay College</a:t>
                      </a:r>
                    </a:p>
                    <a:p>
                      <a:pPr algn="ctr">
                        <a:lnSpc>
                          <a:spcPct val="150000"/>
                        </a:lnSpc>
                      </a:pPr>
                      <a:r>
                        <a:rPr lang="en-US" sz="1400" baseline="0" dirty="0" smtClean="0">
                          <a:latin typeface="Comic Sans MS" panose="030F0702030302020204" pitchFamily="66" charset="0"/>
                        </a:rPr>
                        <a:t>Kingsborough Community College</a:t>
                      </a:r>
                    </a:p>
                    <a:p>
                      <a:pPr algn="ctr">
                        <a:lnSpc>
                          <a:spcPct val="150000"/>
                        </a:lnSpc>
                      </a:pPr>
                      <a:r>
                        <a:rPr lang="en-US" sz="1400" baseline="0" dirty="0" smtClean="0">
                          <a:latin typeface="Comic Sans MS" panose="030F0702030302020204" pitchFamily="66" charset="0"/>
                        </a:rPr>
                        <a:t>LaGuardia Community College</a:t>
                      </a:r>
                    </a:p>
                    <a:p>
                      <a:pPr algn="ctr">
                        <a:lnSpc>
                          <a:spcPct val="150000"/>
                        </a:lnSpc>
                      </a:pPr>
                      <a:r>
                        <a:rPr lang="en-US" sz="1400" baseline="0" dirty="0" smtClean="0">
                          <a:latin typeface="Comic Sans MS" panose="030F0702030302020204" pitchFamily="66" charset="0"/>
                        </a:rPr>
                        <a:t>Lehman College</a:t>
                      </a:r>
                    </a:p>
                    <a:p>
                      <a:pPr algn="ctr">
                        <a:lnSpc>
                          <a:spcPct val="150000"/>
                        </a:lnSpc>
                      </a:pPr>
                      <a:r>
                        <a:rPr lang="en-US" sz="1400" baseline="0" dirty="0" err="1" smtClean="0">
                          <a:latin typeface="Comic Sans MS" panose="030F0702030302020204" pitchFamily="66" charset="0"/>
                        </a:rPr>
                        <a:t>Medgar</a:t>
                      </a:r>
                      <a:r>
                        <a:rPr lang="en-US" sz="1400" baseline="0" dirty="0" smtClean="0">
                          <a:latin typeface="Comic Sans MS" panose="030F0702030302020204" pitchFamily="66" charset="0"/>
                        </a:rPr>
                        <a:t> Evers College</a:t>
                      </a:r>
                    </a:p>
                    <a:p>
                      <a:pPr algn="ctr">
                        <a:lnSpc>
                          <a:spcPct val="150000"/>
                        </a:lnSpc>
                      </a:pPr>
                      <a:r>
                        <a:rPr lang="en-US" sz="1400" baseline="0" dirty="0" smtClean="0">
                          <a:latin typeface="Comic Sans MS" panose="030F0702030302020204" pitchFamily="66" charset="0"/>
                        </a:rPr>
                        <a:t>New York City College of Technology</a:t>
                      </a:r>
                    </a:p>
                    <a:p>
                      <a:pPr algn="ctr">
                        <a:lnSpc>
                          <a:spcPct val="150000"/>
                        </a:lnSpc>
                      </a:pPr>
                      <a:r>
                        <a:rPr lang="en-US" sz="1400" baseline="0" dirty="0" err="1" smtClean="0">
                          <a:latin typeface="Comic Sans MS" panose="030F0702030302020204" pitchFamily="66" charset="0"/>
                        </a:rPr>
                        <a:t>Queensborough</a:t>
                      </a:r>
                      <a:r>
                        <a:rPr lang="en-US" sz="1400" baseline="0" dirty="0" smtClean="0">
                          <a:latin typeface="Comic Sans MS" panose="030F0702030302020204" pitchFamily="66" charset="0"/>
                        </a:rPr>
                        <a:t> Community College</a:t>
                      </a:r>
                    </a:p>
                    <a:p>
                      <a:pPr algn="ctr">
                        <a:lnSpc>
                          <a:spcPct val="150000"/>
                        </a:lnSpc>
                      </a:pPr>
                      <a:r>
                        <a:rPr lang="en-US" sz="1400" baseline="0" dirty="0" smtClean="0">
                          <a:latin typeface="Comic Sans MS" panose="030F0702030302020204" pitchFamily="66" charset="0"/>
                        </a:rPr>
                        <a:t>Queens College</a:t>
                      </a:r>
                    </a:p>
                    <a:p>
                      <a:pPr algn="ctr">
                        <a:lnSpc>
                          <a:spcPct val="150000"/>
                        </a:lnSpc>
                      </a:pPr>
                      <a:r>
                        <a:rPr lang="en-US" sz="1400" baseline="0" dirty="0" smtClean="0">
                          <a:latin typeface="Comic Sans MS" panose="030F0702030302020204" pitchFamily="66" charset="0"/>
                        </a:rPr>
                        <a:t>York College</a:t>
                      </a:r>
                      <a:endParaRPr lang="en-US" sz="1400" dirty="0">
                        <a:latin typeface="Comic Sans MS" panose="030F0702030302020204" pitchFamily="66" charset="0"/>
                      </a:endParaRPr>
                    </a:p>
                  </a:txBody>
                  <a:tcPr anchor="ctr"/>
                </a:tc>
                <a:tc>
                  <a:txBody>
                    <a:bodyPr/>
                    <a:lstStyle/>
                    <a:p>
                      <a:pPr algn="ctr">
                        <a:lnSpc>
                          <a:spcPct val="150000"/>
                        </a:lnSpc>
                      </a:pPr>
                      <a:r>
                        <a:rPr lang="en-US" sz="1400" dirty="0" smtClean="0">
                          <a:latin typeface="Comic Sans MS" panose="030F0702030302020204" pitchFamily="66" charset="0"/>
                        </a:rPr>
                        <a:t>Cardozo Law School</a:t>
                      </a:r>
                    </a:p>
                    <a:p>
                      <a:pPr algn="ctr">
                        <a:lnSpc>
                          <a:spcPct val="150000"/>
                        </a:lnSpc>
                      </a:pPr>
                      <a:r>
                        <a:rPr lang="en-US" sz="1400" dirty="0" smtClean="0">
                          <a:latin typeface="Comic Sans MS" panose="030F0702030302020204" pitchFamily="66" charset="0"/>
                        </a:rPr>
                        <a:t>Cooper Union</a:t>
                      </a:r>
                    </a:p>
                    <a:p>
                      <a:pPr algn="ctr">
                        <a:lnSpc>
                          <a:spcPct val="150000"/>
                        </a:lnSpc>
                      </a:pPr>
                      <a:r>
                        <a:rPr lang="en-US" sz="1400" dirty="0" smtClean="0">
                          <a:latin typeface="Comic Sans MS" panose="030F0702030302020204" pitchFamily="66" charset="0"/>
                        </a:rPr>
                        <a:t>Fashion Institute of Technology</a:t>
                      </a:r>
                    </a:p>
                    <a:p>
                      <a:pPr algn="ctr">
                        <a:lnSpc>
                          <a:spcPct val="150000"/>
                        </a:lnSpc>
                      </a:pPr>
                      <a:r>
                        <a:rPr lang="en-US" sz="1400" dirty="0" smtClean="0">
                          <a:latin typeface="Comic Sans MS" panose="030F0702030302020204" pitchFamily="66" charset="0"/>
                        </a:rPr>
                        <a:t>Marymount Manhattan College</a:t>
                      </a:r>
                    </a:p>
                    <a:p>
                      <a:pPr algn="ctr">
                        <a:lnSpc>
                          <a:spcPct val="150000"/>
                        </a:lnSpc>
                      </a:pPr>
                      <a:r>
                        <a:rPr lang="en-US" sz="1400" dirty="0" smtClean="0">
                          <a:latin typeface="Comic Sans MS" panose="030F0702030302020204" pitchFamily="66" charset="0"/>
                        </a:rPr>
                        <a:t>Metropolitan College of New York </a:t>
                      </a:r>
                    </a:p>
                    <a:p>
                      <a:pPr algn="ctr">
                        <a:lnSpc>
                          <a:spcPct val="150000"/>
                        </a:lnSpc>
                      </a:pPr>
                      <a:r>
                        <a:rPr lang="en-US" sz="1400" dirty="0" smtClean="0">
                          <a:latin typeface="Comic Sans MS" panose="030F0702030302020204" pitchFamily="66" charset="0"/>
                        </a:rPr>
                        <a:t>Monroe College</a:t>
                      </a:r>
                    </a:p>
                    <a:p>
                      <a:pPr algn="ctr">
                        <a:lnSpc>
                          <a:spcPct val="150000"/>
                        </a:lnSpc>
                      </a:pPr>
                      <a:r>
                        <a:rPr lang="en-US" sz="1400" dirty="0" smtClean="0">
                          <a:latin typeface="Comic Sans MS" panose="030F0702030302020204" pitchFamily="66" charset="0"/>
                        </a:rPr>
                        <a:t>New York Law</a:t>
                      </a:r>
                      <a:r>
                        <a:rPr lang="en-US" sz="1400" baseline="0" dirty="0" smtClean="0">
                          <a:latin typeface="Comic Sans MS" panose="030F0702030302020204" pitchFamily="66" charset="0"/>
                        </a:rPr>
                        <a:t> School</a:t>
                      </a:r>
                    </a:p>
                    <a:p>
                      <a:pPr algn="ctr">
                        <a:lnSpc>
                          <a:spcPct val="150000"/>
                        </a:lnSpc>
                      </a:pPr>
                      <a:r>
                        <a:rPr lang="en-US" sz="1400" baseline="0" dirty="0" smtClean="0">
                          <a:latin typeface="Comic Sans MS" panose="030F0702030302020204" pitchFamily="66" charset="0"/>
                        </a:rPr>
                        <a:t>New York University</a:t>
                      </a:r>
                    </a:p>
                    <a:p>
                      <a:pPr algn="ctr">
                        <a:lnSpc>
                          <a:spcPct val="150000"/>
                        </a:lnSpc>
                      </a:pPr>
                      <a:r>
                        <a:rPr lang="en-US" sz="1400" baseline="0" dirty="0" smtClean="0">
                          <a:latin typeface="Comic Sans MS" panose="030F0702030302020204" pitchFamily="66" charset="0"/>
                        </a:rPr>
                        <a:t>Saint Francis College</a:t>
                      </a:r>
                    </a:p>
                    <a:p>
                      <a:pPr algn="ctr">
                        <a:lnSpc>
                          <a:spcPct val="150000"/>
                        </a:lnSpc>
                      </a:pPr>
                      <a:r>
                        <a:rPr lang="en-US" sz="1400" baseline="0" dirty="0" smtClean="0">
                          <a:latin typeface="Comic Sans MS" panose="030F0702030302020204" pitchFamily="66" charset="0"/>
                        </a:rPr>
                        <a:t>School of Visual Arts</a:t>
                      </a:r>
                    </a:p>
                    <a:p>
                      <a:pPr algn="ctr">
                        <a:lnSpc>
                          <a:spcPct val="150000"/>
                        </a:lnSpc>
                      </a:pPr>
                      <a:r>
                        <a:rPr lang="en-US" sz="1400" baseline="0" dirty="0" smtClean="0">
                          <a:latin typeface="Comic Sans MS" panose="030F0702030302020204" pitchFamily="66" charset="0"/>
                        </a:rPr>
                        <a:t>SUNY – Empire State College</a:t>
                      </a:r>
                    </a:p>
                    <a:p>
                      <a:pPr algn="ctr">
                        <a:lnSpc>
                          <a:spcPct val="150000"/>
                        </a:lnSpc>
                      </a:pPr>
                      <a:r>
                        <a:rPr lang="en-US" sz="1400" baseline="0" dirty="0" smtClean="0">
                          <a:latin typeface="Comic Sans MS" panose="030F0702030302020204" pitchFamily="66" charset="0"/>
                        </a:rPr>
                        <a:t>Technical Career Institute Inc.</a:t>
                      </a:r>
                    </a:p>
                    <a:p>
                      <a:pPr algn="ctr">
                        <a:lnSpc>
                          <a:spcPct val="150000"/>
                        </a:lnSpc>
                      </a:pPr>
                      <a:r>
                        <a:rPr lang="en-US" sz="1400" baseline="0" dirty="0" err="1" smtClean="0">
                          <a:latin typeface="Comic Sans MS" panose="030F0702030302020204" pitchFamily="66" charset="0"/>
                        </a:rPr>
                        <a:t>Touro</a:t>
                      </a:r>
                      <a:r>
                        <a:rPr lang="en-US" sz="1400" baseline="0" dirty="0" smtClean="0">
                          <a:latin typeface="Comic Sans MS" panose="030F0702030302020204" pitchFamily="66" charset="0"/>
                        </a:rPr>
                        <a:t> College</a:t>
                      </a:r>
                    </a:p>
                    <a:p>
                      <a:pPr algn="ctr">
                        <a:lnSpc>
                          <a:spcPct val="150000"/>
                        </a:lnSpc>
                      </a:pPr>
                      <a:r>
                        <a:rPr lang="en-US" sz="1400" baseline="0" dirty="0" smtClean="0">
                          <a:latin typeface="Comic Sans MS" panose="030F0702030302020204" pitchFamily="66" charset="0"/>
                        </a:rPr>
                        <a:t>University of Pennsylvania</a:t>
                      </a:r>
                    </a:p>
                    <a:p>
                      <a:pPr algn="ctr">
                        <a:lnSpc>
                          <a:spcPct val="150000"/>
                        </a:lnSpc>
                      </a:pPr>
                      <a:r>
                        <a:rPr lang="en-US" sz="1400" baseline="0" dirty="0" smtClean="0">
                          <a:latin typeface="Comic Sans MS" panose="030F0702030302020204" pitchFamily="66" charset="0"/>
                        </a:rPr>
                        <a:t>Wagner College</a:t>
                      </a:r>
                    </a:p>
                    <a:p>
                      <a:pPr algn="ctr">
                        <a:lnSpc>
                          <a:spcPct val="150000"/>
                        </a:lnSpc>
                      </a:pPr>
                      <a:r>
                        <a:rPr lang="en-US" sz="1400" baseline="0" dirty="0" smtClean="0">
                          <a:latin typeface="Comic Sans MS" panose="030F0702030302020204" pitchFamily="66" charset="0"/>
                        </a:rPr>
                        <a:t>Yeshiva University</a:t>
                      </a:r>
                      <a:endParaRPr lang="en-US" sz="1400" dirty="0">
                        <a:latin typeface="Comic Sans MS" panose="030F0702030302020204" pitchFamily="66" charset="0"/>
                      </a:endParaRPr>
                    </a:p>
                  </a:txBody>
                  <a:tcPr anchor="ctr"/>
                </a:tc>
              </a:tr>
            </a:tbl>
          </a:graphicData>
        </a:graphic>
      </p:graphicFrame>
      <p:sp>
        <p:nvSpPr>
          <p:cNvPr id="4" name="TextBox 3"/>
          <p:cNvSpPr txBox="1"/>
          <p:nvPr/>
        </p:nvSpPr>
        <p:spPr>
          <a:xfrm>
            <a:off x="379412" y="-304800"/>
            <a:ext cx="849463" cy="7162800"/>
          </a:xfrm>
          <a:prstGeom prst="rect">
            <a:avLst/>
          </a:prstGeom>
          <a:noFill/>
        </p:spPr>
        <p:txBody>
          <a:bodyPr vert="vert270" wrap="square" rtlCol="0">
            <a:spAutoFit/>
          </a:bodyPr>
          <a:lstStyle/>
          <a:p>
            <a:pPr algn="ctr">
              <a:lnSpc>
                <a:spcPct val="90000"/>
              </a:lnSpc>
            </a:pPr>
            <a:r>
              <a:rPr lang="en-US" sz="4800" dirty="0" smtClean="0">
                <a:latin typeface="Comic Sans MS" panose="030F0702030302020204" pitchFamily="66" charset="0"/>
              </a:rPr>
              <a:t>Public Service Corps</a:t>
            </a:r>
            <a:endParaRPr lang="en-US" sz="4800" dirty="0">
              <a:latin typeface="Comic Sans MS" panose="030F0702030302020204" pitchFamily="66" charset="0"/>
            </a:endParaRPr>
          </a:p>
        </p:txBody>
      </p:sp>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12" y="1662378"/>
            <a:ext cx="7512109" cy="4896302"/>
          </a:xfrm>
          <a:prstGeom prst="rect">
            <a:avLst/>
          </a:prstGeom>
          <a:effectLst>
            <a:softEdge rad="127000"/>
          </a:effectLst>
        </p:spPr>
      </p:pic>
      <p:sp>
        <p:nvSpPr>
          <p:cNvPr id="6" name="TextBox 5"/>
          <p:cNvSpPr txBox="1"/>
          <p:nvPr/>
        </p:nvSpPr>
        <p:spPr>
          <a:xfrm>
            <a:off x="7739120" y="1555471"/>
            <a:ext cx="3994091" cy="4662815"/>
          </a:xfrm>
          <a:prstGeom prst="rect">
            <a:avLst/>
          </a:prstGeom>
          <a:noFill/>
        </p:spPr>
        <p:txBody>
          <a:bodyPr wrap="square" rtlCol="0">
            <a:spAutoFit/>
          </a:bodyPr>
          <a:lstStyle/>
          <a:p>
            <a:pPr algn="r">
              <a:lnSpc>
                <a:spcPct val="150000"/>
              </a:lnSpc>
            </a:pPr>
            <a:r>
              <a:rPr lang="en-US" dirty="0" smtClean="0">
                <a:latin typeface="Comic Sans MS" panose="030F0702030302020204" pitchFamily="66" charset="0"/>
              </a:rPr>
              <a:t>Accounting</a:t>
            </a:r>
          </a:p>
          <a:p>
            <a:pPr algn="r">
              <a:lnSpc>
                <a:spcPct val="150000"/>
              </a:lnSpc>
            </a:pPr>
            <a:r>
              <a:rPr lang="en-US" dirty="0" smtClean="0">
                <a:latin typeface="Comic Sans MS" panose="030F0702030302020204" pitchFamily="66" charset="0"/>
              </a:rPr>
              <a:t>Administration</a:t>
            </a:r>
          </a:p>
          <a:p>
            <a:pPr algn="r">
              <a:lnSpc>
                <a:spcPct val="150000"/>
              </a:lnSpc>
            </a:pPr>
            <a:r>
              <a:rPr lang="en-US" dirty="0" smtClean="0">
                <a:latin typeface="Comic Sans MS" panose="030F0702030302020204" pitchFamily="66" charset="0"/>
              </a:rPr>
              <a:t>Literacy</a:t>
            </a:r>
          </a:p>
          <a:p>
            <a:pPr algn="r">
              <a:lnSpc>
                <a:spcPct val="150000"/>
              </a:lnSpc>
            </a:pPr>
            <a:r>
              <a:rPr lang="en-US" dirty="0" smtClean="0">
                <a:latin typeface="Comic Sans MS" panose="030F0702030302020204" pitchFamily="66" charset="0"/>
              </a:rPr>
              <a:t>Architecture</a:t>
            </a:r>
          </a:p>
          <a:p>
            <a:pPr algn="r">
              <a:lnSpc>
                <a:spcPct val="150000"/>
              </a:lnSpc>
            </a:pPr>
            <a:r>
              <a:rPr lang="en-US" dirty="0" smtClean="0">
                <a:latin typeface="Comic Sans MS" panose="030F0702030302020204" pitchFamily="66" charset="0"/>
              </a:rPr>
              <a:t>Information Technology</a:t>
            </a:r>
          </a:p>
          <a:p>
            <a:pPr algn="r">
              <a:lnSpc>
                <a:spcPct val="150000"/>
              </a:lnSpc>
            </a:pPr>
            <a:r>
              <a:rPr lang="en-US" dirty="0" smtClean="0">
                <a:latin typeface="Comic Sans MS" panose="030F0702030302020204" pitchFamily="66" charset="0"/>
              </a:rPr>
              <a:t>Engineering</a:t>
            </a:r>
          </a:p>
          <a:p>
            <a:pPr algn="r">
              <a:lnSpc>
                <a:spcPct val="150000"/>
              </a:lnSpc>
            </a:pPr>
            <a:r>
              <a:rPr lang="en-US" dirty="0" smtClean="0">
                <a:latin typeface="Comic Sans MS" panose="030F0702030302020204" pitchFamily="66" charset="0"/>
              </a:rPr>
              <a:t>Graphics</a:t>
            </a:r>
          </a:p>
          <a:p>
            <a:pPr algn="r">
              <a:lnSpc>
                <a:spcPct val="150000"/>
              </a:lnSpc>
            </a:pPr>
            <a:r>
              <a:rPr lang="en-US" dirty="0" smtClean="0">
                <a:latin typeface="Comic Sans MS" panose="030F0702030302020204" pitchFamily="66" charset="0"/>
              </a:rPr>
              <a:t>Healthcare</a:t>
            </a:r>
          </a:p>
          <a:p>
            <a:pPr algn="r">
              <a:lnSpc>
                <a:spcPct val="150000"/>
              </a:lnSpc>
            </a:pPr>
            <a:r>
              <a:rPr lang="en-US" dirty="0" smtClean="0">
                <a:latin typeface="Comic Sans MS" panose="030F0702030302020204" pitchFamily="66" charset="0"/>
              </a:rPr>
              <a:t>Human Resources</a:t>
            </a:r>
          </a:p>
          <a:p>
            <a:pPr algn="r">
              <a:lnSpc>
                <a:spcPct val="150000"/>
              </a:lnSpc>
            </a:pPr>
            <a:r>
              <a:rPr lang="en-US" dirty="0" smtClean="0">
                <a:latin typeface="Comic Sans MS" panose="030F0702030302020204" pitchFamily="66" charset="0"/>
              </a:rPr>
              <a:t>Legal</a:t>
            </a:r>
          </a:p>
          <a:p>
            <a:pPr algn="r">
              <a:lnSpc>
                <a:spcPct val="150000"/>
              </a:lnSpc>
            </a:pPr>
            <a:r>
              <a:rPr lang="en-US" dirty="0" smtClean="0">
                <a:latin typeface="Comic Sans MS" panose="030F0702030302020204" pitchFamily="66" charset="0"/>
              </a:rPr>
              <a:t>Research</a:t>
            </a:r>
            <a:endParaRPr lang="en-US" dirty="0">
              <a:latin typeface="Comic Sans MS" panose="030F0702030302020204" pitchFamily="66" charset="0"/>
            </a:endParaRPr>
          </a:p>
        </p:txBody>
      </p:sp>
      <p:sp>
        <p:nvSpPr>
          <p:cNvPr id="7" name="Title 12"/>
          <p:cNvSpPr>
            <a:spLocks noGrp="1"/>
          </p:cNvSpPr>
          <p:nvPr>
            <p:ph type="title"/>
          </p:nvPr>
        </p:nvSpPr>
        <p:spPr>
          <a:xfrm>
            <a:off x="1522414" y="274638"/>
            <a:ext cx="10210798" cy="1020762"/>
          </a:xfrm>
        </p:spPr>
        <p:txBody>
          <a:bodyPr/>
          <a:lstStyle/>
          <a:p>
            <a:r>
              <a:rPr lang="en-US" dirty="0" smtClean="0">
                <a:latin typeface="Comic Sans MS" panose="030F0702030302020204" pitchFamily="66" charset="0"/>
              </a:rPr>
              <a:t>The New York City Public Service Corps</a:t>
            </a:r>
            <a:endParaRPr lang="en-US" dirty="0">
              <a:latin typeface="Comic Sans MS" panose="030F0702030302020204" pitchFamily="66" charset="0"/>
            </a:endParaRPr>
          </a:p>
        </p:txBody>
      </p:sp>
    </p:spTree>
    <p:extLst>
      <p:ext uri="{BB962C8B-B14F-4D97-AF65-F5344CB8AC3E}">
        <p14:creationId xmlns:p14="http://schemas.microsoft.com/office/powerpoint/2010/main" val="13430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panose="030F0702030302020204" pitchFamily="66" charset="0"/>
              </a:rPr>
              <a:t>Who are PSC Interns</a:t>
            </a:r>
            <a:r>
              <a:rPr lang="en-US" dirty="0" smtClean="0"/>
              <a:t>?</a:t>
            </a:r>
            <a:endParaRPr lang="en-US" dirty="0"/>
          </a:p>
        </p:txBody>
      </p:sp>
      <p:sp>
        <p:nvSpPr>
          <p:cNvPr id="4" name="Text Placeholder 3"/>
          <p:cNvSpPr>
            <a:spLocks noGrp="1"/>
          </p:cNvSpPr>
          <p:nvPr>
            <p:ph type="body" sz="half" idx="2"/>
          </p:nvPr>
        </p:nvSpPr>
        <p:spPr>
          <a:xfrm>
            <a:off x="7756868" y="1299519"/>
            <a:ext cx="4418012" cy="5334000"/>
          </a:xfrm>
        </p:spPr>
        <p:txBody>
          <a:bodyPr anchor="ctr">
            <a:noAutofit/>
          </a:bodyPr>
          <a:lstStyle/>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Undergraduate, Graduate And Law Students </a:t>
            </a: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From A Broad Array Of Colleges And Universities</a:t>
            </a: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Majors In All Subject Areas</a:t>
            </a: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Looking For Meaningful Workplace Experience To Broaden Their Skill Base</a:t>
            </a: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Students must be receiving Federal Work Study Financial Aid</a:t>
            </a:r>
          </a:p>
          <a:p>
            <a:pPr marL="285750" indent="-285750">
              <a:lnSpc>
                <a:spcPct val="200000"/>
              </a:lnSpc>
              <a:buFont typeface="Wingdings" panose="05000000000000000000" pitchFamily="2" charset="2"/>
              <a:buChar char="ü"/>
            </a:pPr>
            <a:r>
              <a:rPr lang="en-US" sz="1400" dirty="0" smtClean="0">
                <a:latin typeface="Comic Sans MS" panose="030F0702030302020204" pitchFamily="66" charset="0"/>
              </a:rPr>
              <a:t>Students may earn college credit for an internship coordinated through PSC </a:t>
            </a:r>
            <a:endParaRPr lang="en-US" sz="1400" dirty="0">
              <a:latin typeface="Comic Sans MS" panose="030F0702030302020204" pitchFamily="66" charset="0"/>
            </a:endParaRPr>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247" r="3247"/>
          <a:stretch>
            <a:fillRect/>
          </a:stretch>
        </p:blipFill>
        <p:spPr/>
      </p:pic>
    </p:spTree>
    <p:extLst>
      <p:ext uri="{BB962C8B-B14F-4D97-AF65-F5344CB8AC3E}">
        <p14:creationId xmlns:p14="http://schemas.microsoft.com/office/powerpoint/2010/main" val="116095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p:cTn id="36"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p:cTn id="4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 calcmode="lin" valueType="num">
                                      <p:cBhvr>
                                        <p:cTn id="52"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2"/>
                                        </p:tgtEl>
                                      </p:cBhvr>
                                    </p:animEffect>
                                    <p:animScale>
                                      <p:cBhvr>
                                        <p:cTn id="6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anose="030F0702030302020204" pitchFamily="66" charset="0"/>
              </a:rPr>
              <a:t>How are PSC college interns compensated?</a:t>
            </a:r>
            <a:endParaRPr lang="en-US" dirty="0">
              <a:latin typeface="Comic Sans MS" panose="030F0702030302020204" pitchFamily="66"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1979700"/>
            <a:ext cx="5668962" cy="3889199"/>
          </a:xfrm>
        </p:spPr>
      </p:pic>
      <p:sp>
        <p:nvSpPr>
          <p:cNvPr id="4" name="Text Placeholder 3"/>
          <p:cNvSpPr>
            <a:spLocks noGrp="1"/>
          </p:cNvSpPr>
          <p:nvPr>
            <p:ph type="body" sz="half" idx="2"/>
          </p:nvPr>
        </p:nvSpPr>
        <p:spPr>
          <a:xfrm>
            <a:off x="455612" y="2438400"/>
            <a:ext cx="3906223" cy="3352800"/>
          </a:xfrm>
        </p:spPr>
        <p:txBody>
          <a:bodyPr anchor="ctr">
            <a:noAutofit/>
          </a:bodyPr>
          <a:lstStyle/>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rPr>
              <a:t>Federal Work-Study program </a:t>
            </a:r>
          </a:p>
          <a:p>
            <a:pPr marL="285750" indent="-285750">
              <a:lnSpc>
                <a:spcPct val="200000"/>
              </a:lnSpc>
              <a:buFont typeface="Wingdings" panose="05000000000000000000" pitchFamily="2" charset="2"/>
              <a:buChar char="ü"/>
            </a:pPr>
            <a:r>
              <a:rPr lang="en-US" sz="1800" dirty="0" smtClean="0">
                <a:latin typeface="Comic Sans MS" panose="030F0702030302020204" pitchFamily="66" charset="0"/>
              </a:rPr>
              <a:t>Hourly stipend for their </a:t>
            </a:r>
            <a:r>
              <a:rPr lang="en-US" sz="2000" dirty="0" smtClean="0">
                <a:latin typeface="Comic Sans MS" panose="030F0702030302020204" pitchFamily="66" charset="0"/>
              </a:rPr>
              <a:t>work</a:t>
            </a:r>
            <a:endParaRPr lang="en-US" sz="1800" dirty="0" smtClean="0">
              <a:latin typeface="Comic Sans MS" panose="030F0702030302020204" pitchFamily="66" charset="0"/>
            </a:endParaRPr>
          </a:p>
          <a:p>
            <a:pPr>
              <a:lnSpc>
                <a:spcPct val="120000"/>
              </a:lnSpc>
            </a:pPr>
            <a:r>
              <a:rPr lang="en-US" sz="1800" i="1" dirty="0" smtClean="0">
                <a:latin typeface="Comic Sans MS" panose="030F0702030302020204" pitchFamily="66" charset="0"/>
              </a:rPr>
              <a:t>The stipend is typically </a:t>
            </a:r>
            <a:r>
              <a:rPr lang="en-US" sz="1800" i="1" dirty="0" smtClean="0">
                <a:latin typeface="Comic Sans MS" panose="030F0702030302020204" pitchFamily="66" charset="0"/>
              </a:rPr>
              <a:t>comprised </a:t>
            </a:r>
            <a:r>
              <a:rPr lang="en-US" sz="1800" i="1" dirty="0" smtClean="0">
                <a:latin typeface="Comic Sans MS" panose="030F0702030302020204" pitchFamily="66" charset="0"/>
              </a:rPr>
              <a:t>of 75% federal and 25% agency dollars. </a:t>
            </a:r>
            <a:endParaRPr lang="en-US" sz="1800" i="1" dirty="0">
              <a:latin typeface="Comic Sans MS" panose="030F0702030302020204" pitchFamily="66" charset="0"/>
            </a:endParaRPr>
          </a:p>
        </p:txBody>
      </p:sp>
    </p:spTree>
    <p:extLst>
      <p:ext uri="{BB962C8B-B14F-4D97-AF65-F5344CB8AC3E}">
        <p14:creationId xmlns:p14="http://schemas.microsoft.com/office/powerpoint/2010/main" val="31988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 education presentation (widescreen)</Template>
  <TotalTime>0</TotalTime>
  <Words>946</Words>
  <Application>Microsoft Office PowerPoint</Application>
  <PresentationFormat>Custom</PresentationFormat>
  <Paragraphs>134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Agency FB</vt:lpstr>
      <vt:lpstr>Arial</vt:lpstr>
      <vt:lpstr>Comic Sans MS</vt:lpstr>
      <vt:lpstr>Consolas</vt:lpstr>
      <vt:lpstr>Corbel</vt:lpstr>
      <vt:lpstr>Wingdings</vt:lpstr>
      <vt:lpstr>Chalkboard 16x9</vt:lpstr>
      <vt:lpstr>Public Service Corps</vt:lpstr>
      <vt:lpstr>PowerPoint Presentation</vt:lpstr>
      <vt:lpstr>The New York City Public Service Corps</vt:lpstr>
      <vt:lpstr>The New York City Public Service Corps</vt:lpstr>
      <vt:lpstr>The New York City Public Service Corps</vt:lpstr>
      <vt:lpstr>PowerPoint Presentation</vt:lpstr>
      <vt:lpstr>The New York City Public Service Corps</vt:lpstr>
      <vt:lpstr>Who are PSC Interns?</vt:lpstr>
      <vt:lpstr>How are PSC college interns compensated?</vt:lpstr>
      <vt:lpstr>How Long do PSC Interns Work  At an Agency?</vt:lpstr>
      <vt:lpstr>How Does an Agency Obtain PSC Interns?</vt:lpstr>
      <vt:lpstr>How Does a School Join the PSC ?</vt:lpstr>
      <vt:lpstr>How are Interns Assigned to an Agency?</vt:lpstr>
      <vt:lpstr>Who is Responsible for PSC Interns at an Agency?</vt:lpstr>
      <vt:lpstr>PowerPoint Presentation</vt:lpstr>
      <vt:lpstr>The New York City Public Service Corps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2016-05-25T13:54:46Z</dcterms:created>
  <dcterms:modified xsi:type="dcterms:W3CDTF">2016-07-08T11:32:50Z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