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 id="2147483650" r:id="rId2"/>
  </p:sldMasterIdLst>
  <p:notesMasterIdLst>
    <p:notesMasterId r:id="rId53"/>
  </p:notesMasterIdLst>
  <p:handoutMasterIdLst>
    <p:handoutMasterId r:id="rId54"/>
  </p:handoutMasterIdLst>
  <p:sldIdLst>
    <p:sldId id="257" r:id="rId3"/>
    <p:sldId id="356" r:id="rId4"/>
    <p:sldId id="358" r:id="rId5"/>
    <p:sldId id="315" r:id="rId6"/>
    <p:sldId id="260" r:id="rId7"/>
    <p:sldId id="370" r:id="rId8"/>
    <p:sldId id="373" r:id="rId9"/>
    <p:sldId id="366" r:id="rId10"/>
    <p:sldId id="367" r:id="rId11"/>
    <p:sldId id="317" r:id="rId12"/>
    <p:sldId id="379" r:id="rId13"/>
    <p:sldId id="319" r:id="rId14"/>
    <p:sldId id="380" r:id="rId15"/>
    <p:sldId id="321" r:id="rId16"/>
    <p:sldId id="392" r:id="rId17"/>
    <p:sldId id="386" r:id="rId18"/>
    <p:sldId id="324" r:id="rId19"/>
    <p:sldId id="325" r:id="rId20"/>
    <p:sldId id="384" r:id="rId21"/>
    <p:sldId id="326" r:id="rId22"/>
    <p:sldId id="327" r:id="rId23"/>
    <p:sldId id="328" r:id="rId24"/>
    <p:sldId id="352" r:id="rId25"/>
    <p:sldId id="272" r:id="rId26"/>
    <p:sldId id="329" r:id="rId27"/>
    <p:sldId id="330" r:id="rId28"/>
    <p:sldId id="389" r:id="rId29"/>
    <p:sldId id="390" r:id="rId30"/>
    <p:sldId id="333" r:id="rId31"/>
    <p:sldId id="334" r:id="rId32"/>
    <p:sldId id="339" r:id="rId33"/>
    <p:sldId id="336" r:id="rId34"/>
    <p:sldId id="375" r:id="rId35"/>
    <p:sldId id="376" r:id="rId36"/>
    <p:sldId id="378" r:id="rId37"/>
    <p:sldId id="361" r:id="rId38"/>
    <p:sldId id="340" r:id="rId39"/>
    <p:sldId id="364" r:id="rId40"/>
    <p:sldId id="342" r:id="rId41"/>
    <p:sldId id="382" r:id="rId42"/>
    <p:sldId id="344" r:id="rId43"/>
    <p:sldId id="363" r:id="rId44"/>
    <p:sldId id="288" r:id="rId45"/>
    <p:sldId id="359" r:id="rId46"/>
    <p:sldId id="391" r:id="rId47"/>
    <p:sldId id="383" r:id="rId48"/>
    <p:sldId id="305" r:id="rId49"/>
    <p:sldId id="351" r:id="rId50"/>
    <p:sldId id="365" r:id="rId51"/>
    <p:sldId id="301" r:id="rId52"/>
  </p:sldIdLst>
  <p:sldSz cx="12192000" cy="6858000"/>
  <p:notesSz cx="7010400" cy="9296400"/>
  <p:embeddedFontLst>
    <p:embeddedFont>
      <p:font typeface="Calibri" panose="020F0502020204030204" pitchFamily="34" charset="0"/>
      <p:regular r:id="rId55"/>
      <p:bold r:id="rId56"/>
      <p:italic r:id="rId57"/>
      <p:boldItalic r:id="rId58"/>
    </p:embeddedFont>
    <p:embeddedFont>
      <p:font typeface="Open sans" pitchFamily="2" charset="0"/>
      <p:regular r:id="rId59"/>
      <p:bold r:id="rId60"/>
      <p:italic r:id="rId61"/>
      <p:boldItalic r:id="rId62"/>
    </p:embeddedFont>
    <p:embeddedFont>
      <p:font typeface="Open sans" pitchFamily="2" charset="0"/>
      <p:regular r:id="rId59"/>
      <p:bold r:id="rId60"/>
      <p:italic r:id="rId61"/>
      <p:boldItalic r:id="rId62"/>
    </p:embeddedFont>
    <p:embeddedFont>
      <p:font typeface="Open Sans Condensed ExtraBold" pitchFamily="2" charset="0"/>
      <p:bold r:id="rId63"/>
      <p:boldItalic r:id="rId64"/>
    </p:embeddedFont>
    <p:embeddedFont>
      <p:font typeface="Open Sans ExtraBold" pitchFamily="2" charset="0"/>
      <p:bold r:id="rId65"/>
      <p:boldItalic r:id="rId66"/>
    </p:embeddedFont>
    <p:embeddedFont>
      <p:font typeface="Open Sans SemiBold" pitchFamily="2" charset="0"/>
      <p:bold r:id="rId67"/>
      <p:boldItalic r:id="rId68"/>
    </p:embeddedFont>
    <p:embeddedFont>
      <p:font typeface="Roboto" panose="02000000000000000000" pitchFamily="2" charset="0"/>
      <p:regular r:id="rId69"/>
      <p:bold r:id="rId70"/>
      <p:italic r:id="rId71"/>
      <p:boldItalic r:id="rId72"/>
    </p:embeddedFont>
    <p:embeddedFont>
      <p:font typeface="Segoe UI" panose="020B0502040204020203"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1728" userDrawn="1">
          <p15:clr>
            <a:srgbClr val="A4A3A4"/>
          </p15:clr>
        </p15:guide>
        <p15:guide id="3" orient="horz" pos="3225">
          <p15:clr>
            <a:srgbClr val="A4A3A4"/>
          </p15:clr>
        </p15:guide>
        <p15:guide id="4" pos="192" userDrawn="1">
          <p15:clr>
            <a:srgbClr val="A4A3A4"/>
          </p15:clr>
        </p15:guide>
        <p15:guide id="5" orient="horz" pos="2178">
          <p15:clr>
            <a:srgbClr val="A4A3A4"/>
          </p15:clr>
        </p15:guide>
        <p15:guide id="6" pos="6720" userDrawn="1">
          <p15:clr>
            <a:srgbClr val="A4A3A4"/>
          </p15:clr>
        </p15:guide>
        <p15:guide id="7" orient="horz" pos="2176">
          <p15:clr>
            <a:srgbClr val="A4A3A4"/>
          </p15:clr>
        </p15:guide>
        <p15:guide id="8" orient="horz" pos="3058">
          <p15:clr>
            <a:srgbClr val="A4A3A4"/>
          </p15:clr>
        </p15:guide>
        <p15:guide id="9" orient="horz" pos="2162">
          <p15:clr>
            <a:srgbClr val="A4A3A4"/>
          </p15:clr>
        </p15:guide>
        <p15:guide id="10" pos="4800" userDrawn="1">
          <p15:clr>
            <a:srgbClr val="A4A3A4"/>
          </p15:clr>
        </p15:guide>
        <p15:guide id="11" orient="horz" pos="1882">
          <p15:clr>
            <a:srgbClr val="A4A3A4"/>
          </p15:clr>
        </p15:guide>
        <p15:guide id="12" orient="horz" pos="3605">
          <p15:clr>
            <a:srgbClr val="A4A3A4"/>
          </p15:clr>
        </p15:guide>
        <p15:guide id="13" orient="horz" pos="2154">
          <p15:clr>
            <a:srgbClr val="A4A3A4"/>
          </p15:clr>
        </p15:guide>
        <p15:guide id="14" pos="385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izNhUHuqUN1fkZjkTNk42pk50s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CC6"/>
    <a:srgbClr val="AC62A7"/>
    <a:srgbClr val="D67BB3"/>
    <a:srgbClr val="88CB94"/>
    <a:srgbClr val="EE8580"/>
    <a:srgbClr val="D58BA8"/>
    <a:srgbClr val="E876D1"/>
    <a:srgbClr val="3890A8"/>
    <a:srgbClr val="059053"/>
    <a:srgbClr val="EF4242"/>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9C694-E33E-4E84-8A29-18D7DA5A3E67}" v="15" dt="2023-08-15T21:39:41.337"/>
  </p1510:revLst>
</p1510:revInfo>
</file>

<file path=ppt/tableStyles.xml><?xml version="1.0" encoding="utf-8"?>
<a:tblStyleLst xmlns:a="http://schemas.openxmlformats.org/drawingml/2006/main" def="{28ADD608-2F9C-4547-99A2-82FBF3F4A3E6}">
  <a:tblStyle styleId="{28ADD608-2F9C-4547-99A2-82FBF3F4A3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8FF"/>
          </a:solidFill>
        </a:fill>
      </a:tcStyle>
    </a:wholeTbl>
    <a:band1H>
      <a:tcTxStyle b="off" i="off"/>
      <a:tcStyle>
        <a:tcBdr/>
        <a:fill>
          <a:solidFill>
            <a:srgbClr val="D7F0FF"/>
          </a:solidFill>
        </a:fill>
      </a:tcStyle>
    </a:band1H>
    <a:band2H>
      <a:tcTxStyle b="off" i="off"/>
      <a:tcStyle>
        <a:tcBdr/>
      </a:tcStyle>
    </a:band2H>
    <a:band1V>
      <a:tcTxStyle b="off" i="off"/>
      <a:tcStyle>
        <a:tcBdr/>
        <a:fill>
          <a:solidFill>
            <a:srgbClr val="D7F0F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3890" autoAdjust="0"/>
  </p:normalViewPr>
  <p:slideViewPr>
    <p:cSldViewPr snapToGrid="0">
      <p:cViewPr varScale="1">
        <p:scale>
          <a:sx n="103" d="100"/>
          <a:sy n="103" d="100"/>
        </p:scale>
        <p:origin x="324" y="114"/>
      </p:cViewPr>
      <p:guideLst>
        <p:guide orient="horz" pos="2160"/>
        <p:guide pos="1728"/>
        <p:guide orient="horz" pos="3225"/>
        <p:guide pos="192"/>
        <p:guide orient="horz" pos="2178"/>
        <p:guide pos="6720"/>
        <p:guide orient="horz" pos="2176"/>
        <p:guide orient="horz" pos="3058"/>
        <p:guide orient="horz" pos="2162"/>
        <p:guide pos="4800"/>
        <p:guide orient="horz" pos="1882"/>
        <p:guide orient="horz" pos="3605"/>
        <p:guide orient="horz" pos="2154"/>
        <p:guide pos="3854"/>
      </p:guideLst>
    </p:cSldViewPr>
  </p:slideViewPr>
  <p:outlineViewPr>
    <p:cViewPr>
      <p:scale>
        <a:sx n="33" d="100"/>
        <a:sy n="33" d="100"/>
      </p:scale>
      <p:origin x="0" y="-15558"/>
    </p:cViewPr>
  </p:outlin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font" Target="fonts/font4.fntdata"/><Relationship Id="rId74" Type="http://schemas.openxmlformats.org/officeDocument/2006/relationships/font" Target="fonts/font20.fntdata"/><Relationship Id="rId5" Type="http://schemas.openxmlformats.org/officeDocument/2006/relationships/slide" Target="slides/slide3.xml"/><Relationship Id="rId90" Type="http://customschemas.google.com/relationships/presentationmetadata" Target="metadata"/><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100"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93" Type="http://schemas.openxmlformats.org/officeDocument/2006/relationships/viewProps" Target="viewProps.xml"/><Relationship Id="rId98"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94" Type="http://schemas.openxmlformats.org/officeDocument/2006/relationships/theme" Target="theme/theme1.xml"/><Relationship Id="rId9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76" Type="http://schemas.openxmlformats.org/officeDocument/2006/relationships/font" Target="fonts/font22.fntdata"/><Relationship Id="rId97" Type="http://schemas.microsoft.com/office/2018/10/relationships/authors" Target="authors.xml"/><Relationship Id="rId7" Type="http://schemas.openxmlformats.org/officeDocument/2006/relationships/slide" Target="slides/slide5.xml"/><Relationship Id="rId71" Type="http://schemas.openxmlformats.org/officeDocument/2006/relationships/font" Target="fonts/font17.fntdata"/><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2.fntdata"/><Relationship Id="rId6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52E57F-EE45-076D-1245-794E79647AD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3F7A19-3E2C-E6F9-10BB-010631F3782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DA54D8-50B8-46FE-A926-18181F5A27EC}" type="datetimeFigureOut">
              <a:rPr lang="en-US" smtClean="0"/>
              <a:t>8/15/2023</a:t>
            </a:fld>
            <a:endParaRPr lang="en-US"/>
          </a:p>
        </p:txBody>
      </p:sp>
      <p:sp>
        <p:nvSpPr>
          <p:cNvPr id="4" name="Footer Placeholder 3">
            <a:extLst>
              <a:ext uri="{FF2B5EF4-FFF2-40B4-BE49-F238E27FC236}">
                <a16:creationId xmlns:a16="http://schemas.microsoft.com/office/drawing/2014/main" id="{B8193C95-DD45-4D16-5C9E-0C20EE08652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4AA659-4A0D-3435-5072-F40AFC48AAC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24FC3E3-0AA7-442C-B71A-45AF4F230BCF}" type="slidenum">
              <a:rPr lang="en-US" smtClean="0"/>
              <a:t>‹#›</a:t>
            </a:fld>
            <a:endParaRPr lang="en-US"/>
          </a:p>
        </p:txBody>
      </p:sp>
    </p:spTree>
    <p:extLst>
      <p:ext uri="{BB962C8B-B14F-4D97-AF65-F5344CB8AC3E}">
        <p14:creationId xmlns:p14="http://schemas.microsoft.com/office/powerpoint/2010/main" val="3803284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5" tIns="46550" rIns="93125"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25" tIns="46550" rIns="93125"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5" tIns="46550" rIns="93125"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25" tIns="46550" rIns="93125" bIns="46550" anchor="b" anchorCtr="0">
            <a:noAutofit/>
          </a:bodyPr>
          <a:lstStyle>
            <a:lvl1pPr>
              <a:defRPr>
                <a:latin typeface="Roboto" panose="02000000000000000000" pitchFamily="2" charset="0"/>
                <a:ea typeface="Roboto" panose="02000000000000000000" pitchFamily="2" charset="0"/>
              </a:defRPr>
            </a:lvl1pPr>
          </a:lstStyle>
          <a:p>
            <a:pPr algn="r">
              <a:buSzPts val="1200"/>
            </a:pPr>
            <a:fld id="{00000000-1234-1234-1234-123412341234}" type="slidenum">
              <a:rPr lang="en-US" sz="1200" smtClean="0">
                <a:solidFill>
                  <a:schemeClr val="dk1"/>
                </a:solidFill>
                <a:cs typeface="Calibri"/>
                <a:sym typeface="Calibri"/>
              </a:rPr>
              <a:pPr algn="r">
                <a:buSzPts val="1200"/>
              </a:pPr>
              <a:t>‹#›</a:t>
            </a:fld>
            <a:endParaRPr lang="en-US" sz="1200">
              <a:solidFill>
                <a:schemeClr val="dk1"/>
              </a:solidFill>
              <a:cs typeface="Calibri"/>
              <a:sym typeface="Calibri"/>
            </a:endParaRPr>
          </a:p>
        </p:txBody>
      </p:sp>
    </p:spTree>
    <p:extLst>
      <p:ext uri="{BB962C8B-B14F-4D97-AF65-F5344CB8AC3E}">
        <p14:creationId xmlns:p14="http://schemas.microsoft.com/office/powerpoint/2010/main" val="42244850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62e53025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b62e53025f_0_0:notes"/>
          <p:cNvSpPr txBox="1">
            <a:spLocks noGrp="1"/>
          </p:cNvSpPr>
          <p:nvPr>
            <p:ph type="body" idx="1"/>
          </p:nvPr>
        </p:nvSpPr>
        <p:spPr>
          <a:xfrm>
            <a:off x="701039" y="4415790"/>
            <a:ext cx="5608263" cy="4183439"/>
          </a:xfrm>
          <a:prstGeom prst="rect">
            <a:avLst/>
          </a:prstGeom>
          <a:noFill/>
          <a:ln>
            <a:noFill/>
          </a:ln>
        </p:spPr>
        <p:txBody>
          <a:bodyPr spcFirstLastPara="1" wrap="square" lIns="93125" tIns="46550" rIns="93125" bIns="46550" anchor="t" anchorCtr="0">
            <a:noAutofit/>
          </a:bodyPr>
          <a:lstStyle/>
          <a:p>
            <a:pPr marL="0" indent="0"/>
            <a:endParaRPr dirty="0">
              <a:latin typeface="Roboto" panose="02000000000000000000" pitchFamily="2" charset="0"/>
              <a:ea typeface="Roboto" panose="02000000000000000000" pitchFamily="2" charset="0"/>
            </a:endParaRPr>
          </a:p>
        </p:txBody>
      </p:sp>
      <p:sp>
        <p:nvSpPr>
          <p:cNvPr id="119" name="Google Shape;119;gb62e53025f_0_0:notes"/>
          <p:cNvSpPr txBox="1">
            <a:spLocks noGrp="1"/>
          </p:cNvSpPr>
          <p:nvPr>
            <p:ph type="sldNum" idx="12"/>
          </p:nvPr>
        </p:nvSpPr>
        <p:spPr>
          <a:xfrm>
            <a:off x="3970939" y="8829968"/>
            <a:ext cx="3037725" cy="464762"/>
          </a:xfrm>
          <a:prstGeom prst="rect">
            <a:avLst/>
          </a:prstGeom>
          <a:noFill/>
          <a:ln>
            <a:noFill/>
          </a:ln>
        </p:spPr>
        <p:txBody>
          <a:bodyPr spcFirstLastPara="1" wrap="square" lIns="93125" tIns="46550" rIns="93125" bIns="46550"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1</a:t>
            </a:fld>
            <a:endParaRPr dirty="0">
              <a:latin typeface="Roboto" panose="02000000000000000000" pitchFamily="2" charset="0"/>
              <a:ea typeface="Roboto" panose="02000000000000000000"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10</a:t>
            </a:fld>
            <a:endParaRPr lang="en-US" sz="1200">
              <a:solidFill>
                <a:schemeClr val="dk1"/>
              </a:solidFill>
              <a:cs typeface="Calibri"/>
              <a:sym typeface="Calibri"/>
            </a:endParaRPr>
          </a:p>
        </p:txBody>
      </p:sp>
    </p:spTree>
    <p:extLst>
      <p:ext uri="{BB962C8B-B14F-4D97-AF65-F5344CB8AC3E}">
        <p14:creationId xmlns:p14="http://schemas.microsoft.com/office/powerpoint/2010/main" val="246142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11</a:t>
            </a:fld>
            <a:endParaRPr lang="en-US" sz="1200">
              <a:solidFill>
                <a:schemeClr val="dk1"/>
              </a:solidFill>
              <a:cs typeface="Calibri"/>
              <a:sym typeface="Calibri"/>
            </a:endParaRPr>
          </a:p>
        </p:txBody>
      </p:sp>
    </p:spTree>
    <p:extLst>
      <p:ext uri="{BB962C8B-B14F-4D97-AF65-F5344CB8AC3E}">
        <p14:creationId xmlns:p14="http://schemas.microsoft.com/office/powerpoint/2010/main" val="94696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12</a:t>
            </a:fld>
            <a:endParaRPr lang="en-US" sz="1200">
              <a:solidFill>
                <a:schemeClr val="dk1"/>
              </a:solidFill>
              <a:cs typeface="Calibri"/>
              <a:sym typeface="Calibri"/>
            </a:endParaRPr>
          </a:p>
        </p:txBody>
      </p:sp>
    </p:spTree>
    <p:extLst>
      <p:ext uri="{BB962C8B-B14F-4D97-AF65-F5344CB8AC3E}">
        <p14:creationId xmlns:p14="http://schemas.microsoft.com/office/powerpoint/2010/main" val="91373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13</a:t>
            </a:fld>
            <a:endParaRPr lang="en-US" sz="1200">
              <a:solidFill>
                <a:schemeClr val="dk1"/>
              </a:solidFill>
              <a:cs typeface="Calibri"/>
              <a:sym typeface="Calibri"/>
            </a:endParaRPr>
          </a:p>
        </p:txBody>
      </p:sp>
    </p:spTree>
    <p:extLst>
      <p:ext uri="{BB962C8B-B14F-4D97-AF65-F5344CB8AC3E}">
        <p14:creationId xmlns:p14="http://schemas.microsoft.com/office/powerpoint/2010/main" val="351708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14</a:t>
            </a:fld>
            <a:endParaRPr lang="en-US" sz="1200">
              <a:solidFill>
                <a:schemeClr val="dk1"/>
              </a:solidFill>
              <a:cs typeface="Calibri"/>
              <a:sym typeface="Calibri"/>
            </a:endParaRPr>
          </a:p>
        </p:txBody>
      </p:sp>
    </p:spTree>
    <p:extLst>
      <p:ext uri="{BB962C8B-B14F-4D97-AF65-F5344CB8AC3E}">
        <p14:creationId xmlns:p14="http://schemas.microsoft.com/office/powerpoint/2010/main" val="415419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15</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373474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16</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274505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17</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2127449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18</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4241385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dirty="0"/>
          </a:p>
        </p:txBody>
      </p:sp>
      <p:sp>
        <p:nvSpPr>
          <p:cNvPr id="265" name="Google Shape;265;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04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01039" y="4415790"/>
            <a:ext cx="5608263" cy="4183439"/>
          </a:xfrm>
          <a:prstGeom prst="rect">
            <a:avLst/>
          </a:prstGeom>
          <a:noFill/>
          <a:ln>
            <a:noFill/>
          </a:ln>
        </p:spPr>
        <p:txBody>
          <a:bodyPr spcFirstLastPara="1" wrap="square" lIns="93125" tIns="46550" rIns="93125" bIns="46550" anchor="t" anchorCtr="0">
            <a:noAutofit/>
          </a:bodyPr>
          <a:lstStyle/>
          <a:p>
            <a:pPr marL="0" indent="0"/>
            <a:endParaRPr dirty="0"/>
          </a:p>
        </p:txBody>
      </p:sp>
      <p:sp>
        <p:nvSpPr>
          <p:cNvPr id="125" name="Google Shape;125;gb62e53025f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a:spLocks noGrp="1" noRot="1" noChangeAspect="1"/>
          </p:cNvSpPr>
          <p:nvPr>
            <p:ph type="sldImg" idx="2"/>
          </p:nvPr>
        </p:nvSpPr>
        <p:spPr>
          <a:xfrm>
            <a:off x="442913" y="712788"/>
            <a:ext cx="6334125" cy="356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1:notes"/>
          <p:cNvSpPr txBox="1">
            <a:spLocks noGrp="1"/>
          </p:cNvSpPr>
          <p:nvPr>
            <p:ph type="body" idx="1"/>
          </p:nvPr>
        </p:nvSpPr>
        <p:spPr>
          <a:xfrm>
            <a:off x="722037" y="4515844"/>
            <a:ext cx="5776294" cy="4278167"/>
          </a:xfrm>
          <a:prstGeom prst="rect">
            <a:avLst/>
          </a:prstGeom>
          <a:noFill/>
          <a:ln>
            <a:noFill/>
          </a:ln>
        </p:spPr>
        <p:txBody>
          <a:bodyPr spcFirstLastPara="1" wrap="square" lIns="95543" tIns="47759" rIns="95543" bIns="47759" anchor="t" anchorCtr="0">
            <a:noAutofit/>
          </a:bodyPr>
          <a:lstStyle/>
          <a:p>
            <a:pPr marL="0" indent="0"/>
            <a:endParaRPr lang="en-US">
              <a:latin typeface="Roboto" panose="02000000000000000000" pitchFamily="2" charset="0"/>
              <a:ea typeface="Roboto" panose="02000000000000000000" pitchFamily="2" charset="0"/>
            </a:endParaRPr>
          </a:p>
        </p:txBody>
      </p:sp>
      <p:sp>
        <p:nvSpPr>
          <p:cNvPr id="339" name="Google Shape;339;p31:notes"/>
          <p:cNvSpPr txBox="1">
            <a:spLocks noGrp="1"/>
          </p:cNvSpPr>
          <p:nvPr>
            <p:ph type="sldNum" idx="12"/>
          </p:nvPr>
        </p:nvSpPr>
        <p:spPr>
          <a:xfrm>
            <a:off x="4089870" y="9030037"/>
            <a:ext cx="3128826" cy="475352"/>
          </a:xfrm>
          <a:prstGeom prst="rect">
            <a:avLst/>
          </a:prstGeom>
          <a:noFill/>
          <a:ln>
            <a:noFill/>
          </a:ln>
        </p:spPr>
        <p:txBody>
          <a:bodyPr spcFirstLastPara="1" wrap="square" lIns="95543" tIns="47759" rIns="95543" bIns="47759"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20</a:t>
            </a:fld>
            <a:endParaRPr lang="en-US">
              <a:latin typeface="Roboto" panose="02000000000000000000" pitchFamily="2" charset="0"/>
              <a:ea typeface="Roboto" panose="02000000000000000000" pitchFamily="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2:notes"/>
          <p:cNvSpPr txBox="1">
            <a:spLocks noGrp="1"/>
          </p:cNvSpPr>
          <p:nvPr>
            <p:ph type="body" idx="1"/>
          </p:nvPr>
        </p:nvSpPr>
        <p:spPr>
          <a:xfrm>
            <a:off x="722037" y="4515844"/>
            <a:ext cx="5776294" cy="4278167"/>
          </a:xfrm>
          <a:prstGeom prst="rect">
            <a:avLst/>
          </a:prstGeom>
          <a:noFill/>
          <a:ln>
            <a:noFill/>
          </a:ln>
        </p:spPr>
        <p:txBody>
          <a:bodyPr spcFirstLastPara="1" wrap="square" lIns="95543" tIns="47759" rIns="95543" bIns="47759" anchor="t" anchorCtr="0">
            <a:noAutofit/>
          </a:bodyPr>
          <a:lstStyle/>
          <a:p>
            <a:pPr marL="0" indent="0"/>
            <a:endParaRPr lang="en-US">
              <a:latin typeface="Roboto" panose="02000000000000000000" pitchFamily="2" charset="0"/>
              <a:ea typeface="Roboto" panose="02000000000000000000" pitchFamily="2" charset="0"/>
            </a:endParaRPr>
          </a:p>
        </p:txBody>
      </p:sp>
      <p:sp>
        <p:nvSpPr>
          <p:cNvPr id="349" name="Google Shape;349;p32:notes"/>
          <p:cNvSpPr>
            <a:spLocks noGrp="1" noRot="1" noChangeAspect="1"/>
          </p:cNvSpPr>
          <p:nvPr>
            <p:ph type="sldImg" idx="2"/>
          </p:nvPr>
        </p:nvSpPr>
        <p:spPr>
          <a:xfrm>
            <a:off x="442913" y="712788"/>
            <a:ext cx="6334125" cy="356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txBox="1">
            <a:spLocks noGrp="1"/>
          </p:cNvSpPr>
          <p:nvPr>
            <p:ph type="body" idx="1"/>
          </p:nvPr>
        </p:nvSpPr>
        <p:spPr>
          <a:xfrm>
            <a:off x="722037" y="4515844"/>
            <a:ext cx="5776294" cy="4278167"/>
          </a:xfrm>
          <a:prstGeom prst="rect">
            <a:avLst/>
          </a:prstGeom>
          <a:noFill/>
          <a:ln>
            <a:noFill/>
          </a:ln>
        </p:spPr>
        <p:txBody>
          <a:bodyPr spcFirstLastPara="1" wrap="square" lIns="95543" tIns="47759" rIns="95543" bIns="47759" anchor="t" anchorCtr="0">
            <a:noAutofit/>
          </a:bodyPr>
          <a:lstStyle/>
          <a:p>
            <a:pPr marL="0" indent="0"/>
            <a:endParaRPr lang="en-US">
              <a:latin typeface="Roboto" panose="02000000000000000000" pitchFamily="2" charset="0"/>
              <a:ea typeface="Roboto" panose="02000000000000000000" pitchFamily="2" charset="0"/>
            </a:endParaRPr>
          </a:p>
        </p:txBody>
      </p:sp>
      <p:sp>
        <p:nvSpPr>
          <p:cNvPr id="359" name="Google Shape;359;p33:notes"/>
          <p:cNvSpPr>
            <a:spLocks noGrp="1" noRot="1" noChangeAspect="1"/>
          </p:cNvSpPr>
          <p:nvPr>
            <p:ph type="sldImg" idx="2"/>
          </p:nvPr>
        </p:nvSpPr>
        <p:spPr>
          <a:xfrm>
            <a:off x="442913" y="712788"/>
            <a:ext cx="6334125" cy="356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359" name="Google Shape;359;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252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dirty="0">
              <a:latin typeface="Roboto" panose="02000000000000000000" pitchFamily="2" charset="0"/>
              <a:ea typeface="Roboto" panose="02000000000000000000" pitchFamily="2" charset="0"/>
            </a:endParaRPr>
          </a:p>
        </p:txBody>
      </p:sp>
      <p:sp>
        <p:nvSpPr>
          <p:cNvPr id="235" name="Google Shape;235;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25</a:t>
            </a:fld>
            <a:endParaRPr lang="en-US" sz="1200">
              <a:solidFill>
                <a:schemeClr val="dk1"/>
              </a:solidFill>
              <a:cs typeface="Calibri"/>
              <a:sym typeface="Calibri"/>
            </a:endParaRPr>
          </a:p>
        </p:txBody>
      </p:sp>
    </p:spTree>
    <p:extLst>
      <p:ext uri="{BB962C8B-B14F-4D97-AF65-F5344CB8AC3E}">
        <p14:creationId xmlns:p14="http://schemas.microsoft.com/office/powerpoint/2010/main" val="1832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26</a:t>
            </a:fld>
            <a:endParaRPr lang="en-US" sz="1200">
              <a:solidFill>
                <a:schemeClr val="dk1"/>
              </a:solidFill>
              <a:cs typeface="Calibri"/>
              <a:sym typeface="Calibri"/>
            </a:endParaRPr>
          </a:p>
        </p:txBody>
      </p:sp>
    </p:spTree>
    <p:extLst>
      <p:ext uri="{BB962C8B-B14F-4D97-AF65-F5344CB8AC3E}">
        <p14:creationId xmlns:p14="http://schemas.microsoft.com/office/powerpoint/2010/main" val="404868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27</a:t>
            </a:fld>
            <a:endParaRPr lang="en-US" sz="1200">
              <a:solidFill>
                <a:schemeClr val="dk1"/>
              </a:solidFill>
              <a:cs typeface="Calibri"/>
              <a:sym typeface="Calibri"/>
            </a:endParaRPr>
          </a:p>
        </p:txBody>
      </p:sp>
    </p:spTree>
    <p:extLst>
      <p:ext uri="{BB962C8B-B14F-4D97-AF65-F5344CB8AC3E}">
        <p14:creationId xmlns:p14="http://schemas.microsoft.com/office/powerpoint/2010/main" val="335769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28</a:t>
            </a:fld>
            <a:endParaRPr lang="en-US" sz="1200">
              <a:solidFill>
                <a:schemeClr val="dk1"/>
              </a:solidFill>
              <a:cs typeface="Calibri"/>
              <a:sym typeface="Calibri"/>
            </a:endParaRPr>
          </a:p>
        </p:txBody>
      </p:sp>
    </p:spTree>
    <p:extLst>
      <p:ext uri="{BB962C8B-B14F-4D97-AF65-F5344CB8AC3E}">
        <p14:creationId xmlns:p14="http://schemas.microsoft.com/office/powerpoint/2010/main" val="1806364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29</a:t>
            </a:fld>
            <a:endParaRPr lang="en-US" sz="1200">
              <a:solidFill>
                <a:schemeClr val="dk1"/>
              </a:solidFill>
              <a:cs typeface="Calibri"/>
              <a:sym typeface="Calibri"/>
            </a:endParaRPr>
          </a:p>
        </p:txBody>
      </p:sp>
    </p:spTree>
    <p:extLst>
      <p:ext uri="{BB962C8B-B14F-4D97-AF65-F5344CB8AC3E}">
        <p14:creationId xmlns:p14="http://schemas.microsoft.com/office/powerpoint/2010/main" val="49416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936931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30</a:t>
            </a:fld>
            <a:endParaRPr lang="en-US" sz="1200">
              <a:solidFill>
                <a:schemeClr val="dk1"/>
              </a:solidFill>
              <a:cs typeface="Calibri"/>
              <a:sym typeface="Calibri"/>
            </a:endParaRPr>
          </a:p>
        </p:txBody>
      </p:sp>
    </p:spTree>
    <p:extLst>
      <p:ext uri="{BB962C8B-B14F-4D97-AF65-F5344CB8AC3E}">
        <p14:creationId xmlns:p14="http://schemas.microsoft.com/office/powerpoint/2010/main" val="414402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31</a:t>
            </a:fld>
            <a:endParaRPr lang="en-US" sz="1200">
              <a:solidFill>
                <a:schemeClr val="dk1"/>
              </a:solidFill>
              <a:cs typeface="Calibri"/>
              <a:sym typeface="Calibri"/>
            </a:endParaRPr>
          </a:p>
        </p:txBody>
      </p:sp>
    </p:spTree>
    <p:extLst>
      <p:ext uri="{BB962C8B-B14F-4D97-AF65-F5344CB8AC3E}">
        <p14:creationId xmlns:p14="http://schemas.microsoft.com/office/powerpoint/2010/main" val="505939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32</a:t>
            </a:fld>
            <a:endParaRPr lang="en-US" sz="1200">
              <a:solidFill>
                <a:schemeClr val="dk1"/>
              </a:solidFill>
              <a:cs typeface="Calibri"/>
              <a:sym typeface="Calibri"/>
            </a:endParaRPr>
          </a:p>
        </p:txBody>
      </p:sp>
    </p:spTree>
    <p:extLst>
      <p:ext uri="{BB962C8B-B14F-4D97-AF65-F5344CB8AC3E}">
        <p14:creationId xmlns:p14="http://schemas.microsoft.com/office/powerpoint/2010/main" val="650988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33</a:t>
            </a:fld>
            <a:endParaRPr lang="en-US" sz="1200">
              <a:solidFill>
                <a:schemeClr val="dk1"/>
              </a:solidFill>
              <a:cs typeface="Calibri"/>
              <a:sym typeface="Calibri"/>
            </a:endParaRPr>
          </a:p>
        </p:txBody>
      </p:sp>
    </p:spTree>
    <p:extLst>
      <p:ext uri="{BB962C8B-B14F-4D97-AF65-F5344CB8AC3E}">
        <p14:creationId xmlns:p14="http://schemas.microsoft.com/office/powerpoint/2010/main" val="1812525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solidFill>
                <a:schemeClr val="tx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34</a:t>
            </a:fld>
            <a:endParaRPr lang="en-US" sz="1200">
              <a:solidFill>
                <a:schemeClr val="dk1"/>
              </a:solidFill>
              <a:cs typeface="Calibri"/>
              <a:sym typeface="Calibri"/>
            </a:endParaRPr>
          </a:p>
        </p:txBody>
      </p:sp>
    </p:spTree>
    <p:extLst>
      <p:ext uri="{BB962C8B-B14F-4D97-AF65-F5344CB8AC3E}">
        <p14:creationId xmlns:p14="http://schemas.microsoft.com/office/powerpoint/2010/main" val="3830906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35</a:t>
            </a:fld>
            <a:endParaRPr lang="en-US" sz="1200">
              <a:solidFill>
                <a:schemeClr val="dk1"/>
              </a:solidFill>
              <a:cs typeface="Calibri"/>
              <a:sym typeface="Calibri"/>
            </a:endParaRPr>
          </a:p>
        </p:txBody>
      </p:sp>
    </p:spTree>
    <p:extLst>
      <p:ext uri="{BB962C8B-B14F-4D97-AF65-F5344CB8AC3E}">
        <p14:creationId xmlns:p14="http://schemas.microsoft.com/office/powerpoint/2010/main" val="371853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37</a:t>
            </a:fld>
            <a:endParaRPr lang="en-US" sz="1200">
              <a:solidFill>
                <a:schemeClr val="dk1"/>
              </a:solidFill>
              <a:cs typeface="Calibri"/>
              <a:sym typeface="Calibri"/>
            </a:endParaRPr>
          </a:p>
        </p:txBody>
      </p:sp>
    </p:spTree>
    <p:extLst>
      <p:ext uri="{BB962C8B-B14F-4D97-AF65-F5344CB8AC3E}">
        <p14:creationId xmlns:p14="http://schemas.microsoft.com/office/powerpoint/2010/main" val="3717649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309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39</a:t>
            </a:fld>
            <a:endParaRPr lang="en-US" sz="1200">
              <a:solidFill>
                <a:schemeClr val="dk1"/>
              </a:solidFill>
              <a:cs typeface="Calibri"/>
              <a:sym typeface="Calibri"/>
            </a:endParaRPr>
          </a:p>
        </p:txBody>
      </p:sp>
    </p:spTree>
    <p:extLst>
      <p:ext uri="{BB962C8B-B14F-4D97-AF65-F5344CB8AC3E}">
        <p14:creationId xmlns:p14="http://schemas.microsoft.com/office/powerpoint/2010/main" val="256883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2736355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40</a:t>
            </a:fld>
            <a:endParaRPr lang="en-US" sz="1200">
              <a:solidFill>
                <a:schemeClr val="dk1"/>
              </a:solidFill>
              <a:cs typeface="Calibri"/>
              <a:sym typeface="Calibri"/>
            </a:endParaRPr>
          </a:p>
        </p:txBody>
      </p:sp>
    </p:spTree>
    <p:extLst>
      <p:ext uri="{BB962C8B-B14F-4D97-AF65-F5344CB8AC3E}">
        <p14:creationId xmlns:p14="http://schemas.microsoft.com/office/powerpoint/2010/main" val="287600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lang="en-US"/>
          </a:p>
        </p:txBody>
      </p:sp>
      <p:sp>
        <p:nvSpPr>
          <p:cNvPr id="235" name="Google Shape;235;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4142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614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392" name="Google Shape;392;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290" name="Google Shape;290;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241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45</a:t>
            </a:fld>
            <a:endParaRPr lang="en-US" sz="1200">
              <a:solidFill>
                <a:schemeClr val="dk1"/>
              </a:solidFill>
              <a:cs typeface="Calibri"/>
              <a:sym typeface="Calibri"/>
            </a:endParaRPr>
          </a:p>
        </p:txBody>
      </p:sp>
    </p:spTree>
    <p:extLst>
      <p:ext uri="{BB962C8B-B14F-4D97-AF65-F5344CB8AC3E}">
        <p14:creationId xmlns:p14="http://schemas.microsoft.com/office/powerpoint/2010/main" val="179276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46</a:t>
            </a:fld>
            <a:endParaRPr lang="en-US" sz="1200">
              <a:solidFill>
                <a:schemeClr val="dk1"/>
              </a:solidFill>
              <a:cs typeface="Calibri"/>
              <a:sym typeface="Calibri"/>
            </a:endParaRPr>
          </a:p>
        </p:txBody>
      </p:sp>
    </p:spTree>
    <p:extLst>
      <p:ext uri="{BB962C8B-B14F-4D97-AF65-F5344CB8AC3E}">
        <p14:creationId xmlns:p14="http://schemas.microsoft.com/office/powerpoint/2010/main" val="1117123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47</a:t>
            </a:fld>
            <a:endParaRPr lang="en-US" sz="1200">
              <a:solidFill>
                <a:schemeClr val="dk1"/>
              </a:solidFill>
              <a:cs typeface="Calibri"/>
              <a:sym typeface="Calibri"/>
            </a:endParaRPr>
          </a:p>
        </p:txBody>
      </p:sp>
    </p:spTree>
    <p:extLst>
      <p:ext uri="{BB962C8B-B14F-4D97-AF65-F5344CB8AC3E}">
        <p14:creationId xmlns:p14="http://schemas.microsoft.com/office/powerpoint/2010/main" val="2401511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2e53025f_0_6:notes"/>
          <p:cNvSpPr txBox="1">
            <a:spLocks noGrp="1"/>
          </p:cNvSpPr>
          <p:nvPr>
            <p:ph type="body" idx="1"/>
          </p:nvPr>
        </p:nvSpPr>
        <p:spPr>
          <a:xfrm>
            <a:off x="701039" y="4415790"/>
            <a:ext cx="5608263" cy="4183439"/>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125" name="Google Shape;125;gb62e53025f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9891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49</a:t>
            </a:fld>
            <a:endParaRPr lang="en-US" sz="1200">
              <a:solidFill>
                <a:schemeClr val="dk1"/>
              </a:solidFill>
              <a:cs typeface="Calibri"/>
              <a:sym typeface="Calibri"/>
            </a:endParaRPr>
          </a:p>
        </p:txBody>
      </p:sp>
    </p:spTree>
    <p:extLst>
      <p:ext uri="{BB962C8B-B14F-4D97-AF65-F5344CB8AC3E}">
        <p14:creationId xmlns:p14="http://schemas.microsoft.com/office/powerpoint/2010/main" val="399372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dirty="0">
              <a:latin typeface="Roboto" panose="02000000000000000000" pitchFamily="2" charset="0"/>
              <a:ea typeface="Roboto" panose="02000000000000000000" pitchFamily="2" charset="0"/>
            </a:endParaRPr>
          </a:p>
        </p:txBody>
      </p:sp>
      <p:sp>
        <p:nvSpPr>
          <p:cNvPr id="140" name="Google Shape;140;p3:notes"/>
          <p:cNvSpPr txBox="1">
            <a:spLocks noGrp="1"/>
          </p:cNvSpPr>
          <p:nvPr>
            <p:ph type="sldNum" idx="12"/>
          </p:nvPr>
        </p:nvSpPr>
        <p:spPr>
          <a:xfrm>
            <a:off x="3970938" y="8829967"/>
            <a:ext cx="3037840" cy="464820"/>
          </a:xfrm>
          <a:prstGeom prst="rect">
            <a:avLst/>
          </a:prstGeom>
          <a:noFill/>
          <a:ln>
            <a:noFill/>
          </a:ln>
        </p:spPr>
        <p:txBody>
          <a:bodyPr spcFirstLastPara="1" wrap="square" lIns="93125" tIns="46550" rIns="93125" bIns="46550" anchor="b" anchorCtr="0">
            <a:noAutofit/>
          </a:bodyPr>
          <a:lstStyle/>
          <a:p>
            <a:pPr algn="r">
              <a:buSzPts val="1400"/>
            </a:pPr>
            <a:fld id="{00000000-1234-1234-1234-123412341234}" type="slidenum">
              <a:rPr lang="en-US">
                <a:latin typeface="Roboto" panose="02000000000000000000" pitchFamily="2" charset="0"/>
                <a:ea typeface="Roboto" panose="02000000000000000000" pitchFamily="2" charset="0"/>
              </a:rPr>
              <a:pPr algn="r">
                <a:buSzPts val="1400"/>
              </a:pPr>
              <a:t>5</a:t>
            </a:fld>
            <a:endParaRPr dirty="0">
              <a:latin typeface="Roboto" panose="02000000000000000000" pitchFamily="2" charset="0"/>
              <a:ea typeface="Roboto" panose="02000000000000000000" pitchFamily="2"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0:notes"/>
          <p:cNvSpPr txBox="1">
            <a:spLocks noGrp="1"/>
          </p:cNvSpPr>
          <p:nvPr>
            <p:ph type="body" idx="1"/>
          </p:nvPr>
        </p:nvSpPr>
        <p:spPr>
          <a:xfrm>
            <a:off x="701040" y="4415791"/>
            <a:ext cx="5608320" cy="4183380"/>
          </a:xfrm>
          <a:prstGeom prst="rect">
            <a:avLst/>
          </a:prstGeom>
          <a:noFill/>
          <a:ln>
            <a:noFill/>
          </a:ln>
        </p:spPr>
        <p:txBody>
          <a:bodyPr spcFirstLastPara="1" wrap="square" lIns="93125" tIns="46550" rIns="93125" bIns="46550" anchor="t" anchorCtr="0">
            <a:noAutofit/>
          </a:bodyPr>
          <a:lstStyle/>
          <a:p>
            <a:pPr marL="0" indent="0"/>
            <a:endParaRPr>
              <a:latin typeface="Roboto" panose="02000000000000000000" pitchFamily="2" charset="0"/>
              <a:ea typeface="Roboto" panose="02000000000000000000" pitchFamily="2" charset="0"/>
            </a:endParaRPr>
          </a:p>
        </p:txBody>
      </p:sp>
      <p:sp>
        <p:nvSpPr>
          <p:cNvPr id="499" name="Google Shape;499;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6</a:t>
            </a:fld>
            <a:endParaRPr lang="en-US" sz="1200" dirty="0">
              <a:solidFill>
                <a:schemeClr val="dk1"/>
              </a:solidFill>
              <a:cs typeface="Calibri"/>
              <a:sym typeface="Calibri"/>
            </a:endParaRPr>
          </a:p>
        </p:txBody>
      </p:sp>
    </p:spTree>
    <p:extLst>
      <p:ext uri="{BB962C8B-B14F-4D97-AF65-F5344CB8AC3E}">
        <p14:creationId xmlns:p14="http://schemas.microsoft.com/office/powerpoint/2010/main" val="41342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cs typeface="Calibri"/>
                <a:sym typeface="Calibri"/>
              </a:rPr>
              <a:pPr algn="r">
                <a:buSzPts val="1200"/>
              </a:pPr>
              <a:t>7</a:t>
            </a:fld>
            <a:endParaRPr lang="en-US" sz="1200">
              <a:solidFill>
                <a:schemeClr val="dk1"/>
              </a:solidFill>
              <a:cs typeface="Calibri"/>
              <a:sym typeface="Calibri"/>
            </a:endParaRPr>
          </a:p>
        </p:txBody>
      </p:sp>
    </p:spTree>
    <p:extLst>
      <p:ext uri="{BB962C8B-B14F-4D97-AF65-F5344CB8AC3E}">
        <p14:creationId xmlns:p14="http://schemas.microsoft.com/office/powerpoint/2010/main" val="68070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8</a:t>
            </a:fld>
            <a:endParaRPr lang="en-US" sz="1200">
              <a:solidFill>
                <a:schemeClr val="dk1"/>
              </a:solidFill>
              <a:cs typeface="Calibri"/>
              <a:sym typeface="Calibri"/>
            </a:endParaRPr>
          </a:p>
        </p:txBody>
      </p:sp>
    </p:spTree>
    <p:extLst>
      <p:ext uri="{BB962C8B-B14F-4D97-AF65-F5344CB8AC3E}">
        <p14:creationId xmlns:p14="http://schemas.microsoft.com/office/powerpoint/2010/main" val="321694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cs typeface="Calibri"/>
                <a:sym typeface="Calibri"/>
              </a:rPr>
              <a:pPr algn="r">
                <a:buSzPts val="1200"/>
              </a:pPr>
              <a:t>9</a:t>
            </a:fld>
            <a:endParaRPr lang="en-US" sz="1200">
              <a:solidFill>
                <a:schemeClr val="dk1"/>
              </a:solidFill>
              <a:cs typeface="Calibri"/>
              <a:sym typeface="Calibri"/>
            </a:endParaRPr>
          </a:p>
        </p:txBody>
      </p:sp>
    </p:spTree>
    <p:extLst>
      <p:ext uri="{BB962C8B-B14F-4D97-AF65-F5344CB8AC3E}">
        <p14:creationId xmlns:p14="http://schemas.microsoft.com/office/powerpoint/2010/main" val="101559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sp>
        <p:nvSpPr>
          <p:cNvPr id="14" name="Google Shape;14;p52"/>
          <p:cNvSpPr txBox="1">
            <a:spLocks noGrp="1"/>
          </p:cNvSpPr>
          <p:nvPr>
            <p:ph type="body" idx="1"/>
          </p:nvPr>
        </p:nvSpPr>
        <p:spPr>
          <a:xfrm>
            <a:off x="0" y="1066799"/>
            <a:ext cx="12192000" cy="513565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80"/>
              </a:spcBef>
              <a:spcAft>
                <a:spcPts val="0"/>
              </a:spcAft>
              <a:buClr>
                <a:srgbClr val="C00000"/>
              </a:buClr>
              <a:buSzPts val="5400"/>
              <a:buNone/>
              <a:defRPr sz="5400">
                <a:latin typeface="Open sans" panose="020B0606030504020204" pitchFamily="2" charset="0"/>
                <a:ea typeface="Open sans" panose="020B0606030504020204" pitchFamily="2" charset="0"/>
                <a:cs typeface="Open sans" panose="020B0606030504020204" pitchFamily="2" charset="0"/>
                <a:sym typeface="Roboto"/>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lvl="0"/>
            <a:r>
              <a:rPr lang="en-US"/>
              <a:t>Click to edit Master text styles</a:t>
            </a:r>
          </a:p>
        </p:txBody>
      </p:sp>
      <p:sp>
        <p:nvSpPr>
          <p:cNvPr id="15" name="Google Shape;15;p52"/>
          <p:cNvSpPr txBox="1">
            <a:spLocks noGrp="1"/>
          </p:cNvSpPr>
          <p:nvPr>
            <p:ph type="body" idx="2"/>
          </p:nvPr>
        </p:nvSpPr>
        <p:spPr>
          <a:xfrm>
            <a:off x="0" y="6202363"/>
            <a:ext cx="4038600" cy="655637"/>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Clr>
                <a:srgbClr val="C00000"/>
              </a:buClr>
              <a:buSzPts val="2000"/>
              <a:buNone/>
              <a:defRPr sz="2000">
                <a:latin typeface="Open sans" panose="020B0606030504020204" pitchFamily="2" charset="0"/>
                <a:ea typeface="Open sans" panose="020B0606030504020204" pitchFamily="2" charset="0"/>
                <a:cs typeface="Open sans" panose="020B0606030504020204" pitchFamily="2" charset="0"/>
                <a:sym typeface="Roboto"/>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wo Content" userDrawn="1">
  <p:cSld name="5_Two Content">
    <p:spTree>
      <p:nvGrpSpPr>
        <p:cNvPr id="1" name="Shape 63"/>
        <p:cNvGrpSpPr/>
        <p:nvPr/>
      </p:nvGrpSpPr>
      <p:grpSpPr>
        <a:xfrm>
          <a:off x="0" y="0"/>
          <a:ext cx="0" cy="0"/>
          <a:chOff x="0" y="0"/>
          <a:chExt cx="0" cy="0"/>
        </a:xfrm>
      </p:grpSpPr>
      <p:sp>
        <p:nvSpPr>
          <p:cNvPr id="64" name="Google Shape;64;p60"/>
          <p:cNvSpPr>
            <a:spLocks noGrp="1"/>
          </p:cNvSpPr>
          <p:nvPr>
            <p:ph type="body" idx="1"/>
          </p:nvPr>
        </p:nvSpPr>
        <p:spPr>
          <a:xfrm>
            <a:off x="304800" y="1524000"/>
            <a:ext cx="5486400" cy="3124200"/>
          </a:xfrm>
          <a:prstGeom prst="roundRect">
            <a:avLst>
              <a:gd name="adj" fmla="val 0"/>
            </a:avLst>
          </a:prstGeom>
          <a:solidFill>
            <a:schemeClr val="lt1"/>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60"/>
          <p:cNvSpPr>
            <a:spLocks noGrp="1"/>
          </p:cNvSpPr>
          <p:nvPr>
            <p:ph type="body" idx="2"/>
          </p:nvPr>
        </p:nvSpPr>
        <p:spPr>
          <a:xfrm>
            <a:off x="6400800" y="1524000"/>
            <a:ext cx="5486400" cy="3124200"/>
          </a:xfrm>
          <a:prstGeom prst="roundRect">
            <a:avLst>
              <a:gd name="adj" fmla="val 0"/>
            </a:avLst>
          </a:prstGeom>
          <a:solidFill>
            <a:schemeClr val="lt1"/>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60"/>
          <p:cNvSpPr>
            <a:spLocks noGrp="1"/>
          </p:cNvSpPr>
          <p:nvPr>
            <p:ph type="body" idx="3"/>
          </p:nvPr>
        </p:nvSpPr>
        <p:spPr>
          <a:xfrm>
            <a:off x="304800" y="4953000"/>
            <a:ext cx="11582400" cy="1219200"/>
          </a:xfrm>
          <a:prstGeom prst="roundRect">
            <a:avLst>
              <a:gd name="adj" fmla="val 0"/>
            </a:avLst>
          </a:prstGeom>
          <a:solidFill>
            <a:srgbClr val="FFFF00"/>
          </a:solidFill>
          <a:ln>
            <a:noFill/>
          </a:ln>
          <a:effectLst>
            <a:outerShdw dist="76200" dir="2700000" algn="tl" rotWithShape="0">
              <a:schemeClr val="dk1"/>
            </a:outerShdw>
          </a:effectLst>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 name="Google Shape;23;p54">
            <a:extLst>
              <a:ext uri="{FF2B5EF4-FFF2-40B4-BE49-F238E27FC236}">
                <a16:creationId xmlns:a16="http://schemas.microsoft.com/office/drawing/2014/main" id="{FD60574F-B2EB-8B50-B5B3-8F73FC3198E9}"/>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9" name="Google Shape;21;p54">
            <a:extLst>
              <a:ext uri="{FF2B5EF4-FFF2-40B4-BE49-F238E27FC236}">
                <a16:creationId xmlns:a16="http://schemas.microsoft.com/office/drawing/2014/main" id="{C022D861-B8CE-B969-1874-FB7DB1429502}"/>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Two Content" userDrawn="1">
  <p:cSld name="12_Two Content">
    <p:spTree>
      <p:nvGrpSpPr>
        <p:cNvPr id="1" name="Shape 87"/>
        <p:cNvGrpSpPr/>
        <p:nvPr/>
      </p:nvGrpSpPr>
      <p:grpSpPr>
        <a:xfrm>
          <a:off x="0" y="0"/>
          <a:ext cx="0" cy="0"/>
          <a:chOff x="0" y="0"/>
          <a:chExt cx="0" cy="0"/>
        </a:xfrm>
      </p:grpSpPr>
      <p:sp>
        <p:nvSpPr>
          <p:cNvPr id="91" name="Google Shape;91;p63"/>
          <p:cNvSpPr txBox="1">
            <a:spLocks noGrp="1"/>
          </p:cNvSpPr>
          <p:nvPr>
            <p:ph type="body" idx="1"/>
          </p:nvPr>
        </p:nvSpPr>
        <p:spPr>
          <a:xfrm>
            <a:off x="304800"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63"/>
          <p:cNvSpPr txBox="1">
            <a:spLocks noGrp="1"/>
          </p:cNvSpPr>
          <p:nvPr>
            <p:ph type="body" idx="2"/>
          </p:nvPr>
        </p:nvSpPr>
        <p:spPr>
          <a:xfrm>
            <a:off x="304800"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63"/>
          <p:cNvSpPr txBox="1">
            <a:spLocks noGrp="1"/>
          </p:cNvSpPr>
          <p:nvPr>
            <p:ph type="body" idx="3"/>
          </p:nvPr>
        </p:nvSpPr>
        <p:spPr>
          <a:xfrm>
            <a:off x="4419600"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63"/>
          <p:cNvSpPr txBox="1">
            <a:spLocks noGrp="1"/>
          </p:cNvSpPr>
          <p:nvPr>
            <p:ph type="body" idx="4"/>
          </p:nvPr>
        </p:nvSpPr>
        <p:spPr>
          <a:xfrm>
            <a:off x="4419600"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63"/>
          <p:cNvSpPr txBox="1">
            <a:spLocks noGrp="1"/>
          </p:cNvSpPr>
          <p:nvPr>
            <p:ph type="body" idx="5"/>
          </p:nvPr>
        </p:nvSpPr>
        <p:spPr>
          <a:xfrm>
            <a:off x="8363909" y="1219200"/>
            <a:ext cx="3505200" cy="762000"/>
          </a:xfrm>
          <a:prstGeom prst="rect">
            <a:avLst/>
          </a:prstGeom>
          <a:solidFill>
            <a:srgbClr val="FEC1C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63"/>
          <p:cNvSpPr txBox="1">
            <a:spLocks noGrp="1"/>
          </p:cNvSpPr>
          <p:nvPr>
            <p:ph type="body" idx="6"/>
          </p:nvPr>
        </p:nvSpPr>
        <p:spPr>
          <a:xfrm>
            <a:off x="8363909" y="1981200"/>
            <a:ext cx="3505200" cy="441960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182875" tIns="182875" rIns="91425" bIns="4570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 name="Google Shape;23;p54">
            <a:extLst>
              <a:ext uri="{FF2B5EF4-FFF2-40B4-BE49-F238E27FC236}">
                <a16:creationId xmlns:a16="http://schemas.microsoft.com/office/drawing/2014/main" id="{FD174370-0D8C-5F26-50DC-356957F4998F}"/>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1" name="Google Shape;21;p54">
            <a:extLst>
              <a:ext uri="{FF2B5EF4-FFF2-40B4-BE49-F238E27FC236}">
                <a16:creationId xmlns:a16="http://schemas.microsoft.com/office/drawing/2014/main" id="{325A9DA0-948D-FF16-A563-AF67B3E241FB}"/>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Two Content" userDrawn="1">
  <p:cSld name="10_Two Content">
    <p:spTree>
      <p:nvGrpSpPr>
        <p:cNvPr id="1" name="Shape 97"/>
        <p:cNvGrpSpPr/>
        <p:nvPr/>
      </p:nvGrpSpPr>
      <p:grpSpPr>
        <a:xfrm>
          <a:off x="0" y="0"/>
          <a:ext cx="0" cy="0"/>
          <a:chOff x="0" y="0"/>
          <a:chExt cx="0" cy="0"/>
        </a:xfrm>
      </p:grpSpPr>
      <p:sp>
        <p:nvSpPr>
          <p:cNvPr id="98" name="Google Shape;98;p64"/>
          <p:cNvSpPr>
            <a:spLocks noGrp="1"/>
          </p:cNvSpPr>
          <p:nvPr>
            <p:ph type="body" idx="1"/>
          </p:nvPr>
        </p:nvSpPr>
        <p:spPr>
          <a:xfrm>
            <a:off x="304800" y="14478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64"/>
          <p:cNvSpPr>
            <a:spLocks noGrp="1"/>
          </p:cNvSpPr>
          <p:nvPr>
            <p:ph type="body" idx="2"/>
          </p:nvPr>
        </p:nvSpPr>
        <p:spPr>
          <a:xfrm>
            <a:off x="304800" y="51054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64"/>
          <p:cNvSpPr>
            <a:spLocks noGrp="1"/>
          </p:cNvSpPr>
          <p:nvPr>
            <p:ph type="body" idx="3"/>
          </p:nvPr>
        </p:nvSpPr>
        <p:spPr>
          <a:xfrm>
            <a:off x="304800" y="38862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64"/>
          <p:cNvSpPr>
            <a:spLocks noGrp="1"/>
          </p:cNvSpPr>
          <p:nvPr>
            <p:ph type="body" idx="4"/>
          </p:nvPr>
        </p:nvSpPr>
        <p:spPr>
          <a:xfrm>
            <a:off x="304800" y="26670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64"/>
          <p:cNvSpPr>
            <a:spLocks noGrp="1"/>
          </p:cNvSpPr>
          <p:nvPr>
            <p:ph type="body" idx="5"/>
          </p:nvPr>
        </p:nvSpPr>
        <p:spPr>
          <a:xfrm>
            <a:off x="6400800" y="14478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64"/>
          <p:cNvSpPr>
            <a:spLocks noGrp="1"/>
          </p:cNvSpPr>
          <p:nvPr>
            <p:ph type="body" idx="6"/>
          </p:nvPr>
        </p:nvSpPr>
        <p:spPr>
          <a:xfrm>
            <a:off x="6400800" y="51054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64"/>
          <p:cNvSpPr>
            <a:spLocks noGrp="1"/>
          </p:cNvSpPr>
          <p:nvPr>
            <p:ph type="body" idx="7"/>
          </p:nvPr>
        </p:nvSpPr>
        <p:spPr>
          <a:xfrm>
            <a:off x="6400800" y="38862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64"/>
          <p:cNvSpPr>
            <a:spLocks noGrp="1"/>
          </p:cNvSpPr>
          <p:nvPr>
            <p:ph type="body" idx="8"/>
          </p:nvPr>
        </p:nvSpPr>
        <p:spPr>
          <a:xfrm>
            <a:off x="6400800" y="2667000"/>
            <a:ext cx="5486400" cy="8382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 name="Google Shape;23;p54">
            <a:extLst>
              <a:ext uri="{FF2B5EF4-FFF2-40B4-BE49-F238E27FC236}">
                <a16:creationId xmlns:a16="http://schemas.microsoft.com/office/drawing/2014/main" id="{39FA35E1-8A10-D985-2F26-C1FA93C46BD6}"/>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3" name="Google Shape;21;p54">
            <a:extLst>
              <a:ext uri="{FF2B5EF4-FFF2-40B4-BE49-F238E27FC236}">
                <a16:creationId xmlns:a16="http://schemas.microsoft.com/office/drawing/2014/main" id="{9DB046B4-0871-F8DC-73B6-70064E0AF429}"/>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wo Content" userDrawn="1">
  <p:cSld name="6_Two Content">
    <p:spTree>
      <p:nvGrpSpPr>
        <p:cNvPr id="1" name="Shape 20"/>
        <p:cNvGrpSpPr/>
        <p:nvPr/>
      </p:nvGrpSpPr>
      <p:grpSpPr>
        <a:xfrm>
          <a:off x="0" y="0"/>
          <a:ext cx="0" cy="0"/>
          <a:chOff x="0" y="0"/>
          <a:chExt cx="0" cy="0"/>
        </a:xfrm>
      </p:grpSpPr>
      <p:sp>
        <p:nvSpPr>
          <p:cNvPr id="24" name="Google Shape;24;p54"/>
          <p:cNvSpPr txBox="1">
            <a:spLocks noGrp="1"/>
          </p:cNvSpPr>
          <p:nvPr>
            <p:ph type="body" idx="1"/>
          </p:nvPr>
        </p:nvSpPr>
        <p:spPr>
          <a:xfrm>
            <a:off x="4064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Open sans" panose="020B0606030504020204" pitchFamily="2" charset="0"/>
                <a:ea typeface="Open sans" panose="020B0606030504020204" pitchFamily="2" charset="0"/>
                <a:cs typeface="Open sans" panose="020B0606030504020204" pitchFamily="2" charset="0"/>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54"/>
          <p:cNvSpPr txBox="1">
            <a:spLocks noGrp="1"/>
          </p:cNvSpPr>
          <p:nvPr>
            <p:ph type="body" idx="2"/>
          </p:nvPr>
        </p:nvSpPr>
        <p:spPr>
          <a:xfrm>
            <a:off x="62992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Open sans" panose="020B0606030504020204" pitchFamily="2" charset="0"/>
                <a:ea typeface="Open sans" panose="020B0606030504020204" pitchFamily="2" charset="0"/>
                <a:cs typeface="Open sans" panose="020B0606030504020204" pitchFamily="2" charset="0"/>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6" name="Google Shape;23;p54">
            <a:extLst>
              <a:ext uri="{FF2B5EF4-FFF2-40B4-BE49-F238E27FC236}">
                <a16:creationId xmlns:a16="http://schemas.microsoft.com/office/drawing/2014/main" id="{B94D0926-4C99-50E7-A58C-DA288B93B0E0}"/>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F92F4B2B-2F0C-7861-B9EF-8D5F28C76504}"/>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596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wo Content" preserve="1" userDrawn="1">
  <p:cSld name="6_Two Content">
    <p:spTree>
      <p:nvGrpSpPr>
        <p:cNvPr id="1" name="Shape 20"/>
        <p:cNvGrpSpPr/>
        <p:nvPr/>
      </p:nvGrpSpPr>
      <p:grpSpPr>
        <a:xfrm>
          <a:off x="0" y="0"/>
          <a:ext cx="0" cy="0"/>
          <a:chOff x="0" y="0"/>
          <a:chExt cx="0" cy="0"/>
        </a:xfrm>
      </p:grpSpPr>
      <p:sp>
        <p:nvSpPr>
          <p:cNvPr id="3" name="Google Shape;21;p54">
            <a:extLst>
              <a:ext uri="{FF2B5EF4-FFF2-40B4-BE49-F238E27FC236}">
                <a16:creationId xmlns:a16="http://schemas.microsoft.com/office/drawing/2014/main" id="{6B524491-6348-11A3-46BC-EB5B93345BAC}"/>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4030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wo Content" userDrawn="1">
  <p:cSld name="4_Two Content">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3" name="Google Shape;23;p54"/>
          <p:cNvCxnSpPr>
            <a:cxnSpLocks/>
          </p:cNvCxnSpPr>
          <p:nvPr/>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6" name="Content Placeholder 2">
            <a:extLst>
              <a:ext uri="{FF2B5EF4-FFF2-40B4-BE49-F238E27FC236}">
                <a16:creationId xmlns:a16="http://schemas.microsoft.com/office/drawing/2014/main" id="{0D5FB5A0-7B98-4CF0-A55C-E72441CF2113}"/>
              </a:ext>
            </a:extLst>
          </p:cNvPr>
          <p:cNvSpPr>
            <a:spLocks noGrp="1"/>
          </p:cNvSpPr>
          <p:nvPr>
            <p:ph sz="quarter" idx="10"/>
          </p:nvPr>
        </p:nvSpPr>
        <p:spPr>
          <a:xfrm>
            <a:off x="406400"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a:defRPr lang="en-US" smtClean="0">
                <a:latin typeface="Open sans" panose="020B0606030504020204" pitchFamily="2" charset="0"/>
                <a:ea typeface="Open sans" panose="020B0606030504020204" pitchFamily="2" charset="0"/>
                <a:cs typeface="Open sans" panose="020B0606030504020204" pitchFamily="2" charset="0"/>
              </a:defRPr>
            </a:lvl1pPr>
            <a:lvl2pPr>
              <a:defRPr lang="en-US" smtClean="0">
                <a:latin typeface="Open sans" panose="020B0606030504020204" pitchFamily="2" charset="0"/>
                <a:ea typeface="Open sans" panose="020B0606030504020204" pitchFamily="2" charset="0"/>
                <a:cs typeface="Open sans" panose="020B0606030504020204" pitchFamily="2" charset="0"/>
              </a:defRPr>
            </a:lvl2pPr>
            <a:lvl3pPr>
              <a:defRPr lang="en-US" smtClean="0">
                <a:latin typeface="Open sans" panose="020B0606030504020204" pitchFamily="2" charset="0"/>
                <a:ea typeface="Open sans" panose="020B0606030504020204" pitchFamily="2" charset="0"/>
                <a:cs typeface="Open sans" panose="020B0606030504020204" pitchFamily="2" charset="0"/>
              </a:defRPr>
            </a:lvl3pPr>
            <a:lvl4pPr>
              <a:defRPr lang="en-US" smtClean="0">
                <a:latin typeface="Open sans" panose="020B0606030504020204" pitchFamily="2" charset="0"/>
                <a:ea typeface="Open sans" panose="020B0606030504020204" pitchFamily="2" charset="0"/>
                <a:cs typeface="Open sans" panose="020B0606030504020204" pitchFamily="2" charset="0"/>
              </a:defRPr>
            </a:lvl4pPr>
            <a:lvl5pPr>
              <a:defRPr lang="en-US">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buSzPts val="1400"/>
              <a:buNone/>
            </a:pPr>
            <a:r>
              <a:rPr lang="en-US"/>
              <a:t>Click to edit Master text styles</a:t>
            </a:r>
          </a:p>
          <a:p>
            <a:pPr marL="914400" lvl="1" indent="-228600">
              <a:buSzPts val="1400"/>
              <a:buNone/>
            </a:pPr>
            <a:r>
              <a:rPr lang="en-US"/>
              <a:t>Second level</a:t>
            </a:r>
          </a:p>
          <a:p>
            <a:pPr marL="1371600" lvl="2" indent="-228600">
              <a:buSzPts val="1400"/>
              <a:buNone/>
            </a:pPr>
            <a:r>
              <a:rPr lang="en-US"/>
              <a:t>Third level</a:t>
            </a:r>
          </a:p>
          <a:p>
            <a:pPr marL="1828800" lvl="3" indent="-228600">
              <a:buSzPts val="1400"/>
              <a:buNone/>
            </a:pPr>
            <a:r>
              <a:rPr lang="en-US"/>
              <a:t>Fourth level</a:t>
            </a:r>
          </a:p>
          <a:p>
            <a:pPr marL="2286000" lvl="4" indent="-228600">
              <a:buSzPts val="1400"/>
              <a:buNone/>
            </a:pPr>
            <a:r>
              <a:rPr lang="en-US"/>
              <a:t>Fifth level</a:t>
            </a:r>
          </a:p>
        </p:txBody>
      </p:sp>
      <p:sp>
        <p:nvSpPr>
          <p:cNvPr id="7" name="Content Placeholder 2">
            <a:extLst>
              <a:ext uri="{FF2B5EF4-FFF2-40B4-BE49-F238E27FC236}">
                <a16:creationId xmlns:a16="http://schemas.microsoft.com/office/drawing/2014/main" id="{D231AC93-559E-465D-9269-FEB3CE09990F}"/>
              </a:ext>
            </a:extLst>
          </p:cNvPr>
          <p:cNvSpPr>
            <a:spLocks noGrp="1"/>
          </p:cNvSpPr>
          <p:nvPr>
            <p:ph sz="quarter" idx="11"/>
          </p:nvPr>
        </p:nvSpPr>
        <p:spPr>
          <a:xfrm>
            <a:off x="6299202" y="1539240"/>
            <a:ext cx="5486400" cy="486156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a:defRPr lang="en-US" smtClean="0">
                <a:latin typeface="Open sans" panose="020B0606030504020204" pitchFamily="2" charset="0"/>
                <a:ea typeface="Open sans" panose="020B0606030504020204" pitchFamily="2" charset="0"/>
                <a:cs typeface="Open sans" panose="020B0606030504020204" pitchFamily="2" charset="0"/>
              </a:defRPr>
            </a:lvl1pPr>
            <a:lvl2pPr>
              <a:defRPr lang="en-US" smtClean="0">
                <a:latin typeface="Open sans" panose="020B0606030504020204" pitchFamily="2" charset="0"/>
                <a:ea typeface="Open sans" panose="020B0606030504020204" pitchFamily="2" charset="0"/>
                <a:cs typeface="Open sans" panose="020B0606030504020204" pitchFamily="2" charset="0"/>
              </a:defRPr>
            </a:lvl2pPr>
            <a:lvl3pPr>
              <a:defRPr lang="en-US" smtClean="0">
                <a:latin typeface="Open sans" panose="020B0606030504020204" pitchFamily="2" charset="0"/>
                <a:ea typeface="Open sans" panose="020B0606030504020204" pitchFamily="2" charset="0"/>
                <a:cs typeface="Open sans" panose="020B0606030504020204" pitchFamily="2" charset="0"/>
              </a:defRPr>
            </a:lvl3pPr>
            <a:lvl4pPr>
              <a:defRPr lang="en-US" smtClean="0">
                <a:latin typeface="Open sans" panose="020B0606030504020204" pitchFamily="2" charset="0"/>
                <a:ea typeface="Open sans" panose="020B0606030504020204" pitchFamily="2" charset="0"/>
                <a:cs typeface="Open sans" panose="020B0606030504020204" pitchFamily="2" charset="0"/>
              </a:defRPr>
            </a:lvl4pPr>
            <a:lvl5pPr>
              <a:defRPr lang="en-US">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buSzPts val="1400"/>
              <a:buNone/>
            </a:pPr>
            <a:r>
              <a:rPr lang="en-US"/>
              <a:t>Click to edit Master text styles</a:t>
            </a:r>
          </a:p>
          <a:p>
            <a:pPr marL="914400" lvl="1" indent="-228600">
              <a:buSzPts val="1400"/>
              <a:buNone/>
            </a:pPr>
            <a:r>
              <a:rPr lang="en-US"/>
              <a:t>Second level</a:t>
            </a:r>
          </a:p>
          <a:p>
            <a:pPr marL="1371600" lvl="2" indent="-228600">
              <a:buSzPts val="1400"/>
              <a:buNone/>
            </a:pPr>
            <a:r>
              <a:rPr lang="en-US"/>
              <a:t>Third level</a:t>
            </a:r>
          </a:p>
          <a:p>
            <a:pPr marL="1828800" lvl="3" indent="-228600">
              <a:buSzPts val="1400"/>
              <a:buNone/>
            </a:pPr>
            <a:r>
              <a:rPr lang="en-US"/>
              <a:t>Fourth level</a:t>
            </a:r>
          </a:p>
          <a:p>
            <a:pPr marL="2286000" lvl="4" indent="-228600">
              <a:buSzPts val="1400"/>
              <a:buNone/>
            </a:pPr>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wo Content" preserve="1" userDrawn="1">
  <p:cSld name="6_Two Content">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3" name="Google Shape;23;p54"/>
          <p:cNvCxnSpPr>
            <a:cxnSpLocks/>
          </p:cNvCxnSpPr>
          <p:nvPr/>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43774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_Two Content" userDrawn="1">
  <p:cSld name="11_Two Content">
    <p:spTree>
      <p:nvGrpSpPr>
        <p:cNvPr id="1" name="Shape 2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55BC9-976C-4824-8E6F-BB2DFA912B59}"/>
              </a:ext>
            </a:extLst>
          </p:cNvPr>
          <p:cNvSpPr>
            <a:spLocks noGrp="1"/>
          </p:cNvSpPr>
          <p:nvPr>
            <p:ph sz="quarter" idx="10"/>
          </p:nvPr>
        </p:nvSpPr>
        <p:spPr>
          <a:xfrm>
            <a:off x="304800" y="1121569"/>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0" name="Content Placeholder 2">
            <a:extLst>
              <a:ext uri="{FF2B5EF4-FFF2-40B4-BE49-F238E27FC236}">
                <a16:creationId xmlns:a16="http://schemas.microsoft.com/office/drawing/2014/main" id="{68547D9D-3F17-4E0B-AFA1-43D2C714F656}"/>
              </a:ext>
            </a:extLst>
          </p:cNvPr>
          <p:cNvSpPr>
            <a:spLocks noGrp="1"/>
          </p:cNvSpPr>
          <p:nvPr>
            <p:ph sz="quarter" idx="11"/>
          </p:nvPr>
        </p:nvSpPr>
        <p:spPr>
          <a:xfrm>
            <a:off x="304800" y="3912393"/>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1" name="Content Placeholder 2">
            <a:extLst>
              <a:ext uri="{FF2B5EF4-FFF2-40B4-BE49-F238E27FC236}">
                <a16:creationId xmlns:a16="http://schemas.microsoft.com/office/drawing/2014/main" id="{E5B4FA33-BA0E-474B-966D-EF3C7AD58EF1}"/>
              </a:ext>
            </a:extLst>
          </p:cNvPr>
          <p:cNvSpPr>
            <a:spLocks noGrp="1"/>
          </p:cNvSpPr>
          <p:nvPr>
            <p:ph sz="quarter" idx="12"/>
          </p:nvPr>
        </p:nvSpPr>
        <p:spPr>
          <a:xfrm>
            <a:off x="6252258" y="3912394"/>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2" name="Content Placeholder 2">
            <a:extLst>
              <a:ext uri="{FF2B5EF4-FFF2-40B4-BE49-F238E27FC236}">
                <a16:creationId xmlns:a16="http://schemas.microsoft.com/office/drawing/2014/main" id="{0DB3AE1E-804F-4FE3-9253-F8D373082C74}"/>
              </a:ext>
            </a:extLst>
          </p:cNvPr>
          <p:cNvSpPr>
            <a:spLocks noGrp="1"/>
          </p:cNvSpPr>
          <p:nvPr>
            <p:ph sz="quarter" idx="13"/>
          </p:nvPr>
        </p:nvSpPr>
        <p:spPr>
          <a:xfrm>
            <a:off x="6248400" y="1121569"/>
            <a:ext cx="5486400" cy="2638425"/>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228600">
              <a:spcBef>
                <a:spcPts val="480"/>
              </a:spcBef>
              <a:buClr>
                <a:schemeClr val="dk1"/>
              </a:buClr>
              <a:buSzPts val="2400"/>
              <a:buNone/>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cxnSp>
        <p:nvCxnSpPr>
          <p:cNvPr id="8" name="Google Shape;23;p54">
            <a:extLst>
              <a:ext uri="{FF2B5EF4-FFF2-40B4-BE49-F238E27FC236}">
                <a16:creationId xmlns:a16="http://schemas.microsoft.com/office/drawing/2014/main" id="{928D870A-1BED-87CD-DB1E-B9C2294BF2B9}"/>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3" name="Google Shape;21;p54">
            <a:extLst>
              <a:ext uri="{FF2B5EF4-FFF2-40B4-BE49-F238E27FC236}">
                <a16:creationId xmlns:a16="http://schemas.microsoft.com/office/drawing/2014/main" id="{510D1F70-84F8-24A3-EACE-6EF64C129CB7}"/>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Two Content" preserve="1" userDrawn="1">
  <p:cSld name="14_Two Content">
    <p:spTree>
      <p:nvGrpSpPr>
        <p:cNvPr id="1" name="Shape 2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21FFF8-9075-407D-B478-479395AAF0D7}"/>
              </a:ext>
            </a:extLst>
          </p:cNvPr>
          <p:cNvSpPr>
            <a:spLocks noGrp="1"/>
          </p:cNvSpPr>
          <p:nvPr>
            <p:ph type="pic" sz="quarter" idx="10"/>
          </p:nvPr>
        </p:nvSpPr>
        <p:spPr>
          <a:xfrm>
            <a:off x="728663" y="3886200"/>
            <a:ext cx="4724400" cy="2495550"/>
          </a:xfrm>
          <a:prstGeom prst="rect">
            <a:avLst/>
          </a:prstGeom>
        </p:spPr>
        <p:txBody>
          <a:bodyPr/>
          <a:lstStyle>
            <a:lvl1pPr>
              <a:defRPr>
                <a:latin typeface="Open sans" panose="020B0606030504020204" pitchFamily="2" charset="0"/>
                <a:ea typeface="Open sans" panose="020B0606030504020204" pitchFamily="2" charset="0"/>
                <a:cs typeface="Open sans" panose="020B0606030504020204" pitchFamily="2" charset="0"/>
              </a:defRPr>
            </a:lvl1pPr>
          </a:lstStyle>
          <a:p>
            <a:endParaRPr lang="en-US"/>
          </a:p>
        </p:txBody>
      </p:sp>
      <p:sp>
        <p:nvSpPr>
          <p:cNvPr id="5" name="Picture Placeholder 4">
            <a:extLst>
              <a:ext uri="{FF2B5EF4-FFF2-40B4-BE49-F238E27FC236}">
                <a16:creationId xmlns:a16="http://schemas.microsoft.com/office/drawing/2014/main" id="{1E4AAA6D-8E3E-4AB8-B309-22662FE418A4}"/>
              </a:ext>
            </a:extLst>
          </p:cNvPr>
          <p:cNvSpPr>
            <a:spLocks noGrp="1"/>
          </p:cNvSpPr>
          <p:nvPr>
            <p:ph type="pic" sz="quarter" idx="11"/>
          </p:nvPr>
        </p:nvSpPr>
        <p:spPr>
          <a:xfrm>
            <a:off x="7112000" y="1219200"/>
            <a:ext cx="3911600" cy="2370138"/>
          </a:xfrm>
          <a:prstGeom prst="rect">
            <a:avLst/>
          </a:prstGeom>
        </p:spPr>
        <p:txBody>
          <a:bodyPr/>
          <a:lstStyle>
            <a:lvl1pPr>
              <a:defRPr>
                <a:latin typeface="Open sans" panose="020B0606030504020204" pitchFamily="2" charset="0"/>
                <a:ea typeface="Open sans" panose="020B0606030504020204" pitchFamily="2" charset="0"/>
                <a:cs typeface="Open sans" panose="020B0606030504020204" pitchFamily="2" charset="0"/>
              </a:defRPr>
            </a:lvl1pPr>
          </a:lstStyle>
          <a:p>
            <a:endParaRPr lang="en-US"/>
          </a:p>
        </p:txBody>
      </p:sp>
      <p:sp>
        <p:nvSpPr>
          <p:cNvPr id="4" name="Content Placeholder 3">
            <a:extLst>
              <a:ext uri="{FF2B5EF4-FFF2-40B4-BE49-F238E27FC236}">
                <a16:creationId xmlns:a16="http://schemas.microsoft.com/office/drawing/2014/main" id="{90A28B87-7ED2-4EA6-9E2B-8DDEC6EDE62B}"/>
              </a:ext>
            </a:extLst>
          </p:cNvPr>
          <p:cNvSpPr>
            <a:spLocks noGrp="1"/>
          </p:cNvSpPr>
          <p:nvPr>
            <p:ph sz="quarter" idx="12"/>
          </p:nvPr>
        </p:nvSpPr>
        <p:spPr>
          <a:xfrm>
            <a:off x="347663" y="1188334"/>
            <a:ext cx="5486400" cy="249555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381000">
              <a:spcBef>
                <a:spcPts val="480"/>
              </a:spcBef>
              <a:buClr>
                <a:schemeClr val="dk1"/>
              </a:buClr>
              <a:buSzPts val="2400"/>
              <a:buChar char="–"/>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sp>
        <p:nvSpPr>
          <p:cNvPr id="10" name="Content Placeholder 3">
            <a:extLst>
              <a:ext uri="{FF2B5EF4-FFF2-40B4-BE49-F238E27FC236}">
                <a16:creationId xmlns:a16="http://schemas.microsoft.com/office/drawing/2014/main" id="{12F374D8-DE2C-494B-BD39-C1AED430BB03}"/>
              </a:ext>
            </a:extLst>
          </p:cNvPr>
          <p:cNvSpPr>
            <a:spLocks noGrp="1"/>
          </p:cNvSpPr>
          <p:nvPr>
            <p:ph sz="quarter" idx="13"/>
          </p:nvPr>
        </p:nvSpPr>
        <p:spPr>
          <a:xfrm>
            <a:off x="6324600" y="3886200"/>
            <a:ext cx="5486400" cy="2495550"/>
          </a:xfrm>
          <a:prstGeom prst="rect">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360"/>
              </a:spcBef>
              <a:buClr>
                <a:schemeClr val="dk1"/>
              </a:buClr>
              <a:buSzPts val="1800"/>
              <a:buNone/>
            </a:pPr>
            <a:r>
              <a:rPr lang="en-US"/>
              <a:t>Click to edit Master text styles</a:t>
            </a:r>
          </a:p>
          <a:p>
            <a:pPr marL="914400" lvl="1" indent="-381000">
              <a:spcBef>
                <a:spcPts val="480"/>
              </a:spcBef>
              <a:buClr>
                <a:schemeClr val="dk1"/>
              </a:buClr>
              <a:buSzPts val="2400"/>
              <a:buChar char="–"/>
            </a:pPr>
            <a:r>
              <a:rPr lang="en-US"/>
              <a:t>Second level</a:t>
            </a:r>
          </a:p>
          <a:p>
            <a:pPr marL="1371600" lvl="2" indent="-355600">
              <a:spcBef>
                <a:spcPts val="400"/>
              </a:spcBef>
              <a:buClr>
                <a:schemeClr val="dk1"/>
              </a:buClr>
              <a:buSzPts val="2000"/>
              <a:buChar char="•"/>
            </a:pPr>
            <a:r>
              <a:rPr lang="en-US"/>
              <a:t>Third level</a:t>
            </a:r>
          </a:p>
          <a:p>
            <a:pPr marL="1828800" lvl="3" indent="-342900">
              <a:spcBef>
                <a:spcPts val="360"/>
              </a:spcBef>
              <a:buClr>
                <a:schemeClr val="dk1"/>
              </a:buClr>
              <a:buSzPts val="1800"/>
              <a:buChar char="–"/>
            </a:pPr>
            <a:r>
              <a:rPr lang="en-US"/>
              <a:t>Fourth level</a:t>
            </a:r>
          </a:p>
          <a:p>
            <a:pPr marL="2286000" lvl="4" indent="-342900">
              <a:spcBef>
                <a:spcPts val="360"/>
              </a:spcBef>
              <a:buClr>
                <a:schemeClr val="dk1"/>
              </a:buClr>
              <a:buSzPts val="1800"/>
              <a:buChar char="»"/>
            </a:pPr>
            <a:r>
              <a:rPr lang="en-US"/>
              <a:t>Fifth level</a:t>
            </a:r>
          </a:p>
        </p:txBody>
      </p:sp>
      <p:cxnSp>
        <p:nvCxnSpPr>
          <p:cNvPr id="8" name="Google Shape;23;p54">
            <a:extLst>
              <a:ext uri="{FF2B5EF4-FFF2-40B4-BE49-F238E27FC236}">
                <a16:creationId xmlns:a16="http://schemas.microsoft.com/office/drawing/2014/main" id="{4416DA86-23B1-1F85-CBB1-785AA51F0EB4}"/>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9" name="Google Shape;21;p54">
            <a:extLst>
              <a:ext uri="{FF2B5EF4-FFF2-40B4-BE49-F238E27FC236}">
                <a16:creationId xmlns:a16="http://schemas.microsoft.com/office/drawing/2014/main" id="{B1FD7247-2EB6-8A23-B609-5D64303E5A4B}"/>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640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wo Content" userDrawn="1">
  <p:cSld name="9_Two Content">
    <p:spTree>
      <p:nvGrpSpPr>
        <p:cNvPr id="1" name="Shape 34"/>
        <p:cNvGrpSpPr/>
        <p:nvPr/>
      </p:nvGrpSpPr>
      <p:grpSpPr>
        <a:xfrm>
          <a:off x="0" y="0"/>
          <a:ext cx="0" cy="0"/>
          <a:chOff x="0" y="0"/>
          <a:chExt cx="0" cy="0"/>
        </a:xfrm>
      </p:grpSpPr>
      <p:sp>
        <p:nvSpPr>
          <p:cNvPr id="5" name="Content Placeholder 3">
            <a:extLst>
              <a:ext uri="{FF2B5EF4-FFF2-40B4-BE49-F238E27FC236}">
                <a16:creationId xmlns:a16="http://schemas.microsoft.com/office/drawing/2014/main" id="{F5EEA4FA-B853-421E-A5B6-385BB7F93A97}"/>
              </a:ext>
            </a:extLst>
          </p:cNvPr>
          <p:cNvSpPr>
            <a:spLocks noGrp="1"/>
          </p:cNvSpPr>
          <p:nvPr>
            <p:ph sz="quarter" idx="12"/>
          </p:nvPr>
        </p:nvSpPr>
        <p:spPr>
          <a:xfrm>
            <a:off x="378317" y="1188333"/>
            <a:ext cx="11435365" cy="5200891"/>
          </a:xfrm>
          <a:prstGeom prst="rect">
            <a:avLst/>
          </a:prstGeom>
          <a:solidFill>
            <a:schemeClr val="lt1"/>
          </a:solidFill>
          <a:ln>
            <a:noFill/>
          </a:ln>
          <a:effectLst>
            <a:outerShdw dist="76200" dir="2700000" algn="tl" rotWithShape="0">
              <a:srgbClr val="000000"/>
            </a:outerShdw>
          </a:effectLst>
        </p:spPr>
        <p:txBody>
          <a:bodyPr spcFirstLastPara="1" wrap="square" lIns="91425" tIns="45700" rIns="91425" bIns="45700" anchor="ctr" anchorCtr="0">
            <a:noAutofit/>
          </a:bodyPr>
          <a:lstStyle>
            <a:lvl1pPr>
              <a:defRPr lang="en-US" sz="24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1pPr>
            <a:lvl2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2pPr>
            <a:lvl3pPr>
              <a:defRPr lang="en-US" sz="2000" dirty="0">
                <a:latin typeface="Open sans" panose="020B0606030504020204" pitchFamily="2" charset="0"/>
                <a:ea typeface="Open sans" panose="020B0606030504020204" pitchFamily="2" charset="0"/>
                <a:cs typeface="Open sans" panose="020B0606030504020204" pitchFamily="2" charset="0"/>
              </a:defRPr>
            </a:lvl3pPr>
            <a:lvl4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2000">
                <a:solidFill>
                  <a:schemeClr val="dk1"/>
                </a:solidFill>
                <a:latin typeface="Open sans" panose="020B0606030504020204" pitchFamily="2" charset="0"/>
                <a:ea typeface="Open sans" panose="020B0606030504020204" pitchFamily="2" charset="0"/>
                <a:cs typeface="Open sans" panose="020B0606030504020204" pitchFamily="2" charset="0"/>
              </a:defRPr>
            </a:lvl5pPr>
          </a:lstStyle>
          <a:p>
            <a:pPr marL="457200" lvl="0" indent="-228600">
              <a:spcBef>
                <a:spcPts val="480"/>
              </a:spcBef>
              <a:buClr>
                <a:schemeClr val="dk1"/>
              </a:buClr>
              <a:buSzPts val="2400"/>
              <a:buNone/>
            </a:pPr>
            <a:r>
              <a:rPr lang="en-US"/>
              <a:t>Click to edit Master text styles</a:t>
            </a:r>
          </a:p>
          <a:p>
            <a:pPr marL="914400" lvl="1" indent="-355600">
              <a:spcBef>
                <a:spcPts val="400"/>
              </a:spcBef>
              <a:buClr>
                <a:schemeClr val="dk1"/>
              </a:buClr>
              <a:buSzPts val="2000"/>
              <a:buChar char="–"/>
            </a:pPr>
            <a:r>
              <a:rPr lang="en-US"/>
              <a:t>Second level</a:t>
            </a:r>
          </a:p>
          <a:p>
            <a:pPr marL="1371600" lvl="2" indent="-381000">
              <a:spcBef>
                <a:spcPts val="480"/>
              </a:spcBef>
              <a:buClr>
                <a:schemeClr val="dk1"/>
              </a:buClr>
              <a:buSzPts val="2400"/>
              <a:buChar char="•"/>
            </a:pPr>
            <a:r>
              <a:rPr lang="en-US"/>
              <a:t>Third level</a:t>
            </a:r>
          </a:p>
          <a:p>
            <a:pPr marL="1828800" lvl="3" indent="-355600">
              <a:spcBef>
                <a:spcPts val="400"/>
              </a:spcBef>
              <a:buClr>
                <a:schemeClr val="dk1"/>
              </a:buClr>
              <a:buSzPts val="2000"/>
              <a:buChar char="–"/>
            </a:pPr>
            <a:r>
              <a:rPr lang="en-US"/>
              <a:t>Fourth level</a:t>
            </a:r>
          </a:p>
          <a:p>
            <a:pPr marL="2286000" lvl="4" indent="-355600">
              <a:spcBef>
                <a:spcPts val="400"/>
              </a:spcBef>
              <a:buClr>
                <a:schemeClr val="dk1"/>
              </a:buClr>
              <a:buSzPts val="2000"/>
              <a:buChar char="»"/>
            </a:pPr>
            <a:r>
              <a:rPr lang="en-US"/>
              <a:t>Fifth level</a:t>
            </a:r>
          </a:p>
        </p:txBody>
      </p:sp>
      <p:cxnSp>
        <p:nvCxnSpPr>
          <p:cNvPr id="6" name="Google Shape;23;p54">
            <a:extLst>
              <a:ext uri="{FF2B5EF4-FFF2-40B4-BE49-F238E27FC236}">
                <a16:creationId xmlns:a16="http://schemas.microsoft.com/office/drawing/2014/main" id="{02A48EDD-FA73-82ED-F79A-3D2735FFEFA3}"/>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A6F87C54-DB39-5CB8-8193-598A4717171A}"/>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3_Two Content" userDrawn="1">
  <p:cSld name="13_Two Content">
    <p:spTree>
      <p:nvGrpSpPr>
        <p:cNvPr id="1" name="Shape 39"/>
        <p:cNvGrpSpPr/>
        <p:nvPr/>
      </p:nvGrpSpPr>
      <p:grpSpPr>
        <a:xfrm>
          <a:off x="0" y="0"/>
          <a:ext cx="0" cy="0"/>
          <a:chOff x="0" y="0"/>
          <a:chExt cx="0" cy="0"/>
        </a:xfrm>
      </p:grpSpPr>
      <p:sp>
        <p:nvSpPr>
          <p:cNvPr id="41" name="Google Shape;41;p57"/>
          <p:cNvSpPr>
            <a:spLocks noGrp="1"/>
          </p:cNvSpPr>
          <p:nvPr>
            <p:ph type="body" idx="2"/>
          </p:nvPr>
        </p:nvSpPr>
        <p:spPr>
          <a:xfrm>
            <a:off x="304800" y="5699124"/>
            <a:ext cx="11506200" cy="946151"/>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chemeClr val="dk1"/>
            </a:outerShdw>
          </a:effectLst>
        </p:spPr>
        <p:txBody>
          <a:bodyPr spcFirstLastPara="1" wrap="square" lIns="91425" tIns="45700" rIns="91425" bIns="45700" anchor="ctr" anchorCtr="0">
            <a:normAutofit/>
          </a:bodyPr>
          <a:lstStyle>
            <a:lvl1pPr marL="457200" marR="0" lvl="0" indent="-228600"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 name="Content Placeholder 2">
            <a:extLst>
              <a:ext uri="{FF2B5EF4-FFF2-40B4-BE49-F238E27FC236}">
                <a16:creationId xmlns:a16="http://schemas.microsoft.com/office/drawing/2014/main" id="{DF8F54B5-FF73-4819-A054-CB68FBF7D463}"/>
              </a:ext>
            </a:extLst>
          </p:cNvPr>
          <p:cNvSpPr>
            <a:spLocks noGrp="1"/>
          </p:cNvSpPr>
          <p:nvPr>
            <p:ph sz="quarter" idx="10"/>
          </p:nvPr>
        </p:nvSpPr>
        <p:spPr>
          <a:xfrm>
            <a:off x="304800" y="977900"/>
            <a:ext cx="11506200" cy="4411663"/>
          </a:xfrm>
          <a:prstGeom prst="rect">
            <a:avLst/>
          </a:prstGeom>
          <a:solidFill>
            <a:schemeClr val="bg1"/>
          </a:solidFill>
        </p:spPr>
        <p:txBody>
          <a:bodyPr/>
          <a:lstStyle>
            <a:lvl1pPr>
              <a:defRPr>
                <a:latin typeface="Open sans" panose="020B0606030504020204" pitchFamily="2" charset="0"/>
                <a:ea typeface="Open sans" panose="020B0606030504020204" pitchFamily="2" charset="0"/>
                <a:cs typeface="Open sans" panose="020B0606030504020204" pitchFamily="2" charset="0"/>
              </a:defRPr>
            </a:lvl1pPr>
            <a:lvl2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2pPr>
            <a:lvl3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3pPr>
            <a:lvl4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4pPr>
            <a:lvl5pPr marL="285750" indent="-285750">
              <a:buFont typeface="Arial" panose="020B0604020202020204" pitchFamily="34" charset="0"/>
              <a:buChar char="•"/>
              <a:defRPr>
                <a:latin typeface="Open sans" panose="020B0606030504020204" pitchFamily="2" charset="0"/>
                <a:ea typeface="Open sans" panose="020B0606030504020204" pitchFamily="2" charset="0"/>
                <a:cs typeface="Open sans" panose="020B0606030504020204" pitchFamily="2" charset="0"/>
              </a:defRPr>
            </a:lvl5pPr>
          </a:lstStyle>
          <a:p>
            <a:pPr lvl="0"/>
            <a:r>
              <a:rPr lang="en-US"/>
              <a:t>Click to edit Master text styles</a:t>
            </a:r>
          </a:p>
          <a:p>
            <a:pPr lvl="1"/>
            <a:r>
              <a:rPr lang="en-US"/>
              <a:t>Second level</a:t>
            </a:r>
          </a:p>
          <a:p>
            <a:pPr lvl="3"/>
            <a:r>
              <a:rPr lang="en-US"/>
              <a:t>Third level</a:t>
            </a:r>
          </a:p>
          <a:p>
            <a:pPr lvl="3"/>
            <a:r>
              <a:rPr lang="en-US"/>
              <a:t>Fourth level</a:t>
            </a:r>
          </a:p>
          <a:p>
            <a:pPr lvl="4"/>
            <a:r>
              <a:rPr lang="en-US"/>
              <a:t>Fifth level</a:t>
            </a:r>
          </a:p>
        </p:txBody>
      </p:sp>
      <p:cxnSp>
        <p:nvCxnSpPr>
          <p:cNvPr id="6" name="Google Shape;23;p54">
            <a:extLst>
              <a:ext uri="{FF2B5EF4-FFF2-40B4-BE49-F238E27FC236}">
                <a16:creationId xmlns:a16="http://schemas.microsoft.com/office/drawing/2014/main" id="{A3260836-07D2-B404-C2A2-5E3BF6B11D0A}"/>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5203AB53-E400-73DC-D260-B4C11FF783C9}"/>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wo Content" userDrawn="1">
  <p:cSld name="7_Two Content">
    <p:spTree>
      <p:nvGrpSpPr>
        <p:cNvPr id="1" name="Shape 45"/>
        <p:cNvGrpSpPr/>
        <p:nvPr/>
      </p:nvGrpSpPr>
      <p:grpSpPr>
        <a:xfrm>
          <a:off x="0" y="0"/>
          <a:ext cx="0" cy="0"/>
          <a:chOff x="0" y="0"/>
          <a:chExt cx="0" cy="0"/>
        </a:xfrm>
      </p:grpSpPr>
      <p:sp>
        <p:nvSpPr>
          <p:cNvPr id="46" name="Google Shape;46;p58"/>
          <p:cNvSpPr>
            <a:spLocks noGrp="1"/>
          </p:cNvSpPr>
          <p:nvPr>
            <p:ph type="body" idx="1"/>
          </p:nvPr>
        </p:nvSpPr>
        <p:spPr>
          <a:xfrm>
            <a:off x="304800" y="14478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8"/>
          <p:cNvSpPr>
            <a:spLocks noGrp="1"/>
          </p:cNvSpPr>
          <p:nvPr>
            <p:ph type="body" idx="2"/>
          </p:nvPr>
        </p:nvSpPr>
        <p:spPr>
          <a:xfrm>
            <a:off x="304800" y="51054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58"/>
          <p:cNvSpPr>
            <a:spLocks noGrp="1"/>
          </p:cNvSpPr>
          <p:nvPr>
            <p:ph type="body" idx="3"/>
          </p:nvPr>
        </p:nvSpPr>
        <p:spPr>
          <a:xfrm>
            <a:off x="304800" y="38862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58"/>
          <p:cNvSpPr>
            <a:spLocks noGrp="1"/>
          </p:cNvSpPr>
          <p:nvPr>
            <p:ph type="body" idx="4"/>
          </p:nvPr>
        </p:nvSpPr>
        <p:spPr>
          <a:xfrm>
            <a:off x="304800" y="2667000"/>
            <a:ext cx="3657600" cy="667512"/>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58"/>
          <p:cNvSpPr>
            <a:spLocks noGrp="1"/>
          </p:cNvSpPr>
          <p:nvPr>
            <p:ph type="body" idx="5"/>
          </p:nvPr>
        </p:nvSpPr>
        <p:spPr>
          <a:xfrm>
            <a:off x="4267200" y="14478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58"/>
          <p:cNvSpPr>
            <a:spLocks noGrp="1"/>
          </p:cNvSpPr>
          <p:nvPr>
            <p:ph type="body" idx="6"/>
          </p:nvPr>
        </p:nvSpPr>
        <p:spPr>
          <a:xfrm>
            <a:off x="4267200" y="51054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58"/>
          <p:cNvSpPr>
            <a:spLocks noGrp="1"/>
          </p:cNvSpPr>
          <p:nvPr>
            <p:ph type="body" idx="7"/>
          </p:nvPr>
        </p:nvSpPr>
        <p:spPr>
          <a:xfrm>
            <a:off x="4267200" y="26670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58"/>
          <p:cNvSpPr>
            <a:spLocks noGrp="1"/>
          </p:cNvSpPr>
          <p:nvPr>
            <p:ph type="body" idx="8"/>
          </p:nvPr>
        </p:nvSpPr>
        <p:spPr>
          <a:xfrm>
            <a:off x="4267200" y="3886200"/>
            <a:ext cx="76169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 name="Google Shape;23;p54">
            <a:extLst>
              <a:ext uri="{FF2B5EF4-FFF2-40B4-BE49-F238E27FC236}">
                <a16:creationId xmlns:a16="http://schemas.microsoft.com/office/drawing/2014/main" id="{F2DB2C3D-E9B0-51F5-E6BB-003752B397D4}"/>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13" name="Google Shape;21;p54">
            <a:extLst>
              <a:ext uri="{FF2B5EF4-FFF2-40B4-BE49-F238E27FC236}">
                <a16:creationId xmlns:a16="http://schemas.microsoft.com/office/drawing/2014/main" id="{153BBE62-CDDD-64F2-0ECE-43516B46AFBF}"/>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userDrawn="1">
  <p:cSld name="Custom Layout">
    <p:spTree>
      <p:nvGrpSpPr>
        <p:cNvPr id="1" name="Shape 57"/>
        <p:cNvGrpSpPr/>
        <p:nvPr/>
      </p:nvGrpSpPr>
      <p:grpSpPr>
        <a:xfrm>
          <a:off x="0" y="0"/>
          <a:ext cx="0" cy="0"/>
          <a:chOff x="0" y="0"/>
          <a:chExt cx="0" cy="0"/>
        </a:xfrm>
      </p:grpSpPr>
      <p:sp>
        <p:nvSpPr>
          <p:cNvPr id="59" name="Google Shape;59;p59"/>
          <p:cNvSpPr>
            <a:spLocks noGrp="1"/>
          </p:cNvSpPr>
          <p:nvPr>
            <p:ph type="body" idx="1"/>
          </p:nvPr>
        </p:nvSpPr>
        <p:spPr>
          <a:xfrm>
            <a:off x="7772400" y="901713"/>
            <a:ext cx="3733800" cy="5366325"/>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t" anchorCtr="0">
            <a:noAutofit/>
          </a:bodyPr>
          <a:lstStyle>
            <a:lvl1pPr marL="457200" marR="0" lvl="0" indent="-22860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Open sans" panose="020B0606030504020204" pitchFamily="2" charset="0"/>
                <a:ea typeface="Open sans" panose="020B0606030504020204" pitchFamily="2" charset="0"/>
                <a:cs typeface="Open sans" panose="020B0606030504020204" pitchFamily="2" charset="0"/>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59"/>
          <p:cNvSpPr>
            <a:spLocks noGrp="1"/>
          </p:cNvSpPr>
          <p:nvPr>
            <p:ph type="pic" idx="2"/>
          </p:nvPr>
        </p:nvSpPr>
        <p:spPr>
          <a:xfrm>
            <a:off x="685800" y="1142425"/>
            <a:ext cx="6400800" cy="5060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 name="Google Shape;23;p54">
            <a:extLst>
              <a:ext uri="{FF2B5EF4-FFF2-40B4-BE49-F238E27FC236}">
                <a16:creationId xmlns:a16="http://schemas.microsoft.com/office/drawing/2014/main" id="{6BAD8EC0-168F-EE9A-C717-020F5A0E9171}"/>
              </a:ext>
            </a:extLst>
          </p:cNvPr>
          <p:cNvCxnSpPr>
            <a:cxnSpLocks/>
          </p:cNvCxnSpPr>
          <p:nvPr userDrawn="1"/>
        </p:nvCxnSpPr>
        <p:spPr>
          <a:xfrm>
            <a:off x="120770" y="762000"/>
            <a:ext cx="11913079" cy="0"/>
          </a:xfrm>
          <a:prstGeom prst="straightConnector1">
            <a:avLst/>
          </a:prstGeom>
          <a:noFill/>
          <a:ln w="12700" cap="flat" cmpd="sng">
            <a:solidFill>
              <a:schemeClr val="dk1"/>
            </a:solidFill>
            <a:prstDash val="solid"/>
            <a:round/>
            <a:headEnd type="none" w="sm" len="sm"/>
            <a:tailEnd type="none" w="sm" len="sm"/>
          </a:ln>
        </p:spPr>
      </p:cxnSp>
      <p:sp>
        <p:nvSpPr>
          <p:cNvPr id="7" name="Google Shape;21;p54">
            <a:extLst>
              <a:ext uri="{FF2B5EF4-FFF2-40B4-BE49-F238E27FC236}">
                <a16:creationId xmlns:a16="http://schemas.microsoft.com/office/drawing/2014/main" id="{9885F297-BDB0-A722-2C88-053166C7E872}"/>
              </a:ext>
            </a:extLst>
          </p:cNvPr>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lvl1pPr marL="60325" marR="0" lvl="0" indent="0" algn="l" rtl="0">
              <a:lnSpc>
                <a:spcPct val="100000"/>
              </a:lnSpc>
              <a:spcBef>
                <a:spcPts val="0"/>
              </a:spcBef>
              <a:spcAft>
                <a:spcPts val="0"/>
              </a:spcAft>
              <a:buClr>
                <a:schemeClr val="dk1"/>
              </a:buClr>
              <a:buSzPts val="4400"/>
              <a:buFont typeface="Roboto"/>
              <a:buNone/>
              <a:defRPr sz="4400" b="0" i="0" u="none" strike="noStrike" cap="none">
                <a:solidFill>
                  <a:schemeClr val="dk1"/>
                </a:solidFill>
                <a:latin typeface="Open Sans Condensed ExtraBold" pitchFamily="2" charset="0"/>
                <a:ea typeface="Open Sans Condensed ExtraBold" pitchFamily="2" charset="0"/>
                <a:cs typeface="Open Sans Condensed ExtraBold" pitchFamily="2" charset="0"/>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body" idx="1"/>
          </p:nvPr>
        </p:nvSpPr>
        <p:spPr>
          <a:xfrm>
            <a:off x="0" y="1066800"/>
            <a:ext cx="12192000" cy="5135656"/>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100000"/>
              </a:lnSpc>
              <a:spcBef>
                <a:spcPts val="960"/>
              </a:spcBef>
              <a:spcAft>
                <a:spcPts val="0"/>
              </a:spcAft>
              <a:buClr>
                <a:srgbClr val="C00000"/>
              </a:buClr>
              <a:buSzPts val="4800"/>
              <a:buFont typeface="Arial"/>
              <a:buNone/>
              <a:defRPr sz="4800" b="0" i="0" u="none" strike="noStrike" cap="none">
                <a:solidFill>
                  <a:srgbClr val="C00000"/>
                </a:solidFill>
                <a:latin typeface="Roboto"/>
                <a:ea typeface="Roboto"/>
                <a:cs typeface="Roboto"/>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51"/>
          <p:cNvSpPr txBox="1"/>
          <p:nvPr/>
        </p:nvSpPr>
        <p:spPr>
          <a:xfrm>
            <a:off x="0" y="76200"/>
            <a:ext cx="12192000" cy="990600"/>
          </a:xfrm>
          <a:prstGeom prst="rect">
            <a:avLst/>
          </a:prstGeom>
          <a:noFill/>
          <a:ln>
            <a:noFill/>
          </a:ln>
        </p:spPr>
        <p:txBody>
          <a:bodyPr spcFirstLastPara="1" wrap="square" lIns="91425" tIns="45700" rIns="91425" bIns="45700" anchor="ctr" anchorCtr="0">
            <a:noAutofit/>
          </a:bodyPr>
          <a:lstStyle/>
          <a:p>
            <a:pPr marL="230188" marR="0" lvl="0" indent="0" algn="l" rtl="0">
              <a:lnSpc>
                <a:spcPct val="100000"/>
              </a:lnSpc>
              <a:spcBef>
                <a:spcPts val="0"/>
              </a:spcBef>
              <a:spcAft>
                <a:spcPts val="0"/>
              </a:spcAft>
              <a:buClr>
                <a:srgbClr val="FAFAFA"/>
              </a:buClr>
              <a:buSzPts val="4000"/>
              <a:buFont typeface="Roboto"/>
              <a:buNone/>
            </a:pPr>
            <a:r>
              <a:rPr lang="en-US" sz="4000" b="0" i="0" u="none" strike="noStrike" cap="none">
                <a:solidFill>
                  <a:srgbClr val="FAFAFA"/>
                </a:solidFill>
                <a:latin typeface="Roboto"/>
                <a:ea typeface="Roboto"/>
                <a:cs typeface="Roboto"/>
                <a:sym typeface="Roboto"/>
              </a:rPr>
              <a:t> to edit Master title style</a:t>
            </a:r>
            <a:endParaRPr sz="1400" b="0" i="0" u="none" strike="noStrike" cap="none">
              <a:solidFill>
                <a:srgbClr val="000000"/>
              </a:solidFill>
              <a:latin typeface="Roboto" panose="02000000000000000000" pitchFamily="2" charset="0"/>
              <a:ea typeface="Roboto" panose="02000000000000000000" pitchFamily="2" charset="0"/>
              <a:cs typeface="Arial"/>
              <a:sym typeface="Arial"/>
            </a:endParaRPr>
          </a:p>
        </p:txBody>
      </p:sp>
      <p:pic>
        <p:nvPicPr>
          <p:cNvPr id="12" name="Google Shape;12;p51" descr="DCLA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230094"/>
            <a:ext cx="3773751" cy="6828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2" charset="0"/>
          <a:ea typeface="Open sans" panose="020B0606030504020204" pitchFamily="2" charset="0"/>
          <a:cs typeface="Open sans" panose="020B0606030504020204" pitchFamily="2"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7"/>
        <p:cNvGrpSpPr/>
        <p:nvPr/>
      </p:nvGrpSpPr>
      <p:grpSpPr>
        <a:xfrm>
          <a:off x="0" y="0"/>
          <a:ext cx="0" cy="0"/>
          <a:chOff x="0" y="0"/>
          <a:chExt cx="0" cy="0"/>
        </a:xfrm>
      </p:grpSpPr>
      <p:sp>
        <p:nvSpPr>
          <p:cNvPr id="19" name="Google Shape;19;p53"/>
          <p:cNvSpPr txBox="1"/>
          <p:nvPr/>
        </p:nvSpPr>
        <p:spPr>
          <a:xfrm>
            <a:off x="0" y="76200"/>
            <a:ext cx="12192000" cy="990600"/>
          </a:xfrm>
          <a:prstGeom prst="rect">
            <a:avLst/>
          </a:prstGeom>
          <a:noFill/>
          <a:ln>
            <a:noFill/>
          </a:ln>
        </p:spPr>
        <p:txBody>
          <a:bodyPr spcFirstLastPara="1" wrap="square" lIns="91425" tIns="45700" rIns="91425" bIns="45700" anchor="ctr" anchorCtr="0">
            <a:noAutofit/>
          </a:bodyPr>
          <a:lstStyle/>
          <a:p>
            <a:pPr marL="230188" marR="0" lvl="0" indent="0" algn="l" rtl="0">
              <a:lnSpc>
                <a:spcPct val="100000"/>
              </a:lnSpc>
              <a:spcBef>
                <a:spcPts val="0"/>
              </a:spcBef>
              <a:spcAft>
                <a:spcPts val="0"/>
              </a:spcAft>
              <a:buClr>
                <a:schemeClr val="lt1"/>
              </a:buClr>
              <a:buSzPts val="4000"/>
              <a:buFont typeface="Calibri"/>
              <a:buNone/>
            </a:pPr>
            <a:endParaRPr sz="4000" b="0" i="0" u="none" strike="noStrike" cap="none">
              <a:solidFill>
                <a:schemeClr val="lt1"/>
              </a:solidFill>
              <a:latin typeface="Open Sans ExtraBold" pitchFamily="2" charset="0"/>
              <a:ea typeface="Open Sans ExtraBold" pitchFamily="2" charset="0"/>
              <a:cs typeface="Open Sans ExtraBold" pitchFamily="2" charset="0"/>
              <a:sym typeface="Roboto"/>
            </a:endParaRPr>
          </a:p>
        </p:txBody>
      </p:sp>
    </p:spTree>
  </p:cSld>
  <p:clrMap bg1="lt1" tx1="dk1" bg2="dk2" tx2="lt2" accent1="accent1" accent2="accent2" accent3="accent3" accent4="accent4" accent5="accent5" accent6="accent6" hlink="hlink" folHlink="folHlink"/>
  <p:sldLayoutIdLst>
    <p:sldLayoutId id="2147483651" r:id="rId1"/>
    <p:sldLayoutId id="2147483666" r:id="rId2"/>
    <p:sldLayoutId id="2147483652" r:id="rId3"/>
    <p:sldLayoutId id="2147483662" r:id="rId4"/>
    <p:sldLayoutId id="2147483653" r:id="rId5"/>
    <p:sldLayoutId id="2147483654" r:id="rId6"/>
    <p:sldLayoutId id="2147483655" r:id="rId7"/>
    <p:sldLayoutId id="2147483656" r:id="rId8"/>
    <p:sldLayoutId id="2147483657" r:id="rId9"/>
    <p:sldLayoutId id="2147483660" r:id="rId10"/>
    <p:sldLayoutId id="2147483661" r:id="rId11"/>
    <p:sldLayoutId id="2147483663" r:id="rId12"/>
    <p:sldLayoutId id="214748366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comptroller.nyc.gov/services/for-city-agencies/comptrollers-directives-and-memoranda/directives-and-memorand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www1.nyc.gov/site/oec/green-building/green-building-requirements.page"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codelibrary.amlegal.com/codes/newyorkcity/latest/NYCcharter/0-0-0-104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1.nyc.gov/assets/mopd/downloads/pdf/laws_local-law_51.pdf"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nyc.gov/site/mocs/opportunities/about-m-wbe.pag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1.nyc.gov/assets/buildings/local_laws/ll58of1987.pdf"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dec.ny.gov/"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www1.nyc.gov/site/oec/environmental-quality-review/technical-manual.pa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nyc.gov/html/lpc/html/home/home.shtml"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www.nyc.gov/html/dob/html/home/home.shtml" TargetMode="External"/><Relationship Id="rId4" Type="http://schemas.openxmlformats.org/officeDocument/2006/relationships/hyperlink" Target="http://home2.nyc.gov/html/artcom/html/home/home.s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1.nyc.gov/site/oec/green-building/green-building-requirements.page" TargetMode="External"/><Relationship Id="rId7" Type="http://schemas.openxmlformats.org/officeDocument/2006/relationships/hyperlink" Target="https://comptroller.nyc.gov/services/for-city-agencies/comptrollers-directives-and-memoranda/directives-and-memoranda/"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hyperlink" Target="https://www.nyserda.ny.gov/All-Programs/Programs/New-Construction-Program" TargetMode="External"/><Relationship Id="rId5" Type="http://schemas.openxmlformats.org/officeDocument/2006/relationships/hyperlink" Target="https://www.coned.com/en/save-money/rebates-incentives-tax-credits/rebates-incentives-tax-credits-for-commercial-industrial-buildings-customers" TargetMode="External"/><Relationship Id="rId4" Type="http://schemas.openxmlformats.org/officeDocument/2006/relationships/hyperlink" Target="https://www1.nyc.gov/site/dcas/agencies/competitive-funding-programs.pa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gb62e53025f_0_0"/>
          <p:cNvSpPr txBox="1">
            <a:spLocks noGrp="1"/>
          </p:cNvSpPr>
          <p:nvPr>
            <p:ph type="title"/>
          </p:nvPr>
        </p:nvSpPr>
        <p:spPr>
          <a:xfrm>
            <a:off x="0" y="1066799"/>
            <a:ext cx="12192000" cy="5791200"/>
          </a:xfrm>
          <a:prstGeom prst="rect">
            <a:avLst/>
          </a:prstGeom>
          <a:noFill/>
          <a:ln>
            <a:noFill/>
          </a:ln>
        </p:spPr>
        <p:txBody>
          <a:bodyPr spcFirstLastPara="1" wrap="square" lIns="91425" tIns="45700" rIns="91425" bIns="45700" anchor="ctr" anchorCtr="0">
            <a:noAutofit/>
          </a:bodyPr>
          <a:lstStyle/>
          <a:p>
            <a:pPr marL="233362" lvl="0">
              <a:buClr>
                <a:schemeClr val="dk1"/>
              </a:buClr>
              <a:buSzPts val="5400"/>
            </a:pPr>
            <a:r>
              <a:rPr lang="en-US" altLang="en-US" sz="5400" b="1" dirty="0">
                <a:latin typeface="Open sans" panose="020B0606030504020204" pitchFamily="2" charset="0"/>
                <a:ea typeface="Open sans" panose="020B0606030504020204" pitchFamily="2" charset="0"/>
                <a:cs typeface="Open sans" panose="020B0606030504020204" pitchFamily="2" charset="0"/>
              </a:rPr>
              <a:t>F</a:t>
            </a:r>
            <a:r>
              <a:rPr lang="en-US" altLang="en-US" sz="100" b="1" dirty="0">
                <a:latin typeface="Open sans" panose="020B0606030504020204" pitchFamily="2" charset="0"/>
                <a:ea typeface="Open sans" panose="020B0606030504020204" pitchFamily="2" charset="0"/>
                <a:cs typeface="Open sans" panose="020B0606030504020204" pitchFamily="2" charset="0"/>
              </a:rPr>
              <a:t> </a:t>
            </a:r>
            <a:r>
              <a:rPr lang="en-US" altLang="en-US" sz="5400" b="1" dirty="0">
                <a:latin typeface="Open sans" panose="020B0606030504020204" pitchFamily="2" charset="0"/>
                <a:ea typeface="Open sans" panose="020B0606030504020204" pitchFamily="2" charset="0"/>
                <a:cs typeface="Open sans" panose="020B0606030504020204" pitchFamily="2" charset="0"/>
              </a:rPr>
              <a:t>Y</a:t>
            </a:r>
            <a:r>
              <a:rPr lang="en-US" altLang="en-US" sz="100" b="1" dirty="0">
                <a:latin typeface="Open sans" panose="020B0606030504020204" pitchFamily="2" charset="0"/>
                <a:ea typeface="Open sans" panose="020B0606030504020204" pitchFamily="2" charset="0"/>
                <a:cs typeface="Open sans" panose="020B0606030504020204" pitchFamily="2" charset="0"/>
              </a:rPr>
              <a:t> </a:t>
            </a:r>
            <a:r>
              <a:rPr lang="en-US" altLang="en-US" sz="5400" b="1" dirty="0">
                <a:latin typeface="Open sans" panose="020B0606030504020204" pitchFamily="2" charset="0"/>
                <a:ea typeface="Open sans" panose="020B0606030504020204" pitchFamily="2" charset="0"/>
                <a:cs typeface="Open sans" panose="020B0606030504020204" pitchFamily="2" charset="0"/>
              </a:rPr>
              <a:t>24 CAPITAL BUDGET SEMINAR</a:t>
            </a:r>
            <a:br>
              <a:rPr lang="en-US" altLang="en-US" sz="5400" b="1" dirty="0">
                <a:latin typeface="Open sans" panose="020B0606030504020204" pitchFamily="2" charset="0"/>
                <a:ea typeface="Open sans" panose="020B0606030504020204" pitchFamily="2" charset="0"/>
                <a:cs typeface="Open sans" panose="020B0606030504020204" pitchFamily="2" charset="0"/>
              </a:rPr>
            </a:br>
            <a:r>
              <a:rPr lang="en-US" altLang="en-US" sz="5400" b="1" dirty="0">
                <a:latin typeface="Open sans" panose="020B0606030504020204" pitchFamily="2" charset="0"/>
                <a:ea typeface="Open sans" panose="020B0606030504020204" pitchFamily="2" charset="0"/>
                <a:cs typeface="Open sans" panose="020B0606030504020204" pitchFamily="2" charset="0"/>
              </a:rPr>
              <a:t>Construction/Renovation</a:t>
            </a:r>
            <a:br>
              <a:rPr lang="en-US" altLang="en-US" sz="5400" b="1" dirty="0">
                <a:latin typeface="Open sans" panose="020B0606030504020204" pitchFamily="2" charset="0"/>
                <a:ea typeface="Open sans" panose="020B0606030504020204" pitchFamily="2" charset="0"/>
                <a:cs typeface="Open sans" panose="020B0606030504020204" pitchFamily="2" charset="0"/>
              </a:rPr>
            </a:br>
            <a:r>
              <a:rPr lang="en-US" altLang="en-US" sz="4000" b="1" dirty="0">
                <a:latin typeface="Open sans" panose="020B0606030504020204" pitchFamily="2" charset="0"/>
                <a:ea typeface="Open sans" panose="020B0606030504020204" pitchFamily="2" charset="0"/>
                <a:cs typeface="Open sans" panose="020B0606030504020204" pitchFamily="2" charset="0"/>
              </a:rPr>
              <a:t>(the seminar will begin shortly)</a:t>
            </a:r>
            <a:br>
              <a:rPr lang="en-US" altLang="en-US" sz="4000" b="1" dirty="0">
                <a:latin typeface="Open sans" panose="020B0606030504020204" pitchFamily="2" charset="0"/>
                <a:ea typeface="Open sans" panose="020B0606030504020204" pitchFamily="2" charset="0"/>
                <a:cs typeface="Open sans" panose="020B0606030504020204" pitchFamily="2" charset="0"/>
              </a:rPr>
            </a:br>
            <a:endParaRPr sz="5400" b="1"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122" name="Google Shape;122;gb62e53025f_0_0"/>
          <p:cNvSpPr txBox="1">
            <a:spLocks noGrp="1"/>
          </p:cNvSpPr>
          <p:nvPr>
            <p:ph type="body" idx="2"/>
          </p:nvPr>
        </p:nvSpPr>
        <p:spPr>
          <a:xfrm>
            <a:off x="8153400" y="5791201"/>
            <a:ext cx="4038600" cy="1066800"/>
          </a:xfrm>
          <a:prstGeom prst="rect">
            <a:avLst/>
          </a:prstGeom>
          <a:noFill/>
          <a:ln>
            <a:noFill/>
          </a:ln>
        </p:spPr>
        <p:txBody>
          <a:bodyPr spcFirstLastPara="1" wrap="square" lIns="91425" tIns="45700" rIns="91425" bIns="45700" anchor="ctr" anchorCtr="0">
            <a:noAutofit/>
          </a:bodyPr>
          <a:lstStyle/>
          <a:p>
            <a:pPr marL="233362" lvl="0" indent="0" algn="r" rtl="0">
              <a:lnSpc>
                <a:spcPct val="100000"/>
              </a:lnSpc>
              <a:spcBef>
                <a:spcPts val="480"/>
              </a:spcBef>
              <a:spcAft>
                <a:spcPts val="0"/>
              </a:spcAft>
              <a:buClr>
                <a:schemeClr val="dk1"/>
              </a:buClr>
              <a:buSzPts val="2400"/>
              <a:buNone/>
            </a:pPr>
            <a:r>
              <a:rPr lang="en-US" sz="2400" b="1" dirty="0">
                <a:solidFill>
                  <a:schemeClr val="dk1"/>
                </a:solidFill>
                <a:latin typeface="Open sans" panose="020B0606030504020204" pitchFamily="2" charset="0"/>
                <a:ea typeface="Open sans" panose="020B0606030504020204" pitchFamily="2" charset="0"/>
                <a:cs typeface="Open sans" panose="020B0606030504020204" pitchFamily="2" charset="0"/>
              </a:rPr>
              <a:t>www.nyc.gov/culture</a:t>
            </a:r>
            <a:endParaRPr sz="2400" b="1" dirty="0">
              <a:solidFill>
                <a:schemeClr val="dk1"/>
              </a:solidFill>
              <a:latin typeface="Open sans" panose="020B0606030504020204" pitchFamily="2" charset="0"/>
              <a:ea typeface="Open sans" panose="020B0606030504020204" pitchFamily="2" charset="0"/>
              <a:cs typeface="Open sans" panose="020B0606030504020204" pitchFamily="2" charset="0"/>
              <a:sym typeface="Arim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FD7939-EDC9-4EBE-B440-26FA3FB31934}"/>
              </a:ext>
            </a:extLst>
          </p:cNvPr>
          <p:cNvSpPr>
            <a:spLocks noGrp="1"/>
          </p:cNvSpPr>
          <p:nvPr>
            <p:ph type="title"/>
          </p:nvPr>
        </p:nvSpPr>
        <p:spPr>
          <a:xfrm>
            <a:off x="0" y="0"/>
            <a:ext cx="12192000" cy="761999"/>
          </a:xfrm>
          <a:prstGeom prst="rect">
            <a:avLst/>
          </a:prstGeom>
        </p:spPr>
        <p:txBody>
          <a:bodyPr/>
          <a:lstStyle/>
          <a:p>
            <a:r>
              <a:rPr lang="en-US" dirty="0"/>
              <a:t>FUNDING SPECIFICS</a:t>
            </a:r>
          </a:p>
        </p:txBody>
      </p:sp>
      <p:sp>
        <p:nvSpPr>
          <p:cNvPr id="2" name="Text Placeholder 1">
            <a:extLst>
              <a:ext uri="{FF2B5EF4-FFF2-40B4-BE49-F238E27FC236}">
                <a16:creationId xmlns:a16="http://schemas.microsoft.com/office/drawing/2014/main" id="{D2540F5D-D5FD-4B6D-8BB8-86B8890F4ECD}"/>
              </a:ext>
            </a:extLst>
          </p:cNvPr>
          <p:cNvSpPr>
            <a:spLocks noGrp="1"/>
          </p:cNvSpPr>
          <p:nvPr>
            <p:ph type="body" idx="1"/>
          </p:nvPr>
        </p:nvSpPr>
        <p:spPr>
          <a:xfrm>
            <a:off x="303276" y="821484"/>
            <a:ext cx="11585448" cy="4325701"/>
          </a:xfrm>
          <a:ln>
            <a:noFill/>
          </a:ln>
          <a:effectLst/>
        </p:spPr>
        <p:txBody>
          <a:bodyPr anchor="ctr" anchorCtr="0"/>
          <a:lstStyle/>
          <a:p>
            <a:pPr>
              <a:lnSpc>
                <a:spcPct val="90000"/>
              </a:lnSpc>
              <a:spcBef>
                <a:spcPts val="560"/>
              </a:spcBef>
              <a:buClr>
                <a:schemeClr val="tx1"/>
              </a:buClr>
            </a:pPr>
            <a:r>
              <a:rPr lang="en-US" altLang="en-US" sz="2100" b="1" dirty="0">
                <a:latin typeface="Open Sans ExtraBold"/>
                <a:ea typeface="Open Sans ExtraBold"/>
                <a:cs typeface="Open Sans ExtraBold"/>
              </a:rPr>
              <a:t>It’s important to remember that these funds are not a grant. They are City funds allocated in the City's capital budget and spent on behalf of your organization.</a:t>
            </a:r>
          </a:p>
          <a:p>
            <a:pPr>
              <a:lnSpc>
                <a:spcPct val="80000"/>
              </a:lnSpc>
              <a:buClr>
                <a:schemeClr val="tx1"/>
              </a:buClr>
            </a:pPr>
            <a:endParaRPr lang="en-US" altLang="en-US" sz="500" b="1" dirty="0"/>
          </a:p>
          <a:p>
            <a:pPr>
              <a:lnSpc>
                <a:spcPct val="80000"/>
              </a:lnSpc>
              <a:buClr>
                <a:schemeClr val="tx1"/>
              </a:buClr>
            </a:pPr>
            <a:r>
              <a:rPr lang="en-US" altLang="en-US" sz="2000" b="1" dirty="0">
                <a:latin typeface="Open Sans SemiBold"/>
                <a:ea typeface="Open Sans SemiBold"/>
                <a:cs typeface="Open Sans SemiBold"/>
              </a:rPr>
              <a:t>Organization agrees to:</a:t>
            </a:r>
          </a:p>
          <a:p>
            <a:pPr marL="683895" lvl="1" indent="-231775">
              <a:lnSpc>
                <a:spcPct val="90000"/>
              </a:lnSpc>
              <a:buClr>
                <a:schemeClr val="tx1"/>
              </a:buClr>
              <a:buSzPct val="120000"/>
              <a:buFont typeface="Arial" panose="020B0604020202020204" pitchFamily="34" charset="0"/>
              <a:buChar char="•"/>
            </a:pPr>
            <a:r>
              <a:rPr lang="en-US" altLang="en-US" sz="1800" dirty="0"/>
              <a:t>Follow the City’s process, adhere to Agency policy, comply with all requirements, and obtain approvals in order to successfully complete the project</a:t>
            </a:r>
          </a:p>
          <a:p>
            <a:pPr marL="683895" lvl="1" indent="-231775">
              <a:lnSpc>
                <a:spcPct val="90000"/>
              </a:lnSpc>
              <a:buClr>
                <a:schemeClr val="tx1"/>
              </a:buClr>
              <a:buSzPct val="120000"/>
              <a:buFont typeface="Arial" panose="020B0604020202020204" pitchFamily="34" charset="0"/>
              <a:buChar char="•"/>
            </a:pPr>
            <a:r>
              <a:rPr lang="en-US" altLang="en-US" sz="1800" dirty="0"/>
              <a:t>Initiate the project with DCLA and respond to City requests for information in a timely manner</a:t>
            </a:r>
          </a:p>
          <a:p>
            <a:pPr lvl="1">
              <a:lnSpc>
                <a:spcPct val="80000"/>
              </a:lnSpc>
              <a:buClr>
                <a:schemeClr val="tx1"/>
              </a:buClr>
              <a:buFont typeface="Wingdings" pitchFamily="2" charset="2"/>
              <a:buNone/>
            </a:pPr>
            <a:endParaRPr lang="en-US" altLang="en-US" sz="500" dirty="0"/>
          </a:p>
          <a:p>
            <a:pPr>
              <a:lnSpc>
                <a:spcPct val="90000"/>
              </a:lnSpc>
              <a:buClr>
                <a:schemeClr val="tx1"/>
              </a:buClr>
            </a:pPr>
            <a:r>
              <a:rPr lang="en-US" altLang="en-US" sz="2000" b="1" dirty="0">
                <a:latin typeface="Open Sans SemiBold"/>
                <a:ea typeface="Open Sans SemiBold"/>
                <a:cs typeface="Open Sans SemiBold"/>
              </a:rPr>
              <a:t>Your funding allocation does </a:t>
            </a:r>
            <a:r>
              <a:rPr lang="en-US" altLang="en-US" sz="2000" b="1" u="sng" dirty="0">
                <a:latin typeface="Open Sans SemiBold"/>
                <a:ea typeface="Open Sans SemiBold"/>
                <a:cs typeface="Open Sans SemiBold"/>
              </a:rPr>
              <a:t>NOT</a:t>
            </a:r>
            <a:r>
              <a:rPr lang="en-US" altLang="en-US" sz="2000" b="1" dirty="0">
                <a:latin typeface="Open Sans SemiBold"/>
                <a:ea typeface="Open Sans SemiBold"/>
                <a:cs typeface="Open Sans SemiBold"/>
              </a:rPr>
              <a:t> guarantee:</a:t>
            </a:r>
          </a:p>
          <a:p>
            <a:pPr marL="683895" lvl="1" indent="-231775">
              <a:lnSpc>
                <a:spcPct val="90000"/>
              </a:lnSpc>
              <a:buClr>
                <a:schemeClr val="tx1"/>
              </a:buClr>
              <a:buSzPct val="120000"/>
              <a:buFont typeface="Arial" panose="020B0604020202020204" pitchFamily="34" charset="0"/>
              <a:buChar char="•"/>
            </a:pPr>
            <a:r>
              <a:rPr lang="en-US" altLang="en-US" sz="1800" dirty="0"/>
              <a:t>Approval by government entities</a:t>
            </a:r>
          </a:p>
          <a:p>
            <a:pPr marL="683895" lvl="1" indent="-231775">
              <a:lnSpc>
                <a:spcPct val="90000"/>
              </a:lnSpc>
              <a:buClr>
                <a:schemeClr val="tx1"/>
              </a:buClr>
              <a:buSzPct val="120000"/>
              <a:buFont typeface="Arial" panose="020B0604020202020204" pitchFamily="34" charset="0"/>
              <a:buChar char="•"/>
            </a:pPr>
            <a:r>
              <a:rPr lang="en-US" altLang="en-US" sz="1800" dirty="0"/>
              <a:t>Disbursement of funding according to a pre-conceived timeline</a:t>
            </a:r>
          </a:p>
          <a:p>
            <a:pPr marL="683895" lvl="1" indent="-231775">
              <a:lnSpc>
                <a:spcPct val="90000"/>
              </a:lnSpc>
              <a:buClr>
                <a:schemeClr val="tx1"/>
              </a:buClr>
              <a:buSzPct val="120000"/>
              <a:buFont typeface="Arial" panose="020B0604020202020204" pitchFamily="34" charset="0"/>
              <a:buChar char="•"/>
            </a:pPr>
            <a:r>
              <a:rPr lang="en-US" altLang="en-US" sz="1800" dirty="0"/>
              <a:t>Disbursement of funding for a pre-conceived, unapproved scope of work or equipment purchase</a:t>
            </a:r>
          </a:p>
          <a:p>
            <a:pPr marL="683895" lvl="1" indent="-231775">
              <a:lnSpc>
                <a:spcPct val="90000"/>
              </a:lnSpc>
              <a:buClr>
                <a:schemeClr val="tx1"/>
              </a:buClr>
              <a:buSzPct val="120000"/>
              <a:buFont typeface="Arial" panose="020B0604020202020204" pitchFamily="34" charset="0"/>
              <a:buChar char="•"/>
            </a:pPr>
            <a:r>
              <a:rPr lang="en-US" altLang="en-US" sz="1800" dirty="0"/>
              <a:t>Disbursement of funding by a method that you prefer</a:t>
            </a:r>
          </a:p>
        </p:txBody>
      </p:sp>
      <p:pic>
        <p:nvPicPr>
          <p:cNvPr id="9" name="Picture 8" descr="A caution symbol">
            <a:extLst>
              <a:ext uri="{FF2B5EF4-FFF2-40B4-BE49-F238E27FC236}">
                <a16:creationId xmlns:a16="http://schemas.microsoft.com/office/drawing/2014/main" id="{99773AE9-2D8B-4F3E-B003-C3AC908E03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3276" y="5301627"/>
            <a:ext cx="1239427" cy="1218631"/>
          </a:xfrm>
          <a:prstGeom prst="rect">
            <a:avLst/>
          </a:prstGeom>
        </p:spPr>
      </p:pic>
      <p:sp>
        <p:nvSpPr>
          <p:cNvPr id="6" name="Text Placeholder 3">
            <a:extLst>
              <a:ext uri="{FF2B5EF4-FFF2-40B4-BE49-F238E27FC236}">
                <a16:creationId xmlns:a16="http://schemas.microsoft.com/office/drawing/2014/main" id="{F0979376-15D2-4E94-A30D-5989B45C1992}"/>
              </a:ext>
            </a:extLst>
          </p:cNvPr>
          <p:cNvSpPr txBox="1">
            <a:spLocks/>
          </p:cNvSpPr>
          <p:nvPr/>
        </p:nvSpPr>
        <p:spPr>
          <a:xfrm>
            <a:off x="1542703" y="5301343"/>
            <a:ext cx="10346021" cy="1219200"/>
          </a:xfrm>
          <a:prstGeom prst="roundRect">
            <a:avLst>
              <a:gd name="adj" fmla="val 0"/>
            </a:avLst>
          </a:prstGeom>
          <a:solidFill>
            <a:srgbClr val="EAEEBA"/>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altLang="en-US" sz="2400" b="1" cap="small" dirty="0">
                <a:solidFill>
                  <a:schemeClr val="tx1"/>
                </a:solidFill>
                <a:latin typeface="Open sans" panose="020B0606030504020204" pitchFamily="2" charset="0"/>
                <a:ea typeface="Open sans" panose="020B0606030504020204" pitchFamily="2" charset="0"/>
                <a:cs typeface="Open sans" panose="020B0606030504020204" pitchFamily="2" charset="0"/>
              </a:rPr>
              <a:t>YOUR ORGANIZATION</a:t>
            </a:r>
            <a:r>
              <a:rPr lang="en-US" altLang="en-US" sz="2400" b="1" i="1" cap="small" dirty="0">
                <a:solidFill>
                  <a:schemeClr val="tx1"/>
                </a:solidFill>
                <a:latin typeface="Open sans" panose="020B0606030504020204" pitchFamily="2" charset="0"/>
                <a:ea typeface="Open sans" panose="020B0606030504020204" pitchFamily="2" charset="0"/>
                <a:cs typeface="Open sans" panose="020B0606030504020204" pitchFamily="2" charset="0"/>
              </a:rPr>
              <a:t> </a:t>
            </a:r>
            <a:r>
              <a:rPr lang="en-US" altLang="en-US" sz="2400" b="1" cap="small" dirty="0">
                <a:solidFill>
                  <a:schemeClr val="tx1"/>
                </a:solidFill>
                <a:latin typeface="Open sans" panose="020B0606030504020204" pitchFamily="2" charset="0"/>
                <a:ea typeface="Open sans" panose="020B0606030504020204" pitchFamily="2" charset="0"/>
                <a:cs typeface="Open sans" panose="020B0606030504020204" pitchFamily="2" charset="0"/>
              </a:rPr>
              <a:t>MUST</a:t>
            </a:r>
            <a:r>
              <a:rPr lang="en-US" altLang="en-US" sz="2400" b="1" i="1" cap="small" dirty="0">
                <a:solidFill>
                  <a:schemeClr val="tx1"/>
                </a:solidFill>
                <a:latin typeface="Open sans" panose="020B0606030504020204" pitchFamily="2" charset="0"/>
                <a:ea typeface="Open sans" panose="020B0606030504020204" pitchFamily="2" charset="0"/>
                <a:cs typeface="Open sans" panose="020B0606030504020204" pitchFamily="2" charset="0"/>
              </a:rPr>
              <a:t> </a:t>
            </a:r>
            <a:r>
              <a:rPr lang="en-US" altLang="en-US" sz="2400" b="1" cap="small" dirty="0">
                <a:solidFill>
                  <a:schemeClr val="tx1"/>
                </a:solidFill>
                <a:latin typeface="Open sans" panose="020B0606030504020204" pitchFamily="2" charset="0"/>
                <a:ea typeface="Open sans" panose="020B0606030504020204" pitchFamily="2" charset="0"/>
                <a:cs typeface="Open sans" panose="020B0606030504020204" pitchFamily="2" charset="0"/>
              </a:rPr>
              <a:t>AGREE TO THESE</a:t>
            </a:r>
          </a:p>
          <a:p>
            <a:r>
              <a:rPr lang="en-US" altLang="en-US" sz="2400" b="1" cap="small" dirty="0">
                <a:solidFill>
                  <a:schemeClr val="tx1"/>
                </a:solidFill>
                <a:latin typeface="Open sans" panose="020B0606030504020204" pitchFamily="2" charset="0"/>
                <a:ea typeface="Open sans" panose="020B0606030504020204" pitchFamily="2" charset="0"/>
                <a:cs typeface="Open sans" panose="020B0606030504020204" pitchFamily="2" charset="0"/>
              </a:rPr>
              <a:t>CAPITAL FUNDING CONDITIONS</a:t>
            </a:r>
          </a:p>
          <a:p>
            <a:r>
              <a:rPr lang="en-US" altLang="en-US" sz="2400" b="1" cap="small" dirty="0">
                <a:solidFill>
                  <a:schemeClr val="tx1"/>
                </a:solidFill>
                <a:latin typeface="Open sans" panose="020B0606030504020204" pitchFamily="2" charset="0"/>
                <a:ea typeface="Open sans" panose="020B0606030504020204" pitchFamily="2" charset="0"/>
                <a:cs typeface="Open sans" panose="020B0606030504020204" pitchFamily="2" charset="0"/>
              </a:rPr>
              <a:t>NON-COMPLIANCE PUTS ALL CITY FUNDING AT RISK</a:t>
            </a:r>
          </a:p>
        </p:txBody>
      </p:sp>
    </p:spTree>
    <p:extLst>
      <p:ext uri="{BB962C8B-B14F-4D97-AF65-F5344CB8AC3E}">
        <p14:creationId xmlns:p14="http://schemas.microsoft.com/office/powerpoint/2010/main" val="11840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5474-95E2-2F45-45EE-4189EC435E88}"/>
              </a:ext>
            </a:extLst>
          </p:cNvPr>
          <p:cNvSpPr>
            <a:spLocks noGrp="1"/>
          </p:cNvSpPr>
          <p:nvPr>
            <p:ph type="title"/>
          </p:nvPr>
        </p:nvSpPr>
        <p:spPr/>
        <p:txBody>
          <a:bodyPr/>
          <a:lstStyle/>
          <a:p>
            <a:r>
              <a:rPr lang="en-US">
                <a:solidFill>
                  <a:schemeClr val="bg1"/>
                </a:solidFill>
              </a:rPr>
              <a:t>FULLY FUNDING THE PROJECT</a:t>
            </a:r>
            <a:endParaRPr lang="en-US"/>
          </a:p>
        </p:txBody>
      </p:sp>
      <p:sp>
        <p:nvSpPr>
          <p:cNvPr id="3" name="Text Box 41" descr="Before the project starts, any gap between funds available and the project’s total cost must be closed through other secure sources such as:&#10;">
            <a:extLst>
              <a:ext uri="{FF2B5EF4-FFF2-40B4-BE49-F238E27FC236}">
                <a16:creationId xmlns:a16="http://schemas.microsoft.com/office/drawing/2014/main" id="{DE785DD0-670D-2CE7-041B-F5F32FBC91DF}"/>
              </a:ext>
            </a:extLst>
          </p:cNvPr>
          <p:cNvSpPr txBox="1">
            <a:spLocks noChangeArrowheads="1"/>
          </p:cNvSpPr>
          <p:nvPr/>
        </p:nvSpPr>
        <p:spPr bwMode="auto">
          <a:xfrm>
            <a:off x="-1" y="1438072"/>
            <a:ext cx="11707748" cy="4247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latin typeface="Open sans" panose="020B0606030504020204" pitchFamily="2" charset="0"/>
                <a:ea typeface="Open sans" panose="020B0606030504020204" pitchFamily="2" charset="0"/>
                <a:cs typeface="Open sans" panose="020B0606030504020204" pitchFamily="2" charset="0"/>
              </a:rPr>
              <a:t>Before the project starts, any gap between funds available and the project’s</a:t>
            </a:r>
          </a:p>
        </p:txBody>
      </p:sp>
      <p:sp>
        <p:nvSpPr>
          <p:cNvPr id="4" name="TextBox 3">
            <a:extLst>
              <a:ext uri="{FF2B5EF4-FFF2-40B4-BE49-F238E27FC236}">
                <a16:creationId xmlns:a16="http://schemas.microsoft.com/office/drawing/2014/main" id="{B7FF75AA-0A2B-C70E-1BE9-1ECEA1B98161}"/>
              </a:ext>
              <a:ext uri="{C183D7F6-B498-43B3-948B-1728B52AA6E4}">
                <adec:decorative xmlns:adec="http://schemas.microsoft.com/office/drawing/2017/decorative" val="0"/>
              </a:ext>
            </a:extLst>
          </p:cNvPr>
          <p:cNvSpPr txBox="1"/>
          <p:nvPr/>
        </p:nvSpPr>
        <p:spPr>
          <a:xfrm>
            <a:off x="1804" y="1864284"/>
            <a:ext cx="10090382" cy="461665"/>
          </a:xfrm>
          <a:prstGeom prst="rect">
            <a:avLst/>
          </a:prstGeom>
          <a:solidFill>
            <a:schemeClr val="bg1"/>
          </a:solidFill>
        </p:spPr>
        <p:txBody>
          <a:bodyPr wrap="square" rtlCol="0">
            <a:spAutoFit/>
          </a:bodyPr>
          <a:lstStyle/>
          <a:p>
            <a:r>
              <a:rPr lang="en-US" altLang="en-US" sz="2400" b="1">
                <a:latin typeface="Open sans" panose="020B0606030504020204" pitchFamily="2" charset="0"/>
                <a:ea typeface="Open sans" panose="020B0606030504020204" pitchFamily="2" charset="0"/>
                <a:cs typeface="Open sans" panose="020B0606030504020204" pitchFamily="2" charset="0"/>
              </a:rPr>
              <a:t>total cost </a:t>
            </a:r>
            <a:r>
              <a:rPr lang="en-US" altLang="en-US" sz="2400" b="1" u="sng">
                <a:latin typeface="Open sans" panose="020B0606030504020204" pitchFamily="2" charset="0"/>
                <a:ea typeface="Open sans" panose="020B0606030504020204" pitchFamily="2" charset="0"/>
                <a:cs typeface="Open sans" panose="020B0606030504020204" pitchFamily="2" charset="0"/>
              </a:rPr>
              <a:t>must</a:t>
            </a:r>
            <a:r>
              <a:rPr lang="en-US" altLang="en-US" sz="2400" b="1">
                <a:latin typeface="Open sans" panose="020B0606030504020204" pitchFamily="2" charset="0"/>
                <a:ea typeface="Open sans" panose="020B0606030504020204" pitchFamily="2" charset="0"/>
                <a:cs typeface="Open sans" panose="020B0606030504020204" pitchFamily="2" charset="0"/>
              </a:rPr>
              <a:t> be closed through other secured sources such as:</a:t>
            </a:r>
            <a:endParaRPr lang="en-US" sz="2400">
              <a:latin typeface="Open sans" panose="020B0606030504020204" pitchFamily="2" charset="0"/>
              <a:ea typeface="Open sans" panose="020B0606030504020204" pitchFamily="2" charset="0"/>
              <a:cs typeface="Open sans" panose="020B0606030504020204" pitchFamily="2" charset="0"/>
            </a:endParaRPr>
          </a:p>
        </p:txBody>
      </p:sp>
      <p:sp>
        <p:nvSpPr>
          <p:cNvPr id="5" name="TextBox 4" descr="Board Donations">
            <a:extLst>
              <a:ext uri="{FF2B5EF4-FFF2-40B4-BE49-F238E27FC236}">
                <a16:creationId xmlns:a16="http://schemas.microsoft.com/office/drawing/2014/main" id="{F95C4A80-5998-83AF-F12F-87AE22260747}"/>
              </a:ext>
            </a:extLst>
          </p:cNvPr>
          <p:cNvSpPr txBox="1"/>
          <p:nvPr/>
        </p:nvSpPr>
        <p:spPr>
          <a:xfrm>
            <a:off x="522371" y="2762498"/>
            <a:ext cx="3122345"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Board Donations</a:t>
            </a:r>
          </a:p>
        </p:txBody>
      </p:sp>
      <p:sp>
        <p:nvSpPr>
          <p:cNvPr id="6" name="TextBox 5" descr="State and/or Federal Funds">
            <a:extLst>
              <a:ext uri="{FF2B5EF4-FFF2-40B4-BE49-F238E27FC236}">
                <a16:creationId xmlns:a16="http://schemas.microsoft.com/office/drawing/2014/main" id="{84C47B24-3B09-7250-556A-6629B23B108C}"/>
              </a:ext>
            </a:extLst>
          </p:cNvPr>
          <p:cNvSpPr txBox="1"/>
          <p:nvPr/>
        </p:nvSpPr>
        <p:spPr>
          <a:xfrm>
            <a:off x="522370" y="3338573"/>
            <a:ext cx="4497682"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State and/or Federal Funds</a:t>
            </a:r>
            <a:endParaRPr lang="en-US" sz="2400">
              <a:latin typeface="Open sans" panose="020B0606030504020204" pitchFamily="2" charset="0"/>
              <a:ea typeface="Open sans" panose="020B0606030504020204" pitchFamily="2" charset="0"/>
              <a:cs typeface="Open sans" panose="020B0606030504020204" pitchFamily="2" charset="0"/>
            </a:endParaRPr>
          </a:p>
        </p:txBody>
      </p:sp>
      <p:sp>
        <p:nvSpPr>
          <p:cNvPr id="7" name="TextBox 6" descr="Cash-in-hand">
            <a:extLst>
              <a:ext uri="{FF2B5EF4-FFF2-40B4-BE49-F238E27FC236}">
                <a16:creationId xmlns:a16="http://schemas.microsoft.com/office/drawing/2014/main" id="{E70F5FF2-D8FA-0733-CBDD-73A1D716AF86}"/>
              </a:ext>
            </a:extLst>
          </p:cNvPr>
          <p:cNvSpPr txBox="1"/>
          <p:nvPr/>
        </p:nvSpPr>
        <p:spPr>
          <a:xfrm>
            <a:off x="522371" y="3914648"/>
            <a:ext cx="2569551"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Cash-in-hand</a:t>
            </a:r>
          </a:p>
        </p:txBody>
      </p:sp>
      <p:sp>
        <p:nvSpPr>
          <p:cNvPr id="8" name="TextBox 7" descr="Other Non-City Funding">
            <a:extLst>
              <a:ext uri="{FF2B5EF4-FFF2-40B4-BE49-F238E27FC236}">
                <a16:creationId xmlns:a16="http://schemas.microsoft.com/office/drawing/2014/main" id="{6B56E56A-D42D-B8D2-B2DD-AB03C50B176E}"/>
              </a:ext>
            </a:extLst>
          </p:cNvPr>
          <p:cNvSpPr txBox="1"/>
          <p:nvPr/>
        </p:nvSpPr>
        <p:spPr>
          <a:xfrm>
            <a:off x="522371" y="4505441"/>
            <a:ext cx="3960768" cy="461665"/>
          </a:xfrm>
          <a:prstGeom prst="rect">
            <a:avLst/>
          </a:prstGeom>
          <a:solidFill>
            <a:schemeClr val="bg1"/>
          </a:solidFill>
        </p:spPr>
        <p:txBody>
          <a:bodyPr wrap="square" rtlCol="0">
            <a:spAutoFit/>
          </a:bodyPr>
          <a:lstStyle/>
          <a:p>
            <a:pPr marL="233363" indent="-233363">
              <a:buFont typeface="Arial" panose="020B0604020202020204" pitchFamily="34" charset="0"/>
              <a:buChar char="•"/>
            </a:pPr>
            <a:r>
              <a:rPr lang="en-US" altLang="en-US" sz="2400">
                <a:latin typeface="Open sans" panose="020B0606030504020204" pitchFamily="2" charset="0"/>
                <a:ea typeface="Open sans" panose="020B0606030504020204" pitchFamily="2" charset="0"/>
                <a:cs typeface="Open sans" panose="020B0606030504020204" pitchFamily="2" charset="0"/>
              </a:rPr>
              <a:t>Other Non-City Funding</a:t>
            </a:r>
          </a:p>
        </p:txBody>
      </p:sp>
      <p:sp>
        <p:nvSpPr>
          <p:cNvPr id="9" name="Google Shape;136;p2" descr="Image of the Metropolitan Museum prepping the AAOA galleries for renovation">
            <a:extLst>
              <a:ext uri="{FF2B5EF4-FFF2-40B4-BE49-F238E27FC236}">
                <a16:creationId xmlns:a16="http://schemas.microsoft.com/office/drawing/2014/main" id="{B7D4DD5C-B195-733C-D609-68A3DC2D0DF2}"/>
              </a:ext>
              <a:ext uri="{C183D7F6-B498-43B3-948B-1728B52AA6E4}">
                <adec:decorative xmlns:adec="http://schemas.microsoft.com/office/drawing/2017/decorative" val="0"/>
              </a:ext>
            </a:extLst>
          </p:cNvPr>
          <p:cNvSpPr/>
          <p:nvPr/>
        </p:nvSpPr>
        <p:spPr>
          <a:xfrm>
            <a:off x="7734300" y="6295722"/>
            <a:ext cx="3680049" cy="381139"/>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algn="ctr"/>
            <a:r>
              <a:rPr lang="en-US" sz="1100">
                <a:latin typeface="Open sans" panose="020B0606030504020204" pitchFamily="2" charset="0"/>
                <a:ea typeface="Open sans" panose="020B0606030504020204" pitchFamily="2" charset="0"/>
                <a:cs typeface="Open sans" panose="020B0606030504020204" pitchFamily="2" charset="0"/>
              </a:rPr>
              <a:t>Brooklyn Botanic Garden Visitor Center</a:t>
            </a:r>
          </a:p>
        </p:txBody>
      </p:sp>
    </p:spTree>
    <p:extLst>
      <p:ext uri="{BB962C8B-B14F-4D97-AF65-F5344CB8AC3E}">
        <p14:creationId xmlns:p14="http://schemas.microsoft.com/office/powerpoint/2010/main" val="85618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2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BD73-BCD3-41F1-8288-3CEF3DEEB8DB}"/>
              </a:ext>
            </a:extLst>
          </p:cNvPr>
          <p:cNvSpPr>
            <a:spLocks noGrp="1"/>
          </p:cNvSpPr>
          <p:nvPr>
            <p:ph type="title"/>
          </p:nvPr>
        </p:nvSpPr>
        <p:spPr>
          <a:xfrm>
            <a:off x="0" y="0"/>
            <a:ext cx="12192000" cy="777240"/>
          </a:xfrm>
          <a:prstGeom prst="rect">
            <a:avLst/>
          </a:prstGeom>
        </p:spPr>
        <p:txBody>
          <a:bodyPr/>
          <a:lstStyle/>
          <a:p>
            <a:r>
              <a:rPr lang="en-US" dirty="0"/>
              <a:t>ORGANIZATION RESPONSIBILITIES</a:t>
            </a:r>
          </a:p>
        </p:txBody>
      </p:sp>
      <p:sp>
        <p:nvSpPr>
          <p:cNvPr id="3" name="Content Placeholder 2">
            <a:extLst>
              <a:ext uri="{FF2B5EF4-FFF2-40B4-BE49-F238E27FC236}">
                <a16:creationId xmlns:a16="http://schemas.microsoft.com/office/drawing/2014/main" id="{5D90341D-9BFD-4535-8DF8-206B790AF967}"/>
              </a:ext>
            </a:extLst>
          </p:cNvPr>
          <p:cNvSpPr>
            <a:spLocks noGrp="1"/>
          </p:cNvSpPr>
          <p:nvPr>
            <p:ph sz="quarter" idx="12"/>
          </p:nvPr>
        </p:nvSpPr>
        <p:spPr>
          <a:xfrm>
            <a:off x="378317" y="1188720"/>
            <a:ext cx="11435365" cy="5200891"/>
          </a:xfrm>
          <a:ln>
            <a:noFill/>
          </a:ln>
          <a:effectLst/>
        </p:spPr>
        <p:txBody>
          <a:bodyPr wrap="square"/>
          <a:lstStyle/>
          <a:p>
            <a:pPr marL="467995" indent="-187325">
              <a:buClr>
                <a:schemeClr val="tx1"/>
              </a:buClr>
            </a:pPr>
            <a:r>
              <a:rPr lang="en-US" altLang="en-US" sz="2000" b="1" dirty="0">
                <a:latin typeface="Open sans"/>
                <a:ea typeface="Open sans"/>
                <a:cs typeface="Open sans"/>
              </a:rPr>
              <a:t>Get scope and design approvals for all city-funded capital projects</a:t>
            </a:r>
            <a:endParaRPr lang="en-US" dirty="0"/>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DCLA approval at design phase milestones </a:t>
            </a:r>
            <a:endParaRPr lang="en-US" altLang="en-US" sz="1800" dirty="0"/>
          </a:p>
          <a:p>
            <a:pPr marL="512445" lvl="2">
              <a:spcAft>
                <a:spcPts val="200"/>
              </a:spcAft>
              <a:buClr>
                <a:schemeClr val="tx1"/>
              </a:buClr>
              <a:buSzPct val="80000"/>
            </a:pPr>
            <a:r>
              <a:rPr lang="en-US" altLang="en-US" sz="1800" dirty="0">
                <a:latin typeface="Open sans"/>
                <a:ea typeface="Open sans"/>
                <a:cs typeface="Open sans"/>
              </a:rPr>
              <a:t>(Scope Development, Schematic Design, Design Development, Construction Documents)</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DCLA approval prior to submission to PDC or LPC</a:t>
            </a:r>
          </a:p>
          <a:p>
            <a:pPr marL="566420" lvl="1" indent="-285750">
              <a:spcAft>
                <a:spcPts val="1000"/>
              </a:spcAft>
              <a:buClr>
                <a:schemeClr val="tx1"/>
              </a:buClr>
              <a:buSzPct val="120000"/>
              <a:buFont typeface="Arial" panose="02070309020205020404" pitchFamily="49" charset="0"/>
              <a:buChar char="•"/>
            </a:pPr>
            <a:r>
              <a:rPr lang="en-US" altLang="en-US" sz="1800" dirty="0">
                <a:latin typeface="Open sans"/>
                <a:ea typeface="Open sans"/>
                <a:cs typeface="Open sans"/>
              </a:rPr>
              <a:t>Provide accurate information on operating implications (increased costs, maintenance, security, etc.)</a:t>
            </a:r>
          </a:p>
          <a:p>
            <a:pPr marL="467995" indent="-187325">
              <a:buClr>
                <a:schemeClr val="tx1"/>
              </a:buClr>
            </a:pPr>
            <a:r>
              <a:rPr lang="en-US" altLang="en-US" sz="2000" b="1" dirty="0">
                <a:latin typeface="Open sans"/>
                <a:ea typeface="Open sans"/>
                <a:cs typeface="Open sans"/>
              </a:rPr>
              <a:t>Operational Responsibilities:</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Filings with DOB, FDNY, etc. </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Violations </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Maintenance Plan </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Certificate of Occupancy</a:t>
            </a:r>
          </a:p>
          <a:p>
            <a:pPr marL="566420" lvl="1" indent="-285750">
              <a:spcAft>
                <a:spcPts val="200"/>
              </a:spcAft>
              <a:buClr>
                <a:schemeClr val="tx1"/>
              </a:buClr>
              <a:buSzPct val="120000"/>
              <a:buFont typeface="Arial" panose="02070309020205020404" pitchFamily="49" charset="0"/>
              <a:buChar char="•"/>
            </a:pPr>
            <a:r>
              <a:rPr lang="en-US" altLang="en-US" sz="1800" dirty="0">
                <a:latin typeface="Open sans"/>
                <a:ea typeface="Open sans"/>
                <a:cs typeface="Open sans"/>
              </a:rPr>
              <a:t>Public Assembly permits</a:t>
            </a:r>
          </a:p>
          <a:p>
            <a:pPr marL="566420" lvl="1" indent="-285750">
              <a:spcAft>
                <a:spcPts val="1000"/>
              </a:spcAft>
              <a:buClr>
                <a:schemeClr val="tx1"/>
              </a:buClr>
              <a:buSzPct val="120000"/>
              <a:buFont typeface="Arial" panose="02070309020205020404" pitchFamily="49" charset="0"/>
              <a:buChar char="•"/>
            </a:pPr>
            <a:r>
              <a:rPr lang="en-US" altLang="en-US" sz="1800" dirty="0">
                <a:latin typeface="Open sans"/>
                <a:ea typeface="Open sans"/>
                <a:cs typeface="Open sans"/>
              </a:rPr>
              <a:t>Compliance with local laws and City agency policies</a:t>
            </a:r>
          </a:p>
          <a:p>
            <a:pPr marL="280670">
              <a:buClr>
                <a:schemeClr val="tx1"/>
              </a:buClr>
            </a:pPr>
            <a:r>
              <a:rPr lang="en-US" altLang="en-US" sz="2000" b="1" dirty="0">
                <a:latin typeface="Open sans"/>
                <a:ea typeface="Open sans"/>
                <a:cs typeface="Open sans"/>
              </a:rPr>
              <a:t>Organizations should get DCLA approval for donor credit, naming rights, press announcements (including capital funding announcements) and signage</a:t>
            </a:r>
          </a:p>
        </p:txBody>
      </p:sp>
    </p:spTree>
    <p:extLst>
      <p:ext uri="{BB962C8B-B14F-4D97-AF65-F5344CB8AC3E}">
        <p14:creationId xmlns:p14="http://schemas.microsoft.com/office/powerpoint/2010/main" val="40929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1451-13E6-DFFE-BE90-B28D56C3FDA6}"/>
              </a:ext>
            </a:extLst>
          </p:cNvPr>
          <p:cNvSpPr>
            <a:spLocks noGrp="1"/>
          </p:cNvSpPr>
          <p:nvPr>
            <p:ph type="title"/>
          </p:nvPr>
        </p:nvSpPr>
        <p:spPr/>
        <p:txBody>
          <a:bodyPr/>
          <a:lstStyle/>
          <a:p>
            <a:r>
              <a:rPr kumimoji="0" lang="en-US" sz="4400" u="none" strike="noStrike" kern="0" cap="none" spc="0" normalizeH="0" baseline="0" noProof="0" dirty="0">
                <a:ln>
                  <a:noFill/>
                </a:ln>
                <a:solidFill>
                  <a:srgbClr val="000000"/>
                </a:solidFill>
                <a:effectLst/>
                <a:uLnTx/>
                <a:uFillTx/>
                <a:sym typeface="Roboto"/>
              </a:rPr>
              <a:t>GETTING STARTED</a:t>
            </a:r>
            <a:endParaRPr lang="en-US" dirty="0"/>
          </a:p>
        </p:txBody>
      </p:sp>
      <p:sp>
        <p:nvSpPr>
          <p:cNvPr id="3" name="Google Shape;136;p2" descr="Image of the new Gatehouse at Wave Hill">
            <a:extLst>
              <a:ext uri="{FF2B5EF4-FFF2-40B4-BE49-F238E27FC236}">
                <a16:creationId xmlns:a16="http://schemas.microsoft.com/office/drawing/2014/main" id="{BB5DF767-1B48-6F9E-EACD-A96D60973EE0}"/>
              </a:ext>
              <a:ext uri="{C183D7F6-B498-43B3-948B-1728B52AA6E4}">
                <adec:decorative xmlns:adec="http://schemas.microsoft.com/office/drawing/2017/decorative" val="0"/>
              </a:ext>
            </a:extLst>
          </p:cNvPr>
          <p:cNvSpPr/>
          <p:nvPr/>
        </p:nvSpPr>
        <p:spPr>
          <a:xfrm>
            <a:off x="8663709" y="6295722"/>
            <a:ext cx="2750640" cy="381139"/>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fontScale="92500" lnSpcReduction="10000"/>
          </a:bodyPr>
          <a:lstStyle/>
          <a:p>
            <a:pPr algn="ctr"/>
            <a:r>
              <a:rPr lang="en-US" sz="1100">
                <a:latin typeface="Open sans" panose="020B0606030504020204" pitchFamily="2" charset="0"/>
                <a:ea typeface="Open sans" panose="020B0606030504020204" pitchFamily="2" charset="0"/>
                <a:cs typeface="Open sans" panose="020B0606030504020204" pitchFamily="2" charset="0"/>
              </a:rPr>
              <a:t>Groundbreaking at the Green-Wood Welcome and Education Center</a:t>
            </a:r>
          </a:p>
        </p:txBody>
      </p:sp>
    </p:spTree>
    <p:extLst>
      <p:ext uri="{BB962C8B-B14F-4D97-AF65-F5344CB8AC3E}">
        <p14:creationId xmlns:p14="http://schemas.microsoft.com/office/powerpoint/2010/main" val="410164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BD73-BCD3-41F1-8288-3CEF3DEEB8DB}"/>
              </a:ext>
            </a:extLst>
          </p:cNvPr>
          <p:cNvSpPr>
            <a:spLocks noGrp="1"/>
          </p:cNvSpPr>
          <p:nvPr>
            <p:ph type="title"/>
          </p:nvPr>
        </p:nvSpPr>
        <p:spPr>
          <a:xfrm>
            <a:off x="0" y="0"/>
            <a:ext cx="12192000" cy="777240"/>
          </a:xfrm>
          <a:prstGeom prst="rect">
            <a:avLst/>
          </a:prstGeom>
        </p:spPr>
        <p:txBody>
          <a:bodyPr/>
          <a:lstStyle/>
          <a:p>
            <a:r>
              <a:rPr lang="en-US" dirty="0"/>
              <a:t>(RE)DEFINE YOUR PROJECT</a:t>
            </a:r>
          </a:p>
        </p:txBody>
      </p:sp>
      <p:sp>
        <p:nvSpPr>
          <p:cNvPr id="3" name="Content Placeholder 2">
            <a:extLst>
              <a:ext uri="{FF2B5EF4-FFF2-40B4-BE49-F238E27FC236}">
                <a16:creationId xmlns:a16="http://schemas.microsoft.com/office/drawing/2014/main" id="{5D90341D-9BFD-4535-8DF8-206B790AF967}"/>
              </a:ext>
            </a:extLst>
          </p:cNvPr>
          <p:cNvSpPr>
            <a:spLocks noGrp="1"/>
          </p:cNvSpPr>
          <p:nvPr>
            <p:ph sz="quarter" idx="12"/>
          </p:nvPr>
        </p:nvSpPr>
        <p:spPr>
          <a:xfrm>
            <a:off x="201168" y="969264"/>
            <a:ext cx="11435365" cy="5200891"/>
          </a:xfrm>
          <a:ln>
            <a:noFill/>
          </a:ln>
          <a:effectLst/>
        </p:spPr>
        <p:txBody>
          <a:bodyPr/>
          <a:lstStyle/>
          <a:p>
            <a:pPr marL="233363" indent="-115888" eaLnBrk="1" hangingPunct="1">
              <a:buFontTx/>
              <a:buNone/>
            </a:pPr>
            <a:r>
              <a:rPr lang="en-US" altLang="en-US" sz="1800" b="1" dirty="0"/>
              <a:t>Since submitting your Capital funding request, things might have changed, e.g.</a:t>
            </a:r>
          </a:p>
          <a:p>
            <a:pPr marL="339725" indent="-222250" eaLnBrk="1" hangingPunct="1">
              <a:buFont typeface="Arial" panose="020B0604020202020204" pitchFamily="34" charset="0"/>
              <a:buChar char="•"/>
            </a:pPr>
            <a:r>
              <a:rPr lang="en-US" altLang="en-US" sz="1800" dirty="0"/>
              <a:t>Your project was not fully funded</a:t>
            </a:r>
          </a:p>
          <a:p>
            <a:pPr marL="339725" indent="-222250" eaLnBrk="1" hangingPunct="1">
              <a:buFont typeface="Arial" panose="020B0604020202020204" pitchFamily="34" charset="0"/>
              <a:buChar char="•"/>
            </a:pPr>
            <a:r>
              <a:rPr lang="en-US" altLang="en-US" sz="1800" dirty="0"/>
              <a:t>Design plans or your organization’s priorities changed</a:t>
            </a:r>
          </a:p>
          <a:p>
            <a:pPr marL="339725" indent="-222250" eaLnBrk="1" hangingPunct="1">
              <a:buFont typeface="Arial" panose="020B0604020202020204" pitchFamily="34" charset="0"/>
              <a:buChar char="•"/>
            </a:pPr>
            <a:r>
              <a:rPr lang="en-US" altLang="en-US" sz="1800" dirty="0"/>
              <a:t>You received funding from a source other than the City</a:t>
            </a:r>
          </a:p>
          <a:p>
            <a:pPr marL="233363" indent="-115888">
              <a:buClr>
                <a:schemeClr val="tx1"/>
              </a:buClr>
            </a:pPr>
            <a:endParaRPr lang="en-US" altLang="en-US" sz="1800" b="1" dirty="0"/>
          </a:p>
          <a:p>
            <a:pPr marL="233363" indent="-115888" eaLnBrk="1" hangingPunct="1">
              <a:buFontTx/>
              <a:buNone/>
            </a:pPr>
            <a:r>
              <a:rPr lang="en-US" altLang="en-US" sz="1800" b="1" dirty="0"/>
              <a:t>The actual project scope can be different from the project described in your funding request.</a:t>
            </a:r>
          </a:p>
          <a:p>
            <a:pPr marL="233363" indent="-115888" eaLnBrk="1" hangingPunct="1">
              <a:buFontTx/>
              <a:buNone/>
            </a:pPr>
            <a:endParaRPr lang="en-US" altLang="en-US" sz="1200" b="1" dirty="0"/>
          </a:p>
          <a:p>
            <a:pPr marL="117475" eaLnBrk="1" hangingPunct="1">
              <a:buFontTx/>
              <a:buNone/>
            </a:pPr>
            <a:r>
              <a:rPr lang="en-US" altLang="en-US" sz="1800" b="1" dirty="0"/>
              <a:t>The project scope should realistically reflect the funding available in the active fiscal year. </a:t>
            </a:r>
          </a:p>
          <a:p>
            <a:pPr marL="117475" eaLnBrk="1" hangingPunct="1">
              <a:buFontTx/>
              <a:buNone/>
            </a:pPr>
            <a:endParaRPr lang="en-US" altLang="en-US" sz="1200" b="1" dirty="0"/>
          </a:p>
          <a:p>
            <a:pPr marL="117475" eaLnBrk="1" hangingPunct="1">
              <a:buFontTx/>
              <a:buNone/>
            </a:pPr>
            <a:r>
              <a:rPr lang="en-US" altLang="en-US" sz="1800" b="1" dirty="0"/>
              <a:t>Discuss your project in detail with your DCLA Project Manager as soon as possible so that we can initiate the administrative review and approval process.</a:t>
            </a:r>
          </a:p>
          <a:p>
            <a:pPr marL="233363" indent="-115888" eaLnBrk="1" hangingPunct="1">
              <a:buFontTx/>
              <a:buNone/>
            </a:pPr>
            <a:endParaRPr lang="en-US" altLang="en-US" sz="1200" b="1" dirty="0"/>
          </a:p>
          <a:p>
            <a:pPr marL="233363" indent="-115888" eaLnBrk="1" hangingPunct="1">
              <a:buFontTx/>
              <a:buNone/>
            </a:pPr>
            <a:r>
              <a:rPr lang="en-US" altLang="en-US" sz="1800" b="1" dirty="0"/>
              <a:t>Documents you should prepare for DCLA’s review:</a:t>
            </a:r>
          </a:p>
          <a:p>
            <a:pPr marL="339725" indent="-222250" eaLnBrk="1" hangingPunct="1">
              <a:buFont typeface="Arial" panose="020B0604020202020204" pitchFamily="34" charset="0"/>
              <a:buChar char="•"/>
            </a:pPr>
            <a:r>
              <a:rPr lang="en-US" altLang="en-US" sz="1800" dirty="0"/>
              <a:t>DCLA’s Program, itemized project budget, and operations budget (all projects)</a:t>
            </a:r>
          </a:p>
          <a:p>
            <a:pPr marL="339725" indent="-222250" eaLnBrk="1" hangingPunct="1">
              <a:buFont typeface="Arial" panose="020B0604020202020204" pitchFamily="34" charset="0"/>
              <a:buChar char="•"/>
            </a:pPr>
            <a:r>
              <a:rPr lang="en-US" altLang="en-US" sz="1800" dirty="0"/>
              <a:t>Design documents and cost estimates (if applicable) </a:t>
            </a:r>
          </a:p>
          <a:p>
            <a:pPr marL="339725" indent="-222250" eaLnBrk="1" hangingPunct="1">
              <a:buFont typeface="Arial" panose="020B0604020202020204" pitchFamily="34" charset="0"/>
              <a:buChar char="•"/>
            </a:pPr>
            <a:r>
              <a:rPr lang="en-US" altLang="en-US" sz="1800" dirty="0"/>
              <a:t>FA and CCGs: Scope narrative, application package, board resolution, and DCLA Program form</a:t>
            </a:r>
          </a:p>
          <a:p>
            <a:pPr marL="115888">
              <a:lnSpc>
                <a:spcPct val="80000"/>
              </a:lnSpc>
              <a:buClr>
                <a:schemeClr val="tx1"/>
              </a:buClr>
            </a:pPr>
            <a:endParaRPr lang="en-US" altLang="en-US" sz="1800" b="1" dirty="0"/>
          </a:p>
        </p:txBody>
      </p:sp>
    </p:spTree>
    <p:extLst>
      <p:ext uri="{BB962C8B-B14F-4D97-AF65-F5344CB8AC3E}">
        <p14:creationId xmlns:p14="http://schemas.microsoft.com/office/powerpoint/2010/main" val="15763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45AD68-2276-43B8-A28C-28556EC2CD5C}"/>
              </a:ext>
            </a:extLst>
          </p:cNvPr>
          <p:cNvSpPr>
            <a:spLocks noGrp="1"/>
          </p:cNvSpPr>
          <p:nvPr>
            <p:ph type="title"/>
          </p:nvPr>
        </p:nvSpPr>
        <p:spPr>
          <a:xfrm>
            <a:off x="0" y="0"/>
            <a:ext cx="12192000" cy="777240"/>
          </a:xfrm>
          <a:prstGeom prst="rect">
            <a:avLst/>
          </a:prstGeom>
        </p:spPr>
        <p:txBody>
          <a:bodyPr/>
          <a:lstStyle/>
          <a:p>
            <a:r>
              <a:rPr lang="en-US" dirty="0"/>
              <a:t>THE FOUR KEY REVIEW STAGES</a:t>
            </a:r>
          </a:p>
        </p:txBody>
      </p:sp>
      <p:sp>
        <p:nvSpPr>
          <p:cNvPr id="6" name="Text Placeholder 5">
            <a:extLst>
              <a:ext uri="{FF2B5EF4-FFF2-40B4-BE49-F238E27FC236}">
                <a16:creationId xmlns:a16="http://schemas.microsoft.com/office/drawing/2014/main" id="{DBEB9194-94D5-4767-8011-B3E5643B306E}"/>
              </a:ext>
            </a:extLst>
          </p:cNvPr>
          <p:cNvSpPr>
            <a:spLocks noGrp="1"/>
          </p:cNvSpPr>
          <p:nvPr>
            <p:ph type="body" idx="5"/>
          </p:nvPr>
        </p:nvSpPr>
        <p:spPr>
          <a:xfrm>
            <a:off x="3067050" y="969922"/>
            <a:ext cx="8811810" cy="915637"/>
          </a:xfrm>
        </p:spPr>
        <p:txBody>
          <a:bodyPr anchor="ctr" anchorCtr="0"/>
          <a:lstStyle/>
          <a:p>
            <a:pPr marL="1200150" indent="-285750">
              <a:spcBef>
                <a:spcPts val="400"/>
              </a:spcBef>
            </a:pPr>
            <a:r>
              <a:rPr lang="en-US" altLang="en-US" dirty="0"/>
              <a:t>Scope Review &amp; Approval</a:t>
            </a:r>
          </a:p>
          <a:p>
            <a:pPr marL="1200150" indent="-285750" eaLnBrk="1" hangingPunct="1">
              <a:spcBef>
                <a:spcPts val="0"/>
              </a:spcBef>
            </a:pPr>
            <a:r>
              <a:rPr lang="en-US" altLang="en-US" dirty="0"/>
              <a:t>Establishes project eligibility and feasibility</a:t>
            </a:r>
          </a:p>
        </p:txBody>
      </p:sp>
      <p:sp>
        <p:nvSpPr>
          <p:cNvPr id="8" name="Text Placeholder 7">
            <a:extLst>
              <a:ext uri="{FF2B5EF4-FFF2-40B4-BE49-F238E27FC236}">
                <a16:creationId xmlns:a16="http://schemas.microsoft.com/office/drawing/2014/main" id="{957EBF05-59B9-466B-9045-0C62D489CD7C}"/>
              </a:ext>
            </a:extLst>
          </p:cNvPr>
          <p:cNvSpPr>
            <a:spLocks noGrp="1"/>
          </p:cNvSpPr>
          <p:nvPr>
            <p:ph type="body" idx="7"/>
          </p:nvPr>
        </p:nvSpPr>
        <p:spPr>
          <a:xfrm>
            <a:off x="3067049" y="2057743"/>
            <a:ext cx="8811810" cy="128016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200150" indent="-290513">
              <a:spcBef>
                <a:spcPts val="400"/>
              </a:spcBef>
            </a:pPr>
            <a:r>
              <a:rPr lang="en-US" altLang="en-US" dirty="0"/>
              <a:t>Scope Review &amp; Project Administration</a:t>
            </a:r>
          </a:p>
          <a:p>
            <a:pPr marL="1200150" indent="-290513">
              <a:spcBef>
                <a:spcPts val="0"/>
              </a:spcBef>
            </a:pPr>
            <a:r>
              <a:rPr lang="en-US" altLang="en-US" dirty="0"/>
              <a:t>Works with architects, engineers and the organization to manage the design and construction process</a:t>
            </a:r>
          </a:p>
          <a:p>
            <a:pPr marL="1200150" indent="-290513">
              <a:spcBef>
                <a:spcPts val="0"/>
              </a:spcBef>
            </a:pPr>
            <a:r>
              <a:rPr lang="en-US" altLang="en-US" dirty="0"/>
              <a:t>Align scope and budget</a:t>
            </a:r>
          </a:p>
        </p:txBody>
      </p:sp>
      <p:sp>
        <p:nvSpPr>
          <p:cNvPr id="9" name="Text Placeholder 8">
            <a:extLst>
              <a:ext uri="{FF2B5EF4-FFF2-40B4-BE49-F238E27FC236}">
                <a16:creationId xmlns:a16="http://schemas.microsoft.com/office/drawing/2014/main" id="{05755D22-DECE-496E-A2B9-E14FB70D24DA}"/>
              </a:ext>
            </a:extLst>
          </p:cNvPr>
          <p:cNvSpPr>
            <a:spLocks noGrp="1"/>
          </p:cNvSpPr>
          <p:nvPr>
            <p:ph type="body" idx="8"/>
          </p:nvPr>
        </p:nvSpPr>
        <p:spPr>
          <a:xfrm>
            <a:off x="3067049" y="3510087"/>
            <a:ext cx="8811810" cy="128016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200150" indent="-290513">
              <a:spcBef>
                <a:spcPts val="400"/>
              </a:spcBef>
            </a:pPr>
            <a:r>
              <a:rPr lang="en-US" altLang="en-US" dirty="0"/>
              <a:t>Project Review &amp; Approval</a:t>
            </a:r>
          </a:p>
          <a:p>
            <a:pPr marL="1200150" indent="-290513">
              <a:spcBef>
                <a:spcPts val="400"/>
              </a:spcBef>
            </a:pPr>
            <a:r>
              <a:rPr lang="en-US" altLang="en-US" dirty="0"/>
              <a:t>Reviews the project for capital eligibility, including scope and legal review</a:t>
            </a:r>
          </a:p>
          <a:p>
            <a:pPr marL="1200150" indent="-290513">
              <a:spcBef>
                <a:spcPts val="0"/>
              </a:spcBef>
            </a:pPr>
            <a:r>
              <a:rPr lang="en-US" altLang="en-US" dirty="0"/>
              <a:t>Issues Certificate to Proceed (CP)</a:t>
            </a:r>
          </a:p>
        </p:txBody>
      </p:sp>
      <p:sp>
        <p:nvSpPr>
          <p:cNvPr id="7" name="Text Placeholder 6">
            <a:extLst>
              <a:ext uri="{FF2B5EF4-FFF2-40B4-BE49-F238E27FC236}">
                <a16:creationId xmlns:a16="http://schemas.microsoft.com/office/drawing/2014/main" id="{70183C7F-56BE-42F1-B64D-6C14026EBC70}"/>
              </a:ext>
            </a:extLst>
          </p:cNvPr>
          <p:cNvSpPr>
            <a:spLocks noGrp="1"/>
          </p:cNvSpPr>
          <p:nvPr>
            <p:ph type="body" idx="6"/>
          </p:nvPr>
        </p:nvSpPr>
        <p:spPr>
          <a:xfrm>
            <a:off x="2943225" y="5004071"/>
            <a:ext cx="8935634" cy="142235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200150" indent="-290513">
              <a:spcBef>
                <a:spcPts val="400"/>
              </a:spcBef>
            </a:pPr>
            <a:r>
              <a:rPr lang="en-US" altLang="en-US" dirty="0"/>
              <a:t>Project Review &amp; Approval</a:t>
            </a:r>
            <a:endParaRPr lang="en-US" dirty="0"/>
          </a:p>
          <a:p>
            <a:pPr marL="1200150" indent="-290513">
              <a:spcBef>
                <a:spcPts val="400"/>
              </a:spcBef>
            </a:pPr>
            <a:r>
              <a:rPr lang="en-US" altLang="en-US" dirty="0"/>
              <a:t>Reviews and authorizes capital projects for conformity with applicable accounting standards and directives</a:t>
            </a:r>
          </a:p>
          <a:p>
            <a:pPr marL="1200150" indent="-290513">
              <a:spcBef>
                <a:spcPts val="400"/>
              </a:spcBef>
            </a:pPr>
            <a:r>
              <a:rPr lang="en-US" altLang="en-US" dirty="0"/>
              <a:t>Registers Contract</a:t>
            </a:r>
          </a:p>
        </p:txBody>
      </p:sp>
      <p:sp>
        <p:nvSpPr>
          <p:cNvPr id="11" name="Arrow: Pentagon 10">
            <a:extLst>
              <a:ext uri="{FF2B5EF4-FFF2-40B4-BE49-F238E27FC236}">
                <a16:creationId xmlns:a16="http://schemas.microsoft.com/office/drawing/2014/main" id="{209C9CD7-EB3D-1C10-E5D5-3EA48B383095}"/>
              </a:ext>
            </a:extLst>
          </p:cNvPr>
          <p:cNvSpPr/>
          <p:nvPr/>
        </p:nvSpPr>
        <p:spPr>
          <a:xfrm>
            <a:off x="201168" y="969921"/>
            <a:ext cx="3574288" cy="915637"/>
          </a:xfrm>
          <a:prstGeom prst="homePlate">
            <a:avLst>
              <a:gd name="adj" fmla="val 69765"/>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dirty="0">
                <a:solidFill>
                  <a:schemeClr val="bg1"/>
                </a:solidFill>
                <a:latin typeface="Open Sans" pitchFamily="2" charset="0"/>
                <a:ea typeface="Open Sans" pitchFamily="2" charset="0"/>
                <a:cs typeface="Open Sans" pitchFamily="2" charset="0"/>
              </a:rPr>
              <a:t>1) DCLA</a:t>
            </a:r>
          </a:p>
        </p:txBody>
      </p:sp>
      <p:sp>
        <p:nvSpPr>
          <p:cNvPr id="16" name="Arrow: Pentagon 15">
            <a:extLst>
              <a:ext uri="{FF2B5EF4-FFF2-40B4-BE49-F238E27FC236}">
                <a16:creationId xmlns:a16="http://schemas.microsoft.com/office/drawing/2014/main" id="{B8DB22DE-41DD-350E-FB52-156C45C369F0}"/>
              </a:ext>
            </a:extLst>
          </p:cNvPr>
          <p:cNvSpPr/>
          <p:nvPr/>
        </p:nvSpPr>
        <p:spPr>
          <a:xfrm>
            <a:off x="202879" y="2057743"/>
            <a:ext cx="3572577" cy="1280160"/>
          </a:xfrm>
          <a:prstGeom prst="homePlate">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344488" algn="l"/>
            <a:r>
              <a:rPr lang="en-US" altLang="en-US" sz="1800" b="1" dirty="0">
                <a:solidFill>
                  <a:schemeClr val="bg1"/>
                </a:solidFill>
                <a:latin typeface="Open Sans" pitchFamily="2" charset="0"/>
                <a:ea typeface="Open Sans" pitchFamily="2" charset="0"/>
                <a:cs typeface="Open Sans" pitchFamily="2" charset="0"/>
              </a:rPr>
              <a:t>2) DDC/EDC/DCLA/DCAS</a:t>
            </a:r>
          </a:p>
        </p:txBody>
      </p:sp>
      <p:sp>
        <p:nvSpPr>
          <p:cNvPr id="17" name="Arrow: Pentagon 16">
            <a:extLst>
              <a:ext uri="{FF2B5EF4-FFF2-40B4-BE49-F238E27FC236}">
                <a16:creationId xmlns:a16="http://schemas.microsoft.com/office/drawing/2014/main" id="{06D5AD80-BE51-0944-418D-BE3809D80FCC}"/>
              </a:ext>
            </a:extLst>
          </p:cNvPr>
          <p:cNvSpPr/>
          <p:nvPr/>
        </p:nvSpPr>
        <p:spPr>
          <a:xfrm>
            <a:off x="196213" y="3510087"/>
            <a:ext cx="3593592" cy="1280160"/>
          </a:xfrm>
          <a:prstGeom prst="homePlate">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dirty="0">
                <a:solidFill>
                  <a:schemeClr val="bg1"/>
                </a:solidFill>
                <a:latin typeface="Open Sans" pitchFamily="2" charset="0"/>
                <a:ea typeface="Open Sans" pitchFamily="2" charset="0"/>
                <a:cs typeface="Open Sans" pitchFamily="2" charset="0"/>
              </a:rPr>
              <a:t>3) OMB</a:t>
            </a:r>
          </a:p>
        </p:txBody>
      </p:sp>
      <p:sp>
        <p:nvSpPr>
          <p:cNvPr id="18" name="Arrow: Pentagon 17">
            <a:extLst>
              <a:ext uri="{FF2B5EF4-FFF2-40B4-BE49-F238E27FC236}">
                <a16:creationId xmlns:a16="http://schemas.microsoft.com/office/drawing/2014/main" id="{788D9D28-4218-1AA8-853B-DEB6F382EC0E}"/>
              </a:ext>
            </a:extLst>
          </p:cNvPr>
          <p:cNvSpPr/>
          <p:nvPr/>
        </p:nvSpPr>
        <p:spPr>
          <a:xfrm>
            <a:off x="196212" y="5004071"/>
            <a:ext cx="3574288" cy="1422350"/>
          </a:xfrm>
          <a:prstGeom prst="homePlate">
            <a:avLst>
              <a:gd name="adj" fmla="val 41964"/>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dirty="0">
                <a:solidFill>
                  <a:schemeClr val="bg1"/>
                </a:solidFill>
                <a:latin typeface="Open Sans" pitchFamily="2" charset="0"/>
                <a:ea typeface="Open Sans" pitchFamily="2" charset="0"/>
                <a:cs typeface="Open Sans" pitchFamily="2" charset="0"/>
              </a:rPr>
              <a:t>4) COMPTROLLER</a:t>
            </a:r>
          </a:p>
        </p:txBody>
      </p:sp>
    </p:spTree>
    <p:extLst>
      <p:ext uri="{BB962C8B-B14F-4D97-AF65-F5344CB8AC3E}">
        <p14:creationId xmlns:p14="http://schemas.microsoft.com/office/powerpoint/2010/main" val="227431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57CB5E-B5BD-13D5-01E6-1280F24F2BC8}"/>
              </a:ext>
            </a:extLst>
          </p:cNvPr>
          <p:cNvSpPr>
            <a:spLocks noGrp="1"/>
          </p:cNvSpPr>
          <p:nvPr>
            <p:ph type="body" idx="5"/>
          </p:nvPr>
        </p:nvSpPr>
        <p:spPr>
          <a:xfrm>
            <a:off x="2581274" y="972312"/>
            <a:ext cx="9302877" cy="2399538"/>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657350" indent="-290513">
              <a:spcBef>
                <a:spcPts val="800"/>
              </a:spcBef>
            </a:pPr>
            <a:r>
              <a:rPr lang="en-US" altLang="en-US" dirty="0"/>
              <a:t>Construction of new facility</a:t>
            </a:r>
          </a:p>
          <a:p>
            <a:pPr marL="1657350" indent="-290513">
              <a:spcBef>
                <a:spcPts val="800"/>
              </a:spcBef>
            </a:pPr>
            <a:r>
              <a:rPr lang="en-US" altLang="en-US" dirty="0"/>
              <a:t>Expansion of existing facility</a:t>
            </a:r>
          </a:p>
          <a:p>
            <a:pPr marL="1657350" indent="-290513">
              <a:spcBef>
                <a:spcPts val="800"/>
              </a:spcBef>
            </a:pPr>
            <a:r>
              <a:rPr lang="en-US" altLang="en-US" dirty="0"/>
              <a:t>Upgrade/renovation of contiguous existing space</a:t>
            </a:r>
          </a:p>
          <a:p>
            <a:pPr marL="1657350" indent="-290513">
              <a:spcBef>
                <a:spcPts val="800"/>
              </a:spcBef>
            </a:pPr>
            <a:r>
              <a:rPr lang="en-US" altLang="en-US" dirty="0"/>
              <a:t>Upgrade/replacement of building system e.g. HVAC</a:t>
            </a:r>
          </a:p>
          <a:p>
            <a:pPr marL="1657350" indent="-290513">
              <a:spcBef>
                <a:spcPts val="600"/>
              </a:spcBef>
            </a:pPr>
            <a:r>
              <a:rPr lang="en-US" altLang="en-US" dirty="0"/>
              <a:t>$500K minimum initial City contribution for non-City owned property</a:t>
            </a:r>
          </a:p>
        </p:txBody>
      </p:sp>
      <p:sp>
        <p:nvSpPr>
          <p:cNvPr id="8" name="Text Placeholder 7">
            <a:extLst>
              <a:ext uri="{FF2B5EF4-FFF2-40B4-BE49-F238E27FC236}">
                <a16:creationId xmlns:a16="http://schemas.microsoft.com/office/drawing/2014/main" id="{DA22A5C1-17D9-BA72-3F6C-6D7C5C92AD31}"/>
              </a:ext>
            </a:extLst>
          </p:cNvPr>
          <p:cNvSpPr>
            <a:spLocks noGrp="1"/>
          </p:cNvSpPr>
          <p:nvPr>
            <p:ph type="body" idx="7"/>
          </p:nvPr>
        </p:nvSpPr>
        <p:spPr>
          <a:xfrm>
            <a:off x="2581274" y="3777162"/>
            <a:ext cx="9302878" cy="2303598"/>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543050" indent="-233363">
              <a:spcBef>
                <a:spcPts val="800"/>
              </a:spcBef>
            </a:pPr>
            <a:r>
              <a:rPr lang="en-US" altLang="en-US" dirty="0"/>
              <a:t>Equipment systems or standalone equipment (at least $50K)</a:t>
            </a:r>
          </a:p>
          <a:p>
            <a:pPr marL="1543050" indent="-233363">
              <a:spcBef>
                <a:spcPts val="800"/>
              </a:spcBef>
            </a:pPr>
            <a:r>
              <a:rPr lang="en-US" altLang="en-US" dirty="0"/>
              <a:t>$250K minimum for non-moveable equipment (e.g. seating system attached to the floor)</a:t>
            </a:r>
          </a:p>
          <a:p>
            <a:pPr marL="1543050" indent="-233363">
              <a:spcBef>
                <a:spcPts val="600"/>
              </a:spcBef>
            </a:pPr>
            <a:r>
              <a:rPr lang="en-US" altLang="en-US" b="1" dirty="0"/>
              <a:t>F</a:t>
            </a:r>
            <a:r>
              <a:rPr lang="en-US" altLang="en-US" sz="100" b="1" dirty="0"/>
              <a:t> </a:t>
            </a:r>
            <a:r>
              <a:rPr lang="en-US" altLang="en-US" b="1" dirty="0"/>
              <a:t>Y</a:t>
            </a:r>
            <a:r>
              <a:rPr lang="en-US" altLang="en-US" sz="800" b="1" dirty="0"/>
              <a:t> </a:t>
            </a:r>
            <a:r>
              <a:rPr lang="en-US" altLang="en-US" b="1" dirty="0"/>
              <a:t>24 Equipment Workshop will be held on Wednesday, September 13</a:t>
            </a:r>
            <a:endParaRPr lang="en-US" b="1" dirty="0"/>
          </a:p>
        </p:txBody>
      </p:sp>
      <p:sp>
        <p:nvSpPr>
          <p:cNvPr id="10" name="Title 9">
            <a:extLst>
              <a:ext uri="{FF2B5EF4-FFF2-40B4-BE49-F238E27FC236}">
                <a16:creationId xmlns:a16="http://schemas.microsoft.com/office/drawing/2014/main" id="{CB161ECD-E344-75C2-F4DD-5B8233813001}"/>
              </a:ext>
            </a:extLst>
          </p:cNvPr>
          <p:cNvSpPr>
            <a:spLocks noGrp="1"/>
          </p:cNvSpPr>
          <p:nvPr>
            <p:ph type="title"/>
          </p:nvPr>
        </p:nvSpPr>
        <p:spPr/>
        <p:txBody>
          <a:bodyPr/>
          <a:lstStyle/>
          <a:p>
            <a:r>
              <a:rPr lang="en-US" dirty="0"/>
              <a:t>ELIGIBLE PROJECTS</a:t>
            </a:r>
          </a:p>
        </p:txBody>
      </p:sp>
      <p:sp>
        <p:nvSpPr>
          <p:cNvPr id="13" name="Text Placeholder 2">
            <a:extLst>
              <a:ext uri="{FF2B5EF4-FFF2-40B4-BE49-F238E27FC236}">
                <a16:creationId xmlns:a16="http://schemas.microsoft.com/office/drawing/2014/main" id="{4975E4C3-EFA4-EDBC-0E5F-DD522E02BAE1}"/>
              </a:ext>
            </a:extLst>
          </p:cNvPr>
          <p:cNvSpPr txBox="1">
            <a:spLocks/>
          </p:cNvSpPr>
          <p:nvPr/>
        </p:nvSpPr>
        <p:spPr>
          <a:xfrm>
            <a:off x="201168" y="3777162"/>
            <a:ext cx="3599688" cy="2303598"/>
          </a:xfrm>
          <a:prstGeom prst="homePlate">
            <a:avLst>
              <a:gd name="adj" fmla="val 52895"/>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344488" indent="-284163">
              <a:spcBef>
                <a:spcPts val="360"/>
              </a:spcBef>
              <a:buClr>
                <a:schemeClr val="dk1"/>
              </a:buClr>
              <a:buSzPts val="1800"/>
              <a:buNone/>
              <a:defRPr sz="1800" b="1">
                <a:solidFill>
                  <a:schemeClr val="bg1"/>
                </a:solidFill>
                <a:latin typeface="Open Sans" pitchFamily="2" charset="0"/>
                <a:ea typeface="Open Sans" pitchFamily="2" charset="0"/>
                <a:cs typeface="Open Sans" pitchFamily="2" charset="0"/>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dirty="0"/>
              <a:t>Equipment</a:t>
            </a:r>
          </a:p>
        </p:txBody>
      </p:sp>
      <p:sp>
        <p:nvSpPr>
          <p:cNvPr id="2" name="Arrow: Pentagon 1">
            <a:extLst>
              <a:ext uri="{FF2B5EF4-FFF2-40B4-BE49-F238E27FC236}">
                <a16:creationId xmlns:a16="http://schemas.microsoft.com/office/drawing/2014/main" id="{35A08CFE-4CB7-8F46-9C65-DD3EE77C26FC}"/>
              </a:ext>
            </a:extLst>
          </p:cNvPr>
          <p:cNvSpPr/>
          <p:nvPr/>
        </p:nvSpPr>
        <p:spPr>
          <a:xfrm>
            <a:off x="201168" y="969264"/>
            <a:ext cx="3599688" cy="2399538"/>
          </a:xfrm>
          <a:prstGeom prst="homePlate">
            <a:avLst>
              <a:gd name="adj" fmla="val 50000"/>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altLang="en-US" sz="1800" b="1" dirty="0"/>
              <a:t>Construction/Renovation</a:t>
            </a:r>
          </a:p>
        </p:txBody>
      </p:sp>
    </p:spTree>
    <p:extLst>
      <p:ext uri="{BB962C8B-B14F-4D97-AF65-F5344CB8AC3E}">
        <p14:creationId xmlns:p14="http://schemas.microsoft.com/office/powerpoint/2010/main" val="397192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B62BCD-84DA-4B8B-B0E9-61E1EF4EC57B}"/>
              </a:ext>
            </a:extLst>
          </p:cNvPr>
          <p:cNvSpPr>
            <a:spLocks noGrp="1"/>
          </p:cNvSpPr>
          <p:nvPr>
            <p:ph type="title"/>
          </p:nvPr>
        </p:nvSpPr>
        <p:spPr>
          <a:xfrm>
            <a:off x="0" y="0"/>
            <a:ext cx="12192000" cy="777240"/>
          </a:xfrm>
          <a:prstGeom prst="rect">
            <a:avLst/>
          </a:prstGeom>
        </p:spPr>
        <p:txBody>
          <a:bodyPr/>
          <a:lstStyle/>
          <a:p>
            <a:r>
              <a:rPr lang="en-US" dirty="0"/>
              <a:t>CAPITAL ELIGIBILITY: DEFINITIONS</a:t>
            </a:r>
          </a:p>
        </p:txBody>
      </p:sp>
      <p:sp>
        <p:nvSpPr>
          <p:cNvPr id="6" name="Text Placeholder 5">
            <a:extLst>
              <a:ext uri="{FF2B5EF4-FFF2-40B4-BE49-F238E27FC236}">
                <a16:creationId xmlns:a16="http://schemas.microsoft.com/office/drawing/2014/main" id="{02FE3F4A-C6D5-4E97-BCFB-B3B82D28F982}"/>
              </a:ext>
            </a:extLst>
          </p:cNvPr>
          <p:cNvSpPr>
            <a:spLocks noGrp="1"/>
          </p:cNvSpPr>
          <p:nvPr>
            <p:ph type="body" idx="5"/>
          </p:nvPr>
        </p:nvSpPr>
        <p:spPr>
          <a:xfrm>
            <a:off x="2914651" y="969920"/>
            <a:ext cx="8789672" cy="118872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dirty="0"/>
              <a:t>Create new asset/systems</a:t>
            </a:r>
          </a:p>
          <a:p>
            <a:pPr marL="1316038" indent="-290513">
              <a:spcBef>
                <a:spcPts val="400"/>
              </a:spcBef>
              <a:spcAft>
                <a:spcPts val="400"/>
              </a:spcAft>
            </a:pPr>
            <a:r>
              <a:rPr lang="en-US" altLang="en-US" dirty="0"/>
              <a:t>Upgrade existing asset</a:t>
            </a:r>
          </a:p>
        </p:txBody>
      </p:sp>
      <p:sp>
        <p:nvSpPr>
          <p:cNvPr id="8" name="Text Placeholder 7">
            <a:extLst>
              <a:ext uri="{FF2B5EF4-FFF2-40B4-BE49-F238E27FC236}">
                <a16:creationId xmlns:a16="http://schemas.microsoft.com/office/drawing/2014/main" id="{1063B95B-311C-4194-9D13-8CCFBAA96AE5}"/>
              </a:ext>
            </a:extLst>
          </p:cNvPr>
          <p:cNvSpPr>
            <a:spLocks noGrp="1"/>
          </p:cNvSpPr>
          <p:nvPr>
            <p:ph type="body" idx="7"/>
          </p:nvPr>
        </p:nvSpPr>
        <p:spPr>
          <a:xfrm>
            <a:off x="2914650" y="2351320"/>
            <a:ext cx="8789671" cy="1188720"/>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dirty="0"/>
              <a:t>Provides public benefit for useful life of improvement or equipment</a:t>
            </a:r>
          </a:p>
        </p:txBody>
      </p:sp>
      <p:sp>
        <p:nvSpPr>
          <p:cNvPr id="9" name="Text Placeholder 8">
            <a:extLst>
              <a:ext uri="{FF2B5EF4-FFF2-40B4-BE49-F238E27FC236}">
                <a16:creationId xmlns:a16="http://schemas.microsoft.com/office/drawing/2014/main" id="{3FE1BC11-C03F-4ED4-A507-7D622B547DF0}"/>
              </a:ext>
            </a:extLst>
          </p:cNvPr>
          <p:cNvSpPr>
            <a:spLocks noGrp="1"/>
          </p:cNvSpPr>
          <p:nvPr>
            <p:ph type="body" idx="8"/>
          </p:nvPr>
        </p:nvSpPr>
        <p:spPr>
          <a:xfrm>
            <a:off x="2914650" y="3742246"/>
            <a:ext cx="8789671" cy="1188719"/>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dirty="0"/>
              <a:t>Construction/renovation: 10 - 30 years</a:t>
            </a:r>
          </a:p>
        </p:txBody>
      </p:sp>
      <p:sp>
        <p:nvSpPr>
          <p:cNvPr id="7" name="Text Placeholder 6">
            <a:extLst>
              <a:ext uri="{FF2B5EF4-FFF2-40B4-BE49-F238E27FC236}">
                <a16:creationId xmlns:a16="http://schemas.microsoft.com/office/drawing/2014/main" id="{C36E8A8C-2709-492D-AC2C-9EFBEF26C4AD}"/>
              </a:ext>
            </a:extLst>
          </p:cNvPr>
          <p:cNvSpPr>
            <a:spLocks noGrp="1"/>
          </p:cNvSpPr>
          <p:nvPr>
            <p:ph type="body" idx="6"/>
          </p:nvPr>
        </p:nvSpPr>
        <p:spPr>
          <a:xfrm>
            <a:off x="2914650" y="5123645"/>
            <a:ext cx="8789671" cy="1188719"/>
          </a:xfr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316038" indent="-290513">
              <a:spcBef>
                <a:spcPts val="400"/>
              </a:spcBef>
              <a:spcAft>
                <a:spcPts val="400"/>
              </a:spcAft>
            </a:pPr>
            <a:r>
              <a:rPr lang="en-US" altLang="en-US" dirty="0"/>
              <a:t>Construction/renovation: at least $500K (for non-City owned property)</a:t>
            </a:r>
          </a:p>
        </p:txBody>
      </p:sp>
      <p:sp>
        <p:nvSpPr>
          <p:cNvPr id="11" name="Arrow: Pentagon 10">
            <a:extLst>
              <a:ext uri="{FF2B5EF4-FFF2-40B4-BE49-F238E27FC236}">
                <a16:creationId xmlns:a16="http://schemas.microsoft.com/office/drawing/2014/main" id="{C0310328-E7CB-FDFC-2C7A-189609C2643C}"/>
              </a:ext>
            </a:extLst>
          </p:cNvPr>
          <p:cNvSpPr/>
          <p:nvPr/>
        </p:nvSpPr>
        <p:spPr>
          <a:xfrm>
            <a:off x="201168" y="969920"/>
            <a:ext cx="3574288" cy="1188720"/>
          </a:xfrm>
          <a:prstGeom prst="homePlate">
            <a:avLst>
              <a:gd name="adj" fmla="val 69765"/>
            </a:avLst>
          </a:prstGeom>
          <a:solidFill>
            <a:srgbClr val="EE8580"/>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344488" indent="-284163" algn="l"/>
            <a:r>
              <a:rPr lang="en-US" sz="1800" b="1" dirty="0">
                <a:solidFill>
                  <a:schemeClr val="bg1"/>
                </a:solidFill>
                <a:latin typeface="Open Sans" pitchFamily="2" charset="0"/>
                <a:ea typeface="Open Sans" pitchFamily="2" charset="0"/>
                <a:cs typeface="Open Sans" pitchFamily="2" charset="0"/>
              </a:rPr>
              <a:t>Comprehensive</a:t>
            </a:r>
          </a:p>
        </p:txBody>
      </p:sp>
      <p:sp>
        <p:nvSpPr>
          <p:cNvPr id="5" name="Text Placeholder 4">
            <a:extLst>
              <a:ext uri="{FF2B5EF4-FFF2-40B4-BE49-F238E27FC236}">
                <a16:creationId xmlns:a16="http://schemas.microsoft.com/office/drawing/2014/main" id="{5CBD2753-CCEE-4639-9FA5-5453C7DA8390}"/>
              </a:ext>
            </a:extLst>
          </p:cNvPr>
          <p:cNvSpPr>
            <a:spLocks noGrp="1"/>
          </p:cNvSpPr>
          <p:nvPr>
            <p:ph type="body" idx="4"/>
          </p:nvPr>
        </p:nvSpPr>
        <p:spPr>
          <a:xfrm>
            <a:off x="201165" y="2360845"/>
            <a:ext cx="3574288" cy="1188720"/>
          </a:xfrm>
          <a:prstGeom prst="homePlate">
            <a:avLst>
              <a:gd name="adj" fmla="val 69411"/>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344488" indent="-284163" algn="l"/>
            <a:r>
              <a:rPr lang="en-US" b="1" dirty="0">
                <a:solidFill>
                  <a:schemeClr val="bg1"/>
                </a:solidFill>
                <a:latin typeface="Open Sans" pitchFamily="2" charset="0"/>
                <a:ea typeface="Open Sans" pitchFamily="2" charset="0"/>
                <a:cs typeface="Open Sans" pitchFamily="2" charset="0"/>
              </a:rPr>
              <a:t>City Purpose</a:t>
            </a:r>
          </a:p>
        </p:txBody>
      </p:sp>
      <p:sp>
        <p:nvSpPr>
          <p:cNvPr id="4" name="Text Placeholder 3">
            <a:extLst>
              <a:ext uri="{FF2B5EF4-FFF2-40B4-BE49-F238E27FC236}">
                <a16:creationId xmlns:a16="http://schemas.microsoft.com/office/drawing/2014/main" id="{8E25B798-B293-4212-B99D-C3C81E2044E5}"/>
              </a:ext>
            </a:extLst>
          </p:cNvPr>
          <p:cNvSpPr>
            <a:spLocks noGrp="1"/>
          </p:cNvSpPr>
          <p:nvPr>
            <p:ph type="body" idx="3"/>
          </p:nvPr>
        </p:nvSpPr>
        <p:spPr>
          <a:xfrm>
            <a:off x="201164" y="3742245"/>
            <a:ext cx="3574287" cy="1188720"/>
          </a:xfrm>
          <a:prstGeom prst="homePlate">
            <a:avLst>
              <a:gd name="adj" fmla="val 69863"/>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344488" indent="-284163" algn="l"/>
            <a:r>
              <a:rPr lang="en-US" b="1" dirty="0">
                <a:solidFill>
                  <a:schemeClr val="bg1"/>
                </a:solidFill>
                <a:latin typeface="Open Sans" pitchFamily="2" charset="0"/>
                <a:ea typeface="Open Sans" pitchFamily="2" charset="0"/>
                <a:cs typeface="Open Sans" pitchFamily="2" charset="0"/>
              </a:rPr>
              <a:t>Long-Term Investment</a:t>
            </a:r>
          </a:p>
        </p:txBody>
      </p:sp>
      <p:sp>
        <p:nvSpPr>
          <p:cNvPr id="3" name="Text Placeholder 2">
            <a:extLst>
              <a:ext uri="{FF2B5EF4-FFF2-40B4-BE49-F238E27FC236}">
                <a16:creationId xmlns:a16="http://schemas.microsoft.com/office/drawing/2014/main" id="{4EF7253C-8D10-4E28-AB92-E504611E1843}"/>
              </a:ext>
            </a:extLst>
          </p:cNvPr>
          <p:cNvSpPr>
            <a:spLocks noGrp="1"/>
          </p:cNvSpPr>
          <p:nvPr>
            <p:ph type="body" idx="2"/>
          </p:nvPr>
        </p:nvSpPr>
        <p:spPr>
          <a:xfrm>
            <a:off x="201164" y="5123644"/>
            <a:ext cx="3574287" cy="1188720"/>
          </a:xfrm>
          <a:prstGeom prst="homePlate">
            <a:avLst>
              <a:gd name="adj" fmla="val 68338"/>
            </a:avLst>
          </a:prstGeom>
          <a:solidFill>
            <a:srgbClr val="EE8580"/>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60325" indent="0" algn="l"/>
            <a:r>
              <a:rPr lang="en-US" b="1" dirty="0">
                <a:solidFill>
                  <a:schemeClr val="bg1"/>
                </a:solidFill>
                <a:latin typeface="Open Sans" pitchFamily="2" charset="0"/>
                <a:ea typeface="Open Sans" pitchFamily="2" charset="0"/>
                <a:cs typeface="Open Sans" pitchFamily="2" charset="0"/>
              </a:rPr>
              <a:t>Minimum City Contribution</a:t>
            </a:r>
          </a:p>
        </p:txBody>
      </p:sp>
    </p:spTree>
    <p:extLst>
      <p:ext uri="{BB962C8B-B14F-4D97-AF65-F5344CB8AC3E}">
        <p14:creationId xmlns:p14="http://schemas.microsoft.com/office/powerpoint/2010/main" val="10857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73B9-68B4-4360-8966-E25A1735F712}"/>
              </a:ext>
            </a:extLst>
          </p:cNvPr>
          <p:cNvSpPr>
            <a:spLocks noGrp="1"/>
          </p:cNvSpPr>
          <p:nvPr>
            <p:ph type="title"/>
          </p:nvPr>
        </p:nvSpPr>
        <p:spPr/>
        <p:txBody>
          <a:bodyPr/>
          <a:lstStyle/>
          <a:p>
            <a:r>
              <a:rPr lang="en-US" dirty="0"/>
              <a:t>DIRECTIVE 10</a:t>
            </a:r>
          </a:p>
        </p:txBody>
      </p:sp>
      <p:sp>
        <p:nvSpPr>
          <p:cNvPr id="3" name="Content Placeholder 2">
            <a:extLst>
              <a:ext uri="{FF2B5EF4-FFF2-40B4-BE49-F238E27FC236}">
                <a16:creationId xmlns:a16="http://schemas.microsoft.com/office/drawing/2014/main" id="{E97AC8FC-3E8F-444F-9B6B-EF1AF191C89D}"/>
              </a:ext>
            </a:extLst>
          </p:cNvPr>
          <p:cNvSpPr>
            <a:spLocks noGrp="1"/>
          </p:cNvSpPr>
          <p:nvPr>
            <p:ph sz="quarter" idx="10"/>
          </p:nvPr>
        </p:nvSpPr>
        <p:spPr>
          <a:xfrm>
            <a:off x="374906" y="956177"/>
            <a:ext cx="11410698" cy="1323881"/>
          </a:xfrm>
          <a:solidFill>
            <a:srgbClr val="CBDDE2"/>
          </a:solidFill>
          <a:ln>
            <a:noFill/>
          </a:ln>
          <a:effectLst/>
        </p:spPr>
        <p:txBody>
          <a:bodyPr/>
          <a:lstStyle/>
          <a:p>
            <a:pPr>
              <a:spcBef>
                <a:spcPts val="300"/>
              </a:spcBef>
              <a:buNone/>
            </a:pPr>
            <a:r>
              <a:rPr lang="en-US" altLang="en-US" sz="2800" b="1" dirty="0">
                <a:solidFill>
                  <a:schemeClr val="tx1"/>
                </a:solidFill>
              </a:rPr>
              <a:t>CHARGES TO THE CAPITAL PROJECTS FUND</a:t>
            </a:r>
          </a:p>
          <a:p>
            <a:pPr>
              <a:spcBef>
                <a:spcPts val="300"/>
              </a:spcBef>
              <a:buNone/>
            </a:pPr>
            <a:r>
              <a:rPr lang="en-US" altLang="en-US" sz="2000" b="1" dirty="0">
                <a:solidFill>
                  <a:schemeClr val="tx1"/>
                </a:solidFill>
              </a:rPr>
              <a:t>In order to attain capital eligibility, a project </a:t>
            </a:r>
            <a:r>
              <a:rPr lang="en-US" altLang="en-US" sz="2000" b="1" u="sng" dirty="0">
                <a:solidFill>
                  <a:schemeClr val="tx1"/>
                </a:solidFill>
              </a:rPr>
              <a:t>must </a:t>
            </a:r>
            <a:r>
              <a:rPr lang="en-US" altLang="en-US" sz="2000" b="1" dirty="0">
                <a:solidFill>
                  <a:schemeClr val="tx1"/>
                </a:solidFill>
              </a:rPr>
              <a:t>comply with the Comptroller’s Directive 10 and its definition of </a:t>
            </a:r>
            <a:r>
              <a:rPr lang="en-US" altLang="en-US" sz="2000" b="1" u="sng" dirty="0">
                <a:solidFill>
                  <a:schemeClr val="tx1"/>
                </a:solidFill>
              </a:rPr>
              <a:t>comprehensive betterment:</a:t>
            </a:r>
            <a:endParaRPr lang="en-US" altLang="en-US" sz="2000" u="sng" dirty="0">
              <a:solidFill>
                <a:schemeClr val="tx1"/>
              </a:solidFill>
            </a:endParaRPr>
          </a:p>
        </p:txBody>
      </p:sp>
      <p:sp>
        <p:nvSpPr>
          <p:cNvPr id="4" name="Content Placeholder 3">
            <a:extLst>
              <a:ext uri="{FF2B5EF4-FFF2-40B4-BE49-F238E27FC236}">
                <a16:creationId xmlns:a16="http://schemas.microsoft.com/office/drawing/2014/main" id="{9B0EBC62-066C-4BB8-B552-C3E0986D6F89}"/>
              </a:ext>
            </a:extLst>
          </p:cNvPr>
          <p:cNvSpPr>
            <a:spLocks noGrp="1"/>
          </p:cNvSpPr>
          <p:nvPr>
            <p:ph sz="quarter" idx="11"/>
          </p:nvPr>
        </p:nvSpPr>
        <p:spPr>
          <a:xfrm>
            <a:off x="374905" y="2458995"/>
            <a:ext cx="11410698" cy="3941805"/>
          </a:xfrm>
          <a:ln>
            <a:noFill/>
          </a:ln>
          <a:effectLst/>
        </p:spPr>
        <p:txBody>
          <a:bodyPr anchor="ctr" anchorCtr="0"/>
          <a:lstStyle/>
          <a:p>
            <a:pPr marL="455295" indent="-285750">
              <a:buFont typeface="Arial" panose="020B0604020202020204" pitchFamily="34" charset="0"/>
              <a:buChar char="•"/>
            </a:pPr>
            <a:r>
              <a:rPr lang="en-US" altLang="en-US" sz="2000" dirty="0">
                <a:solidFill>
                  <a:schemeClr val="tx1"/>
                </a:solidFill>
              </a:rPr>
              <a:t>Directive 10 defines comprehensive betterment as </a:t>
            </a:r>
            <a:r>
              <a:rPr lang="en-US" altLang="en-US" sz="2000" b="1" dirty="0">
                <a:solidFill>
                  <a:schemeClr val="tx1"/>
                </a:solidFill>
              </a:rPr>
              <a:t>extensive, physically connected, and typically involved in all four trades</a:t>
            </a:r>
            <a:r>
              <a:rPr lang="en-US" altLang="en-US" sz="2000" dirty="0">
                <a:solidFill>
                  <a:schemeClr val="tx1"/>
                </a:solidFill>
              </a:rPr>
              <a:t> (electrical, plumbing, HVAC, and general construction) </a:t>
            </a:r>
            <a:endParaRPr lang="en-US" dirty="0"/>
          </a:p>
          <a:p>
            <a:pPr marL="455295" indent="-285750">
              <a:spcBef>
                <a:spcPct val="50000"/>
              </a:spcBef>
              <a:buFont typeface="Arial" panose="020B0604020202020204" pitchFamily="34" charset="0"/>
              <a:buChar char="•"/>
            </a:pPr>
            <a:r>
              <a:rPr lang="en-US" altLang="en-US" sz="2000" dirty="0">
                <a:solidFill>
                  <a:schemeClr val="tx1"/>
                </a:solidFill>
              </a:rPr>
              <a:t>It specifically </a:t>
            </a:r>
            <a:r>
              <a:rPr lang="en-US" altLang="en-US" sz="2000" b="1" dirty="0">
                <a:solidFill>
                  <a:schemeClr val="tx1"/>
                </a:solidFill>
              </a:rPr>
              <a:t>does not allow work in non-contiguous spaces unless functionally related</a:t>
            </a:r>
            <a:r>
              <a:rPr lang="en-US" altLang="en-US" sz="2000" dirty="0">
                <a:solidFill>
                  <a:schemeClr val="tx1"/>
                </a:solidFill>
              </a:rPr>
              <a:t>, i.e. dependent upon each other and necessary for the asset to perform its primary purpose</a:t>
            </a:r>
          </a:p>
          <a:p>
            <a:pPr marL="455295" indent="-285750">
              <a:spcBef>
                <a:spcPct val="50000"/>
              </a:spcBef>
              <a:buFont typeface="Arial" panose="020B0604020202020204" pitchFamily="34" charset="0"/>
              <a:buChar char="•"/>
            </a:pPr>
            <a:r>
              <a:rPr lang="en-US" altLang="en-US" sz="2000" dirty="0">
                <a:solidFill>
                  <a:schemeClr val="tx1"/>
                </a:solidFill>
              </a:rPr>
              <a:t>If a project does not meet this definition of comprehensive betterment, the organization must demonstrate that the cost of renovations to different areas of a building or element of infrastructure must each be at</a:t>
            </a:r>
            <a:r>
              <a:rPr lang="en-US" altLang="en-US" sz="2000" dirty="0">
                <a:solidFill>
                  <a:schemeClr val="accent2">
                    <a:lumMod val="75000"/>
                  </a:schemeClr>
                </a:solidFill>
              </a:rPr>
              <a:t> </a:t>
            </a:r>
            <a:r>
              <a:rPr lang="en-US" altLang="en-US" sz="2000" dirty="0">
                <a:solidFill>
                  <a:schemeClr val="tx1"/>
                </a:solidFill>
              </a:rPr>
              <a:t>least $50,000 minimum</a:t>
            </a:r>
          </a:p>
          <a:p>
            <a:pPr marL="457200">
              <a:spcBef>
                <a:spcPct val="50000"/>
              </a:spcBef>
              <a:buNone/>
            </a:pPr>
            <a:r>
              <a:rPr lang="en-US" sz="2000" dirty="0">
                <a:hlinkClick r:id="rId3"/>
              </a:rPr>
              <a:t>https://comptroller.nyc.gov/services/for-city-agencies/comptrollers-directives-and-memoranda/directives-and-memoranda/</a:t>
            </a:r>
            <a:endParaRPr lang="en-US" altLang="en-US" sz="2000" dirty="0">
              <a:solidFill>
                <a:schemeClr val="tx1"/>
              </a:solidFill>
            </a:endParaRPr>
          </a:p>
        </p:txBody>
      </p:sp>
    </p:spTree>
    <p:extLst>
      <p:ext uri="{BB962C8B-B14F-4D97-AF65-F5344CB8AC3E}">
        <p14:creationId xmlns:p14="http://schemas.microsoft.com/office/powerpoint/2010/main" val="22239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8" name="Google Shape;269;p25">
            <a:extLst>
              <a:ext uri="{FF2B5EF4-FFF2-40B4-BE49-F238E27FC236}">
                <a16:creationId xmlns:a16="http://schemas.microsoft.com/office/drawing/2014/main" id="{43B3B30D-E472-582E-7119-F07768B74D7A}"/>
              </a:ext>
            </a:extLst>
          </p:cNvPr>
          <p:cNvSpPr/>
          <p:nvPr/>
        </p:nvSpPr>
        <p:spPr>
          <a:xfrm>
            <a:off x="6299200" y="4897877"/>
            <a:ext cx="54864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01638" indent="-284163">
              <a:buClr>
                <a:schemeClr val="dk1"/>
              </a:buClr>
              <a:buSzPts val="1700"/>
            </a:pPr>
            <a:r>
              <a:rPr lang="en-US" sz="18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Fixtures/Equipment:</a:t>
            </a:r>
          </a:p>
          <a:p>
            <a:pPr marL="344488" indent="-227013">
              <a:spcBef>
                <a:spcPts val="340"/>
              </a:spcBef>
              <a:buClr>
                <a:schemeClr val="dk1"/>
              </a:buClr>
              <a:buSzPts val="1700"/>
              <a:buFont typeface="Arial"/>
              <a:buChar char="•"/>
            </a:pPr>
            <a:r>
              <a:rPr lang="en-US" sz="175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Fixtures or equipment that require attachment to the property are ineligible unless additional legal requirements are met</a:t>
            </a:r>
          </a:p>
          <a:p>
            <a:pPr marL="344488" indent="-227013">
              <a:spcBef>
                <a:spcPts val="340"/>
              </a:spcBef>
              <a:buClr>
                <a:schemeClr val="dk1"/>
              </a:buClr>
              <a:buSzPts val="1700"/>
              <a:buFont typeface="Arial"/>
              <a:buChar char="•"/>
            </a:pPr>
            <a:r>
              <a:rPr lang="en-US" sz="18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Organization-specific signage/donor plaques </a:t>
            </a:r>
          </a:p>
        </p:txBody>
      </p:sp>
      <p:sp>
        <p:nvSpPr>
          <p:cNvPr id="267" name="Google Shape;267;p25"/>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INELIGIBLE CAPITAL COSTS</a:t>
            </a:r>
            <a:endParaRPr/>
          </a:p>
        </p:txBody>
      </p:sp>
      <p:sp>
        <p:nvSpPr>
          <p:cNvPr id="268" name="Google Shape;268;p25"/>
          <p:cNvSpPr>
            <a:spLocks noGrp="1"/>
          </p:cNvSpPr>
          <p:nvPr>
            <p:ph type="body" idx="4294967295"/>
          </p:nvPr>
        </p:nvSpPr>
        <p:spPr>
          <a:xfrm>
            <a:off x="304800" y="990600"/>
            <a:ext cx="54864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233363" indent="-120650">
              <a:buClr>
                <a:schemeClr val="dk1"/>
              </a:buClr>
              <a:buSzPts val="1700"/>
            </a:pPr>
            <a:r>
              <a:rPr lang="en-US" sz="1700">
                <a:latin typeface="Open sans" panose="020B0606030504020204" pitchFamily="2" charset="0"/>
                <a:ea typeface="Open sans" panose="020B0606030504020204" pitchFamily="2" charset="0"/>
                <a:cs typeface="Open sans" panose="020B0606030504020204" pitchFamily="2" charset="0"/>
                <a:sym typeface="Roboto"/>
              </a:rPr>
              <a:t>Maintenance:</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Repair/Maintenance work, e.g. roof patching</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Painting &amp; carpeting as stand-alone scope</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Extended warranties</a:t>
            </a:r>
          </a:p>
          <a:p>
            <a:pPr marL="398463" indent="-285750">
              <a:buClr>
                <a:schemeClr val="dk1"/>
              </a:buClr>
              <a:buSzPts val="1700"/>
              <a:buFont typeface="Arial" panose="020B0604020202020204" pitchFamily="34" charset="0"/>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Maintenance agreements &amp; service contracts</a:t>
            </a:r>
          </a:p>
        </p:txBody>
      </p:sp>
      <p:sp>
        <p:nvSpPr>
          <p:cNvPr id="269" name="Google Shape;269;p25"/>
          <p:cNvSpPr/>
          <p:nvPr/>
        </p:nvSpPr>
        <p:spPr>
          <a:xfrm>
            <a:off x="6299200" y="1001949"/>
            <a:ext cx="54864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01638" indent="-284163">
              <a:buClr>
                <a:schemeClr val="dk1"/>
              </a:buClr>
              <a:buSzPts val="1700"/>
            </a:pPr>
            <a:r>
              <a:rPr lang="en-US"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Studies:</a:t>
            </a:r>
            <a:endParaRPr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Environmental assessments (as a stand-alone item)</a:t>
            </a:r>
            <a:endParaRPr sz="1700">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Feasibility studies</a:t>
            </a:r>
            <a:endParaRPr sz="1700">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71" name="Google Shape;271;p25"/>
          <p:cNvSpPr/>
          <p:nvPr/>
        </p:nvSpPr>
        <p:spPr>
          <a:xfrm>
            <a:off x="304800" y="4897877"/>
            <a:ext cx="5384800" cy="167640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01638" indent="-284163">
              <a:buClr>
                <a:schemeClr val="dk1"/>
              </a:buClr>
              <a:buSzPts val="1700"/>
            </a:pPr>
            <a:r>
              <a:rPr lang="en-US"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Operational:</a:t>
            </a:r>
            <a:endParaRPr sz="170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Employee salaries </a:t>
            </a:r>
            <a:endParaRPr sz="1700">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Administrative expenses</a:t>
            </a:r>
            <a:endParaRPr sz="1700">
              <a:latin typeface="Open sans" panose="020B0606030504020204" pitchFamily="2" charset="0"/>
              <a:ea typeface="Open sans" panose="020B0606030504020204" pitchFamily="2" charset="0"/>
              <a:cs typeface="Open sans" panose="020B0606030504020204" pitchFamily="2" charset="0"/>
              <a:sym typeface="Roboto"/>
            </a:endParaRPr>
          </a:p>
          <a:p>
            <a:pPr marL="344488" indent="-227013">
              <a:lnSpc>
                <a:spcPct val="110000"/>
              </a:lnSpc>
              <a:buClr>
                <a:schemeClr val="dk1"/>
              </a:buClr>
              <a:buSzPts val="1700"/>
              <a:buFont typeface="Arial"/>
              <a:buChar char="•"/>
            </a:pPr>
            <a:r>
              <a:rPr lang="en-US" sz="1700">
                <a:latin typeface="Open sans" panose="020B0606030504020204" pitchFamily="2" charset="0"/>
                <a:ea typeface="Open sans" panose="020B0606030504020204" pitchFamily="2" charset="0"/>
                <a:cs typeface="Open sans" panose="020B0606030504020204" pitchFamily="2" charset="0"/>
                <a:sym typeface="Roboto"/>
              </a:rPr>
              <a:t>Training</a:t>
            </a:r>
            <a:endParaRPr sz="1700">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72" name="Google Shape;272;p25"/>
          <p:cNvSpPr/>
          <p:nvPr/>
        </p:nvSpPr>
        <p:spPr>
          <a:xfrm>
            <a:off x="3352800" y="2951437"/>
            <a:ext cx="5486400" cy="1673352"/>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fontScale="77500" lnSpcReduction="20000"/>
          </a:bodyPr>
          <a:lstStyle/>
          <a:p>
            <a:pPr marL="401638" marR="0" lvl="0" indent="-284163" algn="l" rtl="0">
              <a:lnSpc>
                <a:spcPct val="100000"/>
              </a:lnSpc>
              <a:spcBef>
                <a:spcPts val="0"/>
              </a:spcBef>
              <a:spcAft>
                <a:spcPts val="0"/>
              </a:spcAft>
              <a:buClr>
                <a:schemeClr val="dk1"/>
              </a:buClr>
              <a:buSzPts val="1700"/>
              <a:buFont typeface="Arial"/>
              <a:buNone/>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Other:</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Fundraising, financing, owner’s rep, or legal fees</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Work performed prior to the capital appropriation</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Custom databases </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a:p>
            <a:pPr marL="344488" marR="0" lvl="0" indent="-227013" algn="l" rtl="0">
              <a:lnSpc>
                <a:spcPct val="100000"/>
              </a:lnSpc>
              <a:spcBef>
                <a:spcPts val="340"/>
              </a:spcBef>
              <a:spcAft>
                <a:spcPts val="0"/>
              </a:spcAft>
              <a:buClr>
                <a:schemeClr val="dk1"/>
              </a:buClr>
              <a:buSzPts val="1700"/>
              <a:buFont typeface="Arial"/>
              <a:buChar char="•"/>
            </a:pPr>
            <a:r>
              <a:rPr lang="en-US" sz="22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Unique or excessively expensive</a:t>
            </a:r>
            <a:endParaRPr sz="2200" b="0" i="0" u="none" strike="noStrike" cap="none" dirty="0">
              <a:solidFill>
                <a:srgbClr val="000000"/>
              </a:solidFill>
              <a:latin typeface="Open sans" panose="020B0606030504020204" pitchFamily="2" charset="0"/>
              <a:ea typeface="Open sans" panose="020B0606030504020204" pitchFamily="2" charset="0"/>
              <a:cs typeface="Open sans" panose="020B0606030504020204" pitchFamily="2" charset="0"/>
              <a:sym typeface="Roboto"/>
            </a:endParaRPr>
          </a:p>
        </p:txBody>
      </p:sp>
    </p:spTree>
    <p:extLst>
      <p:ext uri="{BB962C8B-B14F-4D97-AF65-F5344CB8AC3E}">
        <p14:creationId xmlns:p14="http://schemas.microsoft.com/office/powerpoint/2010/main" val="3301281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0" y="0"/>
            <a:ext cx="12192000" cy="777300"/>
          </a:xfrm>
          <a:prstGeom prst="rect">
            <a:avLst/>
          </a:prstGeom>
          <a:noFill/>
          <a:ln>
            <a:noFill/>
          </a:ln>
        </p:spPr>
        <p:txBody>
          <a:bodyPr spcFirstLastPara="1" wrap="square" lIns="91425" tIns="45700" rIns="91425" bIns="45700" anchor="ctr" anchorCtr="0">
            <a:noAutofit/>
          </a:bodyPr>
          <a:lstStyle/>
          <a:p>
            <a:r>
              <a:rPr lang="en-US" dirty="0"/>
              <a:t>WELCOME</a:t>
            </a:r>
          </a:p>
        </p:txBody>
      </p:sp>
      <p:sp>
        <p:nvSpPr>
          <p:cNvPr id="128" name="Google Shape;128;gb62e53025f_0_6"/>
          <p:cNvSpPr>
            <a:spLocks noGrp="1"/>
          </p:cNvSpPr>
          <p:nvPr>
            <p:ph type="body" idx="1"/>
          </p:nvPr>
        </p:nvSpPr>
        <p:spPr>
          <a:xfrm>
            <a:off x="328510" y="1352938"/>
            <a:ext cx="11232119" cy="4514311"/>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457200" lvl="0" indent="-381000" algn="l" rtl="0">
              <a:spcBef>
                <a:spcPts val="0"/>
              </a:spcBef>
              <a:spcAft>
                <a:spcPts val="0"/>
              </a:spcAft>
              <a:buSzPct val="90000"/>
              <a:buFont typeface="Roboto"/>
              <a:buChar char="●"/>
            </a:pPr>
            <a:r>
              <a:rPr lang="en-US" sz="2400" b="1" dirty="0">
                <a:sym typeface="Roboto"/>
              </a:rPr>
              <a:t>We will address questions at the end of the presentation</a:t>
            </a:r>
          </a:p>
          <a:p>
            <a:pPr marL="1371600" lvl="0" indent="0" algn="l" rtl="0">
              <a:spcBef>
                <a:spcPts val="0"/>
              </a:spcBef>
              <a:spcAft>
                <a:spcPts val="0"/>
              </a:spcAft>
              <a:buNone/>
            </a:pPr>
            <a:endParaRPr sz="2400" b="1" dirty="0">
              <a:sym typeface="Roboto"/>
            </a:endParaRPr>
          </a:p>
          <a:p>
            <a:pPr marL="457200" lvl="0" indent="-381000" algn="l" rtl="0">
              <a:spcBef>
                <a:spcPts val="0"/>
              </a:spcBef>
              <a:spcAft>
                <a:spcPts val="0"/>
              </a:spcAft>
              <a:buSzPct val="90000"/>
              <a:buFont typeface="Roboto"/>
              <a:buChar char="●"/>
            </a:pPr>
            <a:r>
              <a:rPr lang="en-US" sz="2400" b="1" dirty="0">
                <a:sym typeface="Roboto"/>
              </a:rPr>
              <a:t>You can submit questions in the following ways:</a:t>
            </a:r>
          </a:p>
          <a:p>
            <a:pPr marL="1828800" lvl="3" indent="-381000" algn="l" rtl="0">
              <a:spcBef>
                <a:spcPts val="0"/>
              </a:spcBef>
              <a:spcAft>
                <a:spcPts val="0"/>
              </a:spcAft>
              <a:buSzPct val="90000"/>
              <a:buFont typeface="Roboto"/>
              <a:buChar char="○"/>
            </a:pPr>
            <a:r>
              <a:rPr lang="en-US" sz="2400" b="1" dirty="0">
                <a:latin typeface="Open sans" panose="020B0606030504020204" pitchFamily="2" charset="0"/>
                <a:ea typeface="Open sans" panose="020B0606030504020204" pitchFamily="2" charset="0"/>
                <a:cs typeface="Open sans" panose="020B0606030504020204" pitchFamily="2" charset="0"/>
                <a:sym typeface="Roboto"/>
              </a:rPr>
              <a:t>Q + A feature on Zoom </a:t>
            </a:r>
          </a:p>
          <a:p>
            <a:pPr marL="1828800" lvl="3" indent="-381000" algn="l" rtl="0">
              <a:spcBef>
                <a:spcPts val="0"/>
              </a:spcBef>
              <a:spcAft>
                <a:spcPts val="0"/>
              </a:spcAft>
              <a:buSzPct val="90000"/>
              <a:buFont typeface="Roboto"/>
              <a:buChar char="○"/>
            </a:pPr>
            <a:r>
              <a:rPr lang="en-US" sz="2400" b="1" dirty="0">
                <a:latin typeface="Open sans" panose="020B0606030504020204" pitchFamily="2" charset="0"/>
                <a:ea typeface="Open sans" panose="020B0606030504020204" pitchFamily="2" charset="0"/>
                <a:cs typeface="Open sans" panose="020B0606030504020204" pitchFamily="2" charset="0"/>
                <a:sym typeface="Roboto"/>
              </a:rPr>
              <a:t>Through emails to: capitalrequest@culture.nyc.gov</a:t>
            </a:r>
            <a:br>
              <a:rPr lang="en-US" sz="2400" b="1" dirty="0">
                <a:latin typeface="Open sans" panose="020B0606030504020204" pitchFamily="2" charset="0"/>
                <a:ea typeface="Open sans" panose="020B0606030504020204" pitchFamily="2" charset="0"/>
                <a:cs typeface="Open sans" panose="020B0606030504020204" pitchFamily="2" charset="0"/>
                <a:sym typeface="Roboto"/>
              </a:rPr>
            </a:br>
            <a:endParaRPr lang="en-US" sz="2400" b="1" dirty="0">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381000" algn="l" rtl="0">
              <a:spcBef>
                <a:spcPts val="0"/>
              </a:spcBef>
              <a:spcAft>
                <a:spcPts val="0"/>
              </a:spcAft>
              <a:buSzPct val="90000"/>
              <a:buFont typeface="Roboto"/>
              <a:buChar char="●"/>
            </a:pPr>
            <a:r>
              <a:rPr lang="en-US" sz="2400" b="1" dirty="0">
                <a:sym typeface="Roboto"/>
              </a:rPr>
              <a:t>When you submit a question through any of the above options, please let us know your name and what organization you are with</a:t>
            </a:r>
          </a:p>
          <a:p>
            <a:pPr marL="0" lvl="0" indent="0" algn="l" rtl="0">
              <a:spcBef>
                <a:spcPts val="0"/>
              </a:spcBef>
              <a:spcAft>
                <a:spcPts val="0"/>
              </a:spcAft>
              <a:buNone/>
            </a:pPr>
            <a:endParaRPr sz="2400" b="1" dirty="0">
              <a:sym typeface="Roboto"/>
            </a:endParaRPr>
          </a:p>
          <a:p>
            <a:pPr marL="457200" lvl="0" indent="-381000" algn="l" rtl="0">
              <a:spcBef>
                <a:spcPts val="0"/>
              </a:spcBef>
              <a:spcAft>
                <a:spcPts val="0"/>
              </a:spcAft>
              <a:buSzPct val="90000"/>
              <a:buFont typeface="Roboto"/>
              <a:buChar char="●"/>
            </a:pPr>
            <a:r>
              <a:rPr lang="en-US" sz="2400" b="1" dirty="0">
                <a:sym typeface="Roboto"/>
              </a:rPr>
              <a:t>All mics will remain muted throughout the presentation and Q + A</a:t>
            </a:r>
            <a:endParaRPr lang="en-US" sz="2400" b="0" i="0" u="none" strike="noStrike" cap="none" dirty="0">
              <a:solidFill>
                <a:srgbClr val="000000"/>
              </a:solidFill>
              <a:sym typeface="Roboto"/>
            </a:endParaRPr>
          </a:p>
        </p:txBody>
      </p:sp>
      <p:grpSp>
        <p:nvGrpSpPr>
          <p:cNvPr id="5" name="Group 4" descr="Red speech bubble with an information symbol">
            <a:extLst>
              <a:ext uri="{FF2B5EF4-FFF2-40B4-BE49-F238E27FC236}">
                <a16:creationId xmlns:a16="http://schemas.microsoft.com/office/drawing/2014/main" id="{031AC4DA-18F9-72A2-1525-62119F0DC984}"/>
              </a:ext>
            </a:extLst>
          </p:cNvPr>
          <p:cNvGrpSpPr/>
          <p:nvPr/>
        </p:nvGrpSpPr>
        <p:grpSpPr>
          <a:xfrm>
            <a:off x="9977768" y="1144438"/>
            <a:ext cx="1648027" cy="1506689"/>
            <a:chOff x="9675844" y="914400"/>
            <a:chExt cx="2036215" cy="1866122"/>
          </a:xfrm>
        </p:grpSpPr>
        <p:sp>
          <p:nvSpPr>
            <p:cNvPr id="2" name="Speech Bubble: Rectangle with Corners Rounded 1">
              <a:extLst>
                <a:ext uri="{FF2B5EF4-FFF2-40B4-BE49-F238E27FC236}">
                  <a16:creationId xmlns:a16="http://schemas.microsoft.com/office/drawing/2014/main" id="{7E255178-ED70-5BCF-B6C0-F0EA577E86B9}"/>
                </a:ext>
              </a:extLst>
            </p:cNvPr>
            <p:cNvSpPr/>
            <p:nvPr/>
          </p:nvSpPr>
          <p:spPr>
            <a:xfrm flipH="1">
              <a:off x="9675844" y="914400"/>
              <a:ext cx="2036215" cy="1866122"/>
            </a:xfrm>
            <a:prstGeom prst="wedgeRoundRectCallout">
              <a:avLst>
                <a:gd name="adj1" fmla="val -4337"/>
                <a:gd name="adj2" fmla="val 90500"/>
                <a:gd name="adj3" fmla="val 16667"/>
              </a:avLst>
            </a:prstGeom>
            <a:solidFill>
              <a:srgbClr val="EF4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356BD9AE-8EAD-8659-BA61-876B6D161FA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12512" y="1066022"/>
              <a:ext cx="1562878" cy="1562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rgbClr val="FAFAFA"/>
                </a:solidFill>
              </a:rPr>
              <a:t>1</a:t>
            </a:r>
            <a:endParaRPr dirty="0">
              <a:solidFill>
                <a:srgbClr val="FAFAFA"/>
              </a:solidFill>
            </a:endParaRPr>
          </a:p>
        </p:txBody>
      </p:sp>
      <p:sp>
        <p:nvSpPr>
          <p:cNvPr id="342" name="Google Shape;342;p31"/>
          <p:cNvSpPr>
            <a:spLocks noGrp="1"/>
          </p:cNvSpPr>
          <p:nvPr>
            <p:ph type="body" idx="5"/>
          </p:nvPr>
        </p:nvSpPr>
        <p:spPr>
          <a:xfrm>
            <a:off x="304799" y="838200"/>
            <a:ext cx="11576304"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0">
              <a:spcBef>
                <a:spcPts val="0"/>
              </a:spcBef>
              <a:buNone/>
            </a:pPr>
            <a:r>
              <a:rPr lang="en-US" sz="2000" b="1" dirty="0">
                <a:solidFill>
                  <a:srgbClr val="000000"/>
                </a:solidFill>
              </a:rPr>
              <a:t>City-funded projects must meet certain Local Laws and City Policies.  </a:t>
            </a:r>
            <a:endParaRPr sz="2000" b="1" dirty="0">
              <a:solidFill>
                <a:srgbClr val="000000"/>
              </a:solidFill>
            </a:endParaRPr>
          </a:p>
          <a:p>
            <a:pPr marL="0" indent="0">
              <a:spcBef>
                <a:spcPts val="0"/>
              </a:spcBef>
              <a:buNone/>
            </a:pPr>
            <a:r>
              <a:rPr lang="en-US" sz="2000" b="1" dirty="0">
                <a:solidFill>
                  <a:srgbClr val="000000"/>
                </a:solidFill>
              </a:rPr>
              <a:t>Here are some that typically apply to cultural capital projects:</a:t>
            </a:r>
            <a:endParaRPr sz="2000" b="1" dirty="0">
              <a:solidFill>
                <a:srgbClr val="000000"/>
              </a:solidFill>
            </a:endParaRPr>
          </a:p>
        </p:txBody>
      </p:sp>
      <p:sp>
        <p:nvSpPr>
          <p:cNvPr id="344" name="Google Shape;344;p31"/>
          <p:cNvSpPr txBox="1">
            <a:spLocks noGrp="1"/>
          </p:cNvSpPr>
          <p:nvPr>
            <p:ph type="body" idx="7"/>
          </p:nvPr>
        </p:nvSpPr>
        <p:spPr>
          <a:xfrm>
            <a:off x="3505200" y="1691432"/>
            <a:ext cx="8348631" cy="2670048"/>
          </a:xfrm>
          <a:prstGeom prst="rect">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11125" lvl="0" indent="0" algn="l" rtl="0">
              <a:lnSpc>
                <a:spcPct val="100000"/>
              </a:lnSpc>
              <a:spcBef>
                <a:spcPts val="0"/>
              </a:spcBef>
              <a:spcAft>
                <a:spcPts val="0"/>
              </a:spcAft>
              <a:buClr>
                <a:schemeClr val="dk1"/>
              </a:buClr>
              <a:buSzPts val="1800"/>
              <a:buNone/>
            </a:pPr>
            <a:r>
              <a:rPr lang="en-US" dirty="0">
                <a:latin typeface="Open sans"/>
                <a:ea typeface="Open sans"/>
                <a:cs typeface="Open sans"/>
              </a:rPr>
              <a:t>Green Building Laws and Regulations:</a:t>
            </a:r>
          </a:p>
          <a:p>
            <a:pPr marL="346075" indent="-223520"/>
            <a:r>
              <a:rPr lang="en-US" dirty="0">
                <a:latin typeface="Open sans"/>
                <a:ea typeface="Open sans"/>
                <a:cs typeface="Open sans"/>
              </a:rPr>
              <a:t>There are multiple local laws around sustainability, energy reduction, etc. that may impact your projects </a:t>
            </a:r>
            <a:endParaRPr lang="en-US" dirty="0"/>
          </a:p>
          <a:p>
            <a:pPr marL="346075" indent="-223520"/>
            <a:r>
              <a:rPr lang="en-US" dirty="0">
                <a:latin typeface="Open sans"/>
                <a:ea typeface="Open sans"/>
                <a:cs typeface="Open sans"/>
              </a:rPr>
              <a:t>More information can be found here: </a:t>
            </a:r>
            <a:endParaRPr lang="en-US" dirty="0"/>
          </a:p>
          <a:p>
            <a:pPr marL="690245" lvl="1" indent="-342900">
              <a:spcBef>
                <a:spcPts val="360"/>
              </a:spcBef>
              <a:buSzPct val="50000"/>
              <a:buFont typeface="Courier New" panose="02070309020205020404" pitchFamily="49" charset="0"/>
              <a:buChar char="o"/>
            </a:pPr>
            <a:r>
              <a:rPr lang="en-US" sz="1800" dirty="0">
                <a:latin typeface="Open sans"/>
                <a:ea typeface="Open sans"/>
                <a:cs typeface="Open sans"/>
                <a:hlinkClick r:id="rId3"/>
              </a:rPr>
              <a:t>https://www1.nyc.gov/site/oec/green-building/green-building-requirements.page</a:t>
            </a:r>
            <a:endParaRPr lang="en-US" sz="1800" dirty="0">
              <a:latin typeface="Open sans"/>
              <a:ea typeface="Open sans"/>
              <a:cs typeface="Open sans"/>
            </a:endParaRPr>
          </a:p>
          <a:p>
            <a:pPr marL="690245" lvl="1" indent="-342900">
              <a:spcBef>
                <a:spcPts val="320"/>
              </a:spcBef>
              <a:buSzPct val="50000"/>
              <a:buFont typeface="Courier New" panose="02070309020205020404" pitchFamily="49" charset="0"/>
              <a:buChar char="o"/>
            </a:pPr>
            <a:r>
              <a:rPr lang="en-US" sz="1800" u="sng" dirty="0">
                <a:solidFill>
                  <a:schemeClr val="hlink"/>
                </a:solidFill>
                <a:latin typeface="Open sans"/>
                <a:ea typeface="Open sans"/>
                <a:cs typeface="Open sans"/>
                <a:hlinkClick r:id="rId4">
                  <a:extLst>
                    <a:ext uri="{A12FA001-AC4F-418D-AE19-62706E023703}">
                      <ahyp:hlinkClr xmlns:ahyp="http://schemas.microsoft.com/office/drawing/2018/hyperlinkcolor" val="tx"/>
                    </a:ext>
                  </a:extLst>
                </a:hlinkClick>
              </a:rPr>
              <a:t>https://codelibrary.amlegal.com/codes/newyorkcity/latest/NYCcharter/0-0-0-1041</a:t>
            </a:r>
            <a:endParaRPr lang="en-US" sz="1800" dirty="0">
              <a:solidFill>
                <a:schemeClr val="hlink"/>
              </a:solidFill>
              <a:latin typeface="Open sans"/>
              <a:ea typeface="Open sans"/>
              <a:cs typeface="Open sans"/>
            </a:endParaRPr>
          </a:p>
        </p:txBody>
      </p:sp>
      <p:sp>
        <p:nvSpPr>
          <p:cNvPr id="346" name="Google Shape;346;p31"/>
          <p:cNvSpPr/>
          <p:nvPr/>
        </p:nvSpPr>
        <p:spPr>
          <a:xfrm>
            <a:off x="3532472" y="4547199"/>
            <a:ext cx="8348631" cy="127101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11125">
              <a:buClr>
                <a:schemeClr val="dk1"/>
              </a:buClr>
              <a:buSzPts val="1800"/>
            </a:pPr>
            <a:r>
              <a:rPr lang="en-US" sz="1800" b="0" i="0" u="none" strike="noStrike" cap="none" dirty="0">
                <a:solidFill>
                  <a:schemeClr val="dk1"/>
                </a:solidFill>
                <a:latin typeface="Open sans"/>
                <a:ea typeface="Open sans"/>
                <a:cs typeface="Open sans"/>
                <a:sym typeface="Roboto"/>
              </a:rPr>
              <a:t>A Local Law to amend the New York City building code</a:t>
            </a:r>
            <a:r>
              <a:rPr lang="en-US" sz="1800" dirty="0">
                <a:solidFill>
                  <a:schemeClr val="dk1"/>
                </a:solidFill>
                <a:latin typeface="Open sans"/>
                <a:ea typeface="Open sans"/>
                <a:cs typeface="Open sans"/>
                <a:sym typeface="Roboto"/>
              </a:rPr>
              <a:t> </a:t>
            </a:r>
            <a:r>
              <a:rPr lang="en-US" sz="1800" b="0" i="0" u="none" strike="noStrike" cap="none" dirty="0">
                <a:solidFill>
                  <a:schemeClr val="dk1"/>
                </a:solidFill>
                <a:latin typeface="Open sans"/>
                <a:ea typeface="Open sans"/>
                <a:cs typeface="Open sans"/>
                <a:sym typeface="Roboto"/>
              </a:rPr>
              <a:t>requiring that the roofs of certain buildings be partially covered in green roof or solar photovoltaic electricity generating systems</a:t>
            </a:r>
          </a:p>
        </p:txBody>
      </p:sp>
      <p:sp>
        <p:nvSpPr>
          <p:cNvPr id="2" name="Trapezoid 1">
            <a:extLst>
              <a:ext uri="{FF2B5EF4-FFF2-40B4-BE49-F238E27FC236}">
                <a16:creationId xmlns:a16="http://schemas.microsoft.com/office/drawing/2014/main" id="{326240E7-F2F4-268D-E563-0CABB127D466}"/>
              </a:ext>
            </a:extLst>
          </p:cNvPr>
          <p:cNvSpPr/>
          <p:nvPr/>
        </p:nvSpPr>
        <p:spPr>
          <a:xfrm rot="16200000">
            <a:off x="569975" y="1426256"/>
            <a:ext cx="2670048" cy="3200400"/>
          </a:xfrm>
          <a:prstGeom prst="trapezoid">
            <a:avLst>
              <a:gd name="adj" fmla="val 7813"/>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lvl="0" indent="0" algn="ctr" rtl="0">
              <a:lnSpc>
                <a:spcPct val="100000"/>
              </a:lnSpc>
              <a:spcBef>
                <a:spcPts val="0"/>
              </a:spcBef>
              <a:spcAft>
                <a:spcPts val="0"/>
              </a:spcAft>
              <a:buClr>
                <a:schemeClr val="dk1"/>
              </a:buClr>
              <a:buSzPts val="2000"/>
              <a:buFont typeface="Arial"/>
              <a:buNone/>
            </a:pPr>
            <a:r>
              <a:rPr lang="en-US" sz="1800" b="1" dirty="0">
                <a:solidFill>
                  <a:schemeClr val="bg1"/>
                </a:solidFill>
              </a:rPr>
              <a:t>Green Building Laws</a:t>
            </a:r>
            <a:endParaRPr lang="en-US" sz="2400" b="1" dirty="0">
              <a:solidFill>
                <a:schemeClr val="bg1"/>
              </a:solidFill>
            </a:endParaRPr>
          </a:p>
        </p:txBody>
      </p:sp>
      <p:sp>
        <p:nvSpPr>
          <p:cNvPr id="5" name="Trapezoid 4">
            <a:extLst>
              <a:ext uri="{FF2B5EF4-FFF2-40B4-BE49-F238E27FC236}">
                <a16:creationId xmlns:a16="http://schemas.microsoft.com/office/drawing/2014/main" id="{179E7642-8906-54E1-A3A0-4D7D98F9DBF3}"/>
              </a:ext>
            </a:extLst>
          </p:cNvPr>
          <p:cNvSpPr/>
          <p:nvPr/>
        </p:nvSpPr>
        <p:spPr>
          <a:xfrm rot="16200000">
            <a:off x="1296763" y="3582507"/>
            <a:ext cx="1271016"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algn="ctr">
              <a:buClr>
                <a:schemeClr val="dk1"/>
              </a:buClr>
              <a:buSzPts val="2000"/>
            </a:pPr>
            <a:r>
              <a:rPr lang="en-US" sz="1800" b="1" dirty="0">
                <a:solidFill>
                  <a:schemeClr val="bg1"/>
                </a:solidFill>
              </a:rPr>
              <a:t>Local Law 92/94 of 2019:</a:t>
            </a:r>
          </a:p>
          <a:p>
            <a:pPr algn="ctr">
              <a:buClr>
                <a:schemeClr val="dk1"/>
              </a:buClr>
              <a:buSzPts val="2000"/>
            </a:pPr>
            <a:r>
              <a:rPr lang="en-US" sz="1800" b="1" dirty="0">
                <a:solidFill>
                  <a:schemeClr val="bg1"/>
                </a:solidFill>
              </a:rPr>
              <a:t>Green Roofs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5" name="Google Shape;355;p32"/>
          <p:cNvSpPr/>
          <p:nvPr/>
        </p:nvSpPr>
        <p:spPr>
          <a:xfrm>
            <a:off x="3505200" y="3157727"/>
            <a:ext cx="7918704" cy="2853709"/>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346075" marR="0" lvl="0" indent="-223838" algn="l" rtl="0">
              <a:lnSpc>
                <a:spcPct val="100000"/>
              </a:lnSpc>
              <a:spcBef>
                <a:spcPts val="0"/>
              </a:spcBef>
              <a:spcAft>
                <a:spcPts val="600"/>
              </a:spcAft>
              <a:buClr>
                <a:schemeClr val="dk1"/>
              </a:buClr>
              <a:buSzPts val="1600"/>
              <a:buFont typeface="Arial"/>
              <a:buChar char="•"/>
            </a:pPr>
            <a:r>
              <a:rPr lang="en-US"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Requires that any capital project with an estimated baseline construction cost of $950,000 or more involving the construction of one or more “assembly areas” include the installation of an induction loop assistive listening system in at least one assembly area and “</a:t>
            </a:r>
            <a:r>
              <a:rPr lang="en-US" sz="1800" b="0" i="0" u="none" strike="noStrike" cap="none" dirty="0" err="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microlooping</a:t>
            </a:r>
            <a:r>
              <a:rPr lang="en-US"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 each security, information or reception desk used for check-in. </a:t>
            </a:r>
          </a:p>
          <a:p>
            <a:pPr marL="346075" marR="0" lvl="0" indent="-223838" algn="l" rtl="0">
              <a:lnSpc>
                <a:spcPct val="100000"/>
              </a:lnSpc>
              <a:spcBef>
                <a:spcPts val="0"/>
              </a:spcBef>
              <a:spcAft>
                <a:spcPts val="0"/>
              </a:spcAft>
              <a:buClr>
                <a:schemeClr val="dk1"/>
              </a:buClr>
              <a:buSzPts val="1600"/>
              <a:buFont typeface="Arial"/>
              <a:buChar char="•"/>
            </a:pPr>
            <a:r>
              <a:rPr lang="en-US"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For more information and exemptions visit: </a:t>
            </a:r>
            <a:r>
              <a:rPr lang="en-US" sz="1800" b="0" i="0" u="sng"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hlinkClick r:id="rId3"/>
              </a:rPr>
              <a:t>https://www1.nyc.gov/assets/mopd/downloads/pdf/laws_local-law_51.pdf</a:t>
            </a:r>
            <a:endParaRPr sz="18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351" name="Google Shape;351;p32"/>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rgbClr val="FAFAFA"/>
                </a:solidFill>
              </a:rPr>
              <a:t>2</a:t>
            </a:r>
            <a:endParaRPr dirty="0">
              <a:solidFill>
                <a:srgbClr val="FAFAFA"/>
              </a:solidFill>
            </a:endParaRPr>
          </a:p>
        </p:txBody>
      </p:sp>
      <p:sp>
        <p:nvSpPr>
          <p:cNvPr id="353" name="Google Shape;353;p32"/>
          <p:cNvSpPr/>
          <p:nvPr/>
        </p:nvSpPr>
        <p:spPr>
          <a:xfrm>
            <a:off x="3505199" y="1691640"/>
            <a:ext cx="7918704" cy="128016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346075" indent="-223838">
              <a:spcAft>
                <a:spcPts val="600"/>
              </a:spcAft>
              <a:buClr>
                <a:schemeClr val="dk1"/>
              </a:buClr>
              <a:buSzPts val="1600"/>
              <a:buChar char="•"/>
            </a:pPr>
            <a:r>
              <a:rPr lang="en-US" sz="1800" dirty="0">
                <a:solidFill>
                  <a:schemeClr val="dk1"/>
                </a:solidFill>
                <a:latin typeface="Open sans" panose="020B0606030504020204" pitchFamily="2" charset="0"/>
                <a:ea typeface="Open sans" panose="020B0606030504020204" pitchFamily="2" charset="0"/>
                <a:cs typeface="Open sans" panose="020B0606030504020204" pitchFamily="2" charset="0"/>
              </a:rPr>
              <a:t>Ensures NYC certified minority and women owned business enterprises have greater access to public contracting opportunities.</a:t>
            </a:r>
          </a:p>
          <a:p>
            <a:pPr marL="346075" indent="-223838">
              <a:buClr>
                <a:schemeClr val="dk1"/>
              </a:buClr>
              <a:buSzPts val="1600"/>
              <a:buChar char="•"/>
            </a:pPr>
            <a:r>
              <a:rPr lang="en-US" sz="1800" dirty="0">
                <a:effectLst/>
                <a:latin typeface="Segoe UI" panose="020B0502040204020203" pitchFamily="34" charset="0"/>
                <a:hlinkClick r:id="rId4"/>
              </a:rPr>
              <a:t>https://www.nyc.gov/site/mocs/opportunities/about-m-wbe.page</a:t>
            </a:r>
            <a:endParaRPr lang="en-US" sz="1800" dirty="0">
              <a:solidFill>
                <a:schemeClr val="dk1"/>
              </a:solidFill>
              <a:latin typeface="Open sans" panose="020B0606030504020204" pitchFamily="2" charset="0"/>
              <a:ea typeface="Open sans" panose="020B0606030504020204" pitchFamily="2" charset="0"/>
              <a:cs typeface="Open sans" panose="020B0606030504020204" pitchFamily="2" charset="0"/>
            </a:endParaRPr>
          </a:p>
        </p:txBody>
      </p:sp>
      <p:sp>
        <p:nvSpPr>
          <p:cNvPr id="356" name="Google Shape;356;p32"/>
          <p:cNvSpPr/>
          <p:nvPr/>
        </p:nvSpPr>
        <p:spPr>
          <a:xfrm>
            <a:off x="304800" y="838200"/>
            <a:ext cx="11576304"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City-funded projects must meet certain Local Laws and City Policies.  </a:t>
            </a:r>
            <a:endParaRPr sz="2000" b="1">
              <a:latin typeface="Open sans" panose="020B0606030504020204" pitchFamily="2" charset="0"/>
              <a:ea typeface="Open sans" panose="020B0606030504020204" pitchFamily="2" charset="0"/>
              <a:cs typeface="Open sans" panose="020B0606030504020204" pitchFamily="2" charset="0"/>
              <a:sym typeface="Roboto"/>
            </a:endParaRPr>
          </a:p>
          <a:p>
            <a:pPr>
              <a:buClr>
                <a:schemeClr val="dk1"/>
              </a:buClr>
              <a:buSzPts val="1800"/>
            </a:pPr>
            <a:r>
              <a:rPr lang="en-US" sz="2000" b="1">
                <a:latin typeface="Open sans" panose="020B0606030504020204" pitchFamily="2" charset="0"/>
                <a:ea typeface="Open sans" panose="020B0606030504020204" pitchFamily="2" charset="0"/>
                <a:cs typeface="Open sans" panose="020B0606030504020204" pitchFamily="2" charset="0"/>
                <a:sym typeface="Roboto"/>
              </a:rPr>
              <a:t>Here are some that typically apply to cultural capital projects:</a:t>
            </a:r>
            <a:endParaRPr sz="2000" b="1">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 name="Trapezoid 1">
            <a:extLst>
              <a:ext uri="{FF2B5EF4-FFF2-40B4-BE49-F238E27FC236}">
                <a16:creationId xmlns:a16="http://schemas.microsoft.com/office/drawing/2014/main" id="{C1F71D91-6620-8A5B-A462-149FA80D1D76}"/>
              </a:ext>
            </a:extLst>
          </p:cNvPr>
          <p:cNvSpPr/>
          <p:nvPr/>
        </p:nvSpPr>
        <p:spPr>
          <a:xfrm rot="16200000">
            <a:off x="1264919" y="731520"/>
            <a:ext cx="1280160"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dirty="0">
                <a:solidFill>
                  <a:schemeClr val="bg1"/>
                </a:solidFill>
              </a:rPr>
              <a:t>Local Law 1of 2013: </a:t>
            </a:r>
          </a:p>
          <a:p>
            <a:pPr marL="0" indent="0" algn="ctr">
              <a:spcBef>
                <a:spcPts val="0"/>
              </a:spcBef>
              <a:buSzPts val="2000"/>
            </a:pPr>
            <a:r>
              <a:rPr lang="en-US" sz="1800" b="1" dirty="0">
                <a:solidFill>
                  <a:schemeClr val="bg1"/>
                </a:solidFill>
              </a:rPr>
              <a:t>M/WBE</a:t>
            </a:r>
          </a:p>
        </p:txBody>
      </p:sp>
      <p:sp>
        <p:nvSpPr>
          <p:cNvPr id="5" name="Trapezoid 4">
            <a:extLst>
              <a:ext uri="{FF2B5EF4-FFF2-40B4-BE49-F238E27FC236}">
                <a16:creationId xmlns:a16="http://schemas.microsoft.com/office/drawing/2014/main" id="{53386ACC-2954-28D9-2BFA-FEDFAE3C7F7B}"/>
              </a:ext>
            </a:extLst>
          </p:cNvPr>
          <p:cNvSpPr/>
          <p:nvPr/>
        </p:nvSpPr>
        <p:spPr>
          <a:xfrm rot="16200000">
            <a:off x="478145" y="2984382"/>
            <a:ext cx="2853709" cy="3200400"/>
          </a:xfrm>
          <a:prstGeom prst="trapezoid">
            <a:avLst>
              <a:gd name="adj" fmla="val 8095"/>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dirty="0">
                <a:solidFill>
                  <a:schemeClr val="bg1"/>
                </a:solidFill>
              </a:rPr>
              <a:t>Local Law 51 of 2017:</a:t>
            </a:r>
          </a:p>
          <a:p>
            <a:pPr marL="0" indent="0" algn="ctr">
              <a:spcBef>
                <a:spcPts val="0"/>
              </a:spcBef>
              <a:buSzPts val="2000"/>
            </a:pPr>
            <a:r>
              <a:rPr lang="en-US" sz="1800" b="1" dirty="0">
                <a:solidFill>
                  <a:schemeClr val="bg1"/>
                </a:solidFill>
              </a:rPr>
              <a:t>Induction Loops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rgbClr val="FAFAFA"/>
                </a:solidFill>
              </a:rPr>
              <a:t>3</a:t>
            </a:r>
            <a:endParaRPr dirty="0">
              <a:solidFill>
                <a:srgbClr val="FAFAFA"/>
              </a:solidFill>
            </a:endParaRPr>
          </a:p>
        </p:txBody>
      </p:sp>
      <p:sp>
        <p:nvSpPr>
          <p:cNvPr id="363" name="Google Shape;363;p33"/>
          <p:cNvSpPr>
            <a:spLocks noGrp="1"/>
          </p:cNvSpPr>
          <p:nvPr>
            <p:ph type="body" idx="7"/>
          </p:nvPr>
        </p:nvSpPr>
        <p:spPr>
          <a:xfrm>
            <a:off x="3505199" y="1722782"/>
            <a:ext cx="8378953" cy="155442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p>
            <a:pPr marL="346075" lvl="0" indent="-222250" algn="l" rtl="0">
              <a:lnSpc>
                <a:spcPct val="100000"/>
              </a:lnSpc>
              <a:spcBef>
                <a:spcPts val="600"/>
              </a:spcBef>
              <a:spcAft>
                <a:spcPts val="0"/>
              </a:spcAft>
              <a:buClr>
                <a:schemeClr val="dk1"/>
              </a:buClr>
              <a:buSzPts val="1800"/>
              <a:buChar char="•"/>
            </a:pPr>
            <a:r>
              <a:rPr lang="en-US" sz="1700" dirty="0">
                <a:sym typeface="Roboto"/>
              </a:rPr>
              <a:t>Mandates that the design and construction of buildings accommodate the accessibility needs of people with disabilities, including appropriate routes of movement in the interior and exterior of the building, interior room modifications, and adjustment of facilities</a:t>
            </a:r>
            <a:endParaRPr sz="1700" dirty="0">
              <a:sym typeface="Roboto"/>
            </a:endParaRPr>
          </a:p>
          <a:p>
            <a:pPr marL="346075" lvl="0" indent="-222250" algn="l" rtl="0">
              <a:lnSpc>
                <a:spcPct val="100000"/>
              </a:lnSpc>
              <a:spcBef>
                <a:spcPts val="600"/>
              </a:spcBef>
              <a:spcAft>
                <a:spcPts val="0"/>
              </a:spcAft>
              <a:buClr>
                <a:schemeClr val="dk1"/>
              </a:buClr>
              <a:buSzPts val="1800"/>
              <a:buChar char="•"/>
            </a:pPr>
            <a:r>
              <a:rPr lang="en-US" sz="1700" u="sng" dirty="0">
                <a:solidFill>
                  <a:schemeClr val="hlink"/>
                </a:solidFill>
                <a:sym typeface="Roboto"/>
                <a:hlinkClick r:id="rId3"/>
              </a:rPr>
              <a:t>https://www1.nyc.gov/assets/buildings/local_laws/ll58of1987.pdf</a:t>
            </a:r>
            <a:endParaRPr sz="1700" dirty="0">
              <a:sym typeface="Roboto"/>
            </a:endParaRPr>
          </a:p>
        </p:txBody>
      </p:sp>
      <p:sp>
        <p:nvSpPr>
          <p:cNvPr id="365" name="Google Shape;365;p33"/>
          <p:cNvSpPr>
            <a:spLocks noGrp="1"/>
          </p:cNvSpPr>
          <p:nvPr>
            <p:ph type="body" idx="8"/>
          </p:nvPr>
        </p:nvSpPr>
        <p:spPr>
          <a:xfrm>
            <a:off x="3505199" y="3790058"/>
            <a:ext cx="8378953" cy="271454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284163" lvl="0" indent="-169863" algn="l" rtl="0">
              <a:lnSpc>
                <a:spcPct val="100000"/>
              </a:lnSpc>
              <a:spcBef>
                <a:spcPts val="0"/>
              </a:spcBef>
              <a:spcAft>
                <a:spcPts val="0"/>
              </a:spcAft>
              <a:buClr>
                <a:schemeClr val="dk1"/>
              </a:buClr>
              <a:buSzPts val="1800"/>
              <a:buChar char="•"/>
            </a:pPr>
            <a:r>
              <a:rPr lang="en-US" sz="1700" dirty="0">
                <a:sym typeface="Roboto"/>
              </a:rPr>
              <a:t>Accessibility requirements regulated by NYC Building Code A117.1 (City law) and 2010 ADA Standards for Accessible Design (Federal law)</a:t>
            </a:r>
            <a:endParaRPr sz="1700" dirty="0">
              <a:sym typeface="Roboto"/>
            </a:endParaRPr>
          </a:p>
          <a:p>
            <a:pPr marL="284163" lvl="0" indent="-169863" algn="l" rtl="0">
              <a:lnSpc>
                <a:spcPct val="100000"/>
              </a:lnSpc>
              <a:spcBef>
                <a:spcPts val="0"/>
              </a:spcBef>
              <a:spcAft>
                <a:spcPts val="0"/>
              </a:spcAft>
              <a:buClr>
                <a:schemeClr val="dk1"/>
              </a:buClr>
              <a:buSzPts val="1800"/>
              <a:buChar char="•"/>
            </a:pPr>
            <a:r>
              <a:rPr lang="en-US" sz="1700" dirty="0">
                <a:sym typeface="Roboto"/>
              </a:rPr>
              <a:t>Path of travel: An alteration that affects or could affect the usability of or access to an area of a facility that contains a primary function shall be made so as to ensure that, to the maximum extent feasible, the path of travel to the altered area and the restrooms, telephones, and drinking fountains serving the altered area are readily accessible to and usable by individuals with disabilities, including individuals who use wheelchairs, unless the cost and scope of such alterations is disproportionate to the cost of the overall alteration.</a:t>
            </a:r>
            <a:endParaRPr sz="1700" dirty="0">
              <a:sym typeface="Roboto"/>
            </a:endParaRPr>
          </a:p>
        </p:txBody>
      </p:sp>
      <p:sp>
        <p:nvSpPr>
          <p:cNvPr id="366" name="Google Shape;366;p33"/>
          <p:cNvSpPr/>
          <p:nvPr/>
        </p:nvSpPr>
        <p:spPr>
          <a:xfrm>
            <a:off x="304800" y="838200"/>
            <a:ext cx="115793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buClr>
                <a:schemeClr val="dk1"/>
              </a:buClr>
              <a:buSzPts val="1800"/>
            </a:pPr>
            <a:r>
              <a:rPr lang="en-US" sz="2000" b="1" dirty="0">
                <a:latin typeface="Open sans" panose="020B0606030504020204" pitchFamily="2" charset="0"/>
                <a:ea typeface="Open sans" panose="020B0606030504020204" pitchFamily="2" charset="0"/>
                <a:cs typeface="Open sans" panose="020B0606030504020204" pitchFamily="2" charset="0"/>
                <a:sym typeface="Roboto"/>
              </a:rPr>
              <a:t>City-funded projects must meet certain Local Laws and City Policies.  </a:t>
            </a:r>
            <a:endParaRPr sz="2000" b="1" dirty="0">
              <a:latin typeface="Open sans" panose="020B0606030504020204" pitchFamily="2" charset="0"/>
              <a:ea typeface="Open sans" panose="020B0606030504020204" pitchFamily="2" charset="0"/>
              <a:cs typeface="Open sans" panose="020B0606030504020204" pitchFamily="2" charset="0"/>
              <a:sym typeface="Roboto"/>
            </a:endParaRPr>
          </a:p>
          <a:p>
            <a:pPr>
              <a:buClr>
                <a:schemeClr val="dk1"/>
              </a:buClr>
              <a:buSzPts val="1800"/>
            </a:pPr>
            <a:r>
              <a:rPr lang="en-US" sz="2000" b="1" dirty="0">
                <a:latin typeface="Open sans" panose="020B0606030504020204" pitchFamily="2" charset="0"/>
                <a:ea typeface="Open sans" panose="020B0606030504020204" pitchFamily="2" charset="0"/>
                <a:cs typeface="Open sans" panose="020B0606030504020204" pitchFamily="2" charset="0"/>
                <a:sym typeface="Roboto"/>
              </a:rPr>
              <a:t>Here are some that typically apply to cultural capital projects:</a:t>
            </a:r>
            <a:endParaRPr sz="2000" b="1" dirty="0">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4" name="Trapezoid 3">
            <a:extLst>
              <a:ext uri="{FF2B5EF4-FFF2-40B4-BE49-F238E27FC236}">
                <a16:creationId xmlns:a16="http://schemas.microsoft.com/office/drawing/2014/main" id="{5251E1B2-F745-FA6E-ABC2-2F2045698F32}"/>
              </a:ext>
            </a:extLst>
          </p:cNvPr>
          <p:cNvSpPr/>
          <p:nvPr/>
        </p:nvSpPr>
        <p:spPr>
          <a:xfrm rot="16200000">
            <a:off x="1127786" y="899795"/>
            <a:ext cx="1554425" cy="3200400"/>
          </a:xfrm>
          <a:prstGeom prst="trapezoid">
            <a:avLst>
              <a:gd name="adj" fmla="val 11915"/>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dirty="0">
                <a:solidFill>
                  <a:schemeClr val="bg1"/>
                </a:solidFill>
              </a:rPr>
              <a:t>Local Law 58 of 1987:</a:t>
            </a:r>
          </a:p>
          <a:p>
            <a:pPr marL="0" indent="0" algn="ctr">
              <a:spcBef>
                <a:spcPts val="0"/>
              </a:spcBef>
              <a:buSzPts val="2000"/>
            </a:pPr>
            <a:r>
              <a:rPr lang="en-US" sz="1800" b="1" dirty="0">
                <a:solidFill>
                  <a:schemeClr val="bg1"/>
                </a:solidFill>
              </a:rPr>
              <a:t>Accessibility</a:t>
            </a:r>
          </a:p>
        </p:txBody>
      </p:sp>
      <p:sp>
        <p:nvSpPr>
          <p:cNvPr id="5" name="Trapezoid 4">
            <a:extLst>
              <a:ext uri="{FF2B5EF4-FFF2-40B4-BE49-F238E27FC236}">
                <a16:creationId xmlns:a16="http://schemas.microsoft.com/office/drawing/2014/main" id="{84DF1DEE-2408-FAF5-1B31-2F4576578DBC}"/>
              </a:ext>
            </a:extLst>
          </p:cNvPr>
          <p:cNvSpPr/>
          <p:nvPr/>
        </p:nvSpPr>
        <p:spPr>
          <a:xfrm rot="16200000">
            <a:off x="547726" y="3547131"/>
            <a:ext cx="2714546" cy="3200400"/>
          </a:xfrm>
          <a:prstGeom prst="trapezoid">
            <a:avLst>
              <a:gd name="adj" fmla="val 8021"/>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dirty="0">
                <a:solidFill>
                  <a:schemeClr val="bg1"/>
                </a:solidFill>
              </a:rPr>
              <a:t>General Accessibility</a:t>
            </a:r>
          </a:p>
          <a:p>
            <a:pPr marL="0" indent="0" algn="ctr">
              <a:spcBef>
                <a:spcPts val="0"/>
              </a:spcBef>
              <a:buSzPts val="2000"/>
            </a:pPr>
            <a:r>
              <a:rPr lang="en-US" sz="1800" b="1" dirty="0">
                <a:solidFill>
                  <a:schemeClr val="bg1"/>
                </a:solidFill>
              </a:rPr>
              <a:t>Laws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LOCAL LAWS AND CITY POLICIES </a:t>
            </a:r>
            <a:r>
              <a:rPr lang="en-US" dirty="0">
                <a:solidFill>
                  <a:srgbClr val="FAFAFA"/>
                </a:solidFill>
              </a:rPr>
              <a:t>4</a:t>
            </a:r>
            <a:endParaRPr dirty="0">
              <a:solidFill>
                <a:srgbClr val="FAFAFA"/>
              </a:solidFill>
            </a:endParaRPr>
          </a:p>
        </p:txBody>
      </p:sp>
      <p:sp>
        <p:nvSpPr>
          <p:cNvPr id="2" name="Google Shape;366;p33">
            <a:extLst>
              <a:ext uri="{FF2B5EF4-FFF2-40B4-BE49-F238E27FC236}">
                <a16:creationId xmlns:a16="http://schemas.microsoft.com/office/drawing/2014/main" id="{E6B0B7E4-DE03-3C90-D239-E875DD99191A}"/>
              </a:ext>
            </a:extLst>
          </p:cNvPr>
          <p:cNvSpPr/>
          <p:nvPr/>
        </p:nvSpPr>
        <p:spPr>
          <a:xfrm>
            <a:off x="301752" y="841248"/>
            <a:ext cx="11579352"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buClr>
                <a:schemeClr val="dk1"/>
              </a:buClr>
              <a:buSzPts val="1800"/>
            </a:pPr>
            <a:r>
              <a:rPr lang="en-US" sz="2000" b="1" dirty="0">
                <a:latin typeface="Open sans" panose="020B0606030504020204" pitchFamily="2" charset="0"/>
                <a:ea typeface="Open sans" panose="020B0606030504020204" pitchFamily="2" charset="0"/>
                <a:cs typeface="Open sans" panose="020B0606030504020204" pitchFamily="2" charset="0"/>
                <a:sym typeface="Roboto"/>
              </a:rPr>
              <a:t>City-funded projects must meet certain Local Laws and City Policies.  </a:t>
            </a:r>
            <a:endParaRPr sz="2000" b="1" dirty="0">
              <a:latin typeface="Open sans" panose="020B0606030504020204" pitchFamily="2" charset="0"/>
              <a:ea typeface="Open sans" panose="020B0606030504020204" pitchFamily="2" charset="0"/>
              <a:cs typeface="Open sans" panose="020B0606030504020204" pitchFamily="2" charset="0"/>
              <a:sym typeface="Roboto"/>
            </a:endParaRPr>
          </a:p>
          <a:p>
            <a:pPr>
              <a:buClr>
                <a:schemeClr val="dk1"/>
              </a:buClr>
              <a:buSzPts val="1800"/>
            </a:pPr>
            <a:r>
              <a:rPr lang="en-US" sz="2000" b="1" dirty="0">
                <a:latin typeface="Open sans" panose="020B0606030504020204" pitchFamily="2" charset="0"/>
                <a:ea typeface="Open sans" panose="020B0606030504020204" pitchFamily="2" charset="0"/>
                <a:cs typeface="Open sans" panose="020B0606030504020204" pitchFamily="2" charset="0"/>
                <a:sym typeface="Roboto"/>
              </a:rPr>
              <a:t>Here are some that typically apply to cultural capital projects:</a:t>
            </a:r>
            <a:endParaRPr sz="2000" b="1" dirty="0">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3" name="Google Shape;365;p33">
            <a:extLst>
              <a:ext uri="{FF2B5EF4-FFF2-40B4-BE49-F238E27FC236}">
                <a16:creationId xmlns:a16="http://schemas.microsoft.com/office/drawing/2014/main" id="{22EC05A6-9CFA-E873-8CC7-072E33A26E50}"/>
              </a:ext>
            </a:extLst>
          </p:cNvPr>
          <p:cNvSpPr txBox="1">
            <a:spLocks/>
          </p:cNvSpPr>
          <p:nvPr/>
        </p:nvSpPr>
        <p:spPr>
          <a:xfrm>
            <a:off x="3504383" y="1691640"/>
            <a:ext cx="8376535" cy="193330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6075" indent="-222250">
              <a:spcBef>
                <a:spcPts val="0"/>
              </a:spcBef>
              <a:spcAft>
                <a:spcPts val="600"/>
              </a:spcAft>
            </a:pPr>
            <a:r>
              <a:rPr lang="en-US" altLang="en-US" dirty="0">
                <a:latin typeface="Open sans"/>
                <a:ea typeface="Open sans"/>
                <a:cs typeface="Open sans"/>
              </a:rPr>
              <a:t>Evaluates a project’s impact on the environment, e.g. purpose, appearance or condition of a structure or natural resource</a:t>
            </a:r>
            <a:endParaRPr lang="en-US" altLang="en-US" dirty="0"/>
          </a:p>
          <a:p>
            <a:pPr marL="346075" indent="-222250">
              <a:spcBef>
                <a:spcPts val="0"/>
              </a:spcBef>
              <a:spcAft>
                <a:spcPts val="600"/>
              </a:spcAft>
            </a:pPr>
            <a:r>
              <a:rPr lang="en-US" altLang="en-US" dirty="0">
                <a:latin typeface="Open sans"/>
                <a:ea typeface="Open sans"/>
                <a:cs typeface="Open sans"/>
              </a:rPr>
              <a:t>DCLA/DDC will work with organizations to determine if these reviews are required for your project.</a:t>
            </a:r>
          </a:p>
          <a:p>
            <a:pPr marL="346075" indent="-222250">
              <a:spcBef>
                <a:spcPts val="0"/>
              </a:spcBef>
            </a:pPr>
            <a:r>
              <a:rPr lang="en-US" altLang="en-US" dirty="0">
                <a:latin typeface="Open sans"/>
                <a:ea typeface="Open sans"/>
                <a:cs typeface="Open sans"/>
                <a:hlinkClick r:id="rId3"/>
              </a:rPr>
              <a:t>www.dec.ny.gov</a:t>
            </a:r>
            <a:r>
              <a:rPr lang="en-US" altLang="en-US" dirty="0">
                <a:latin typeface="Open sans"/>
                <a:ea typeface="Open sans"/>
                <a:cs typeface="Open sans"/>
              </a:rPr>
              <a:t> and  </a:t>
            </a:r>
            <a:r>
              <a:rPr lang="en-US" altLang="en-US" dirty="0">
                <a:latin typeface="Open sans"/>
                <a:ea typeface="Open sans"/>
                <a:cs typeface="Open sans"/>
                <a:hlinkClick r:id="rId4"/>
              </a:rPr>
              <a:t>http://www1.nyc.gov/site/oec/environmental-quality-review/technical-manual.page</a:t>
            </a:r>
            <a:endParaRPr lang="en-US" altLang="en-US" dirty="0">
              <a:latin typeface="Open sans"/>
              <a:ea typeface="Open sans"/>
              <a:cs typeface="Open sans"/>
            </a:endParaRPr>
          </a:p>
        </p:txBody>
      </p:sp>
      <p:sp>
        <p:nvSpPr>
          <p:cNvPr id="5" name="Google Shape;363;p33">
            <a:extLst>
              <a:ext uri="{FF2B5EF4-FFF2-40B4-BE49-F238E27FC236}">
                <a16:creationId xmlns:a16="http://schemas.microsoft.com/office/drawing/2014/main" id="{6CC58468-6F35-4F98-47F5-9EF0EB1BDE91}"/>
              </a:ext>
            </a:extLst>
          </p:cNvPr>
          <p:cNvSpPr txBox="1">
            <a:spLocks/>
          </p:cNvSpPr>
          <p:nvPr/>
        </p:nvSpPr>
        <p:spPr>
          <a:xfrm>
            <a:off x="3497316" y="3807821"/>
            <a:ext cx="8378953" cy="168536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228600" indent="-223837">
              <a:buClr>
                <a:schemeClr val="dk1"/>
              </a:buClr>
              <a:buSzPts val="1800"/>
              <a:buChar char="•"/>
              <a:defRPr sz="1800">
                <a:solidFill>
                  <a:schemeClr val="dk1"/>
                </a:solidFill>
                <a:latin typeface="Roboto"/>
                <a:ea typeface="Roboto"/>
                <a:cs typeface="Roboto"/>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pPr marL="346075" indent="-222250">
              <a:spcAft>
                <a:spcPts val="400"/>
              </a:spcAft>
              <a:buFont typeface="Arial" panose="020B0604020202020204" pitchFamily="34" charset="0"/>
              <a:buChar char="•"/>
            </a:pPr>
            <a:r>
              <a:rPr lang="en-US" altLang="en-US" dirty="0">
                <a:latin typeface="Open sans" panose="020B0606030504020204" pitchFamily="2" charset="0"/>
                <a:ea typeface="Open sans" panose="020B0606030504020204" pitchFamily="2" charset="0"/>
                <a:cs typeface="Open sans" panose="020B0606030504020204" pitchFamily="2" charset="0"/>
              </a:rPr>
              <a:t>Applies to all capital projects.  Does not apply to equipment purchases</a:t>
            </a:r>
          </a:p>
          <a:p>
            <a:pPr marL="346075" indent="-222250">
              <a:spcAft>
                <a:spcPts val="400"/>
              </a:spcAft>
            </a:pPr>
            <a:r>
              <a:rPr lang="en-US" altLang="en-US" dirty="0">
                <a:latin typeface="Open sans" panose="020B0606030504020204" pitchFamily="2" charset="0"/>
                <a:ea typeface="Open sans" panose="020B0606030504020204" pitchFamily="2" charset="0"/>
                <a:cs typeface="Open sans" panose="020B0606030504020204" pitchFamily="2" charset="0"/>
              </a:rPr>
              <a:t>An administrative fee that is deducted from your capital funding allocation</a:t>
            </a:r>
          </a:p>
          <a:p>
            <a:pPr marL="346075" indent="-222250">
              <a:spcAft>
                <a:spcPts val="400"/>
              </a:spcAft>
            </a:pPr>
            <a:r>
              <a:rPr lang="en-US" altLang="en-US" dirty="0">
                <a:latin typeface="Open sans" panose="020B0606030504020204" pitchFamily="2" charset="0"/>
                <a:ea typeface="Open sans" panose="020B0606030504020204" pitchFamily="2" charset="0"/>
                <a:cs typeface="Open sans" panose="020B0606030504020204" pitchFamily="2" charset="0"/>
              </a:rPr>
              <a:t>IFA ranges from 2-14%</a:t>
            </a:r>
          </a:p>
          <a:p>
            <a:pPr marL="346075" indent="-222250"/>
            <a:r>
              <a:rPr lang="en-US" altLang="en-US" dirty="0">
                <a:latin typeface="Open sans" panose="020B0606030504020204" pitchFamily="2" charset="0"/>
                <a:ea typeface="Open sans" panose="020B0606030504020204" pitchFamily="2" charset="0"/>
                <a:cs typeface="Open sans" panose="020B0606030504020204" pitchFamily="2" charset="0"/>
              </a:rPr>
              <a:t>Addressed in the NYC Comptroller’s Directive 10, Section 9.0</a:t>
            </a:r>
          </a:p>
        </p:txBody>
      </p:sp>
      <p:sp>
        <p:nvSpPr>
          <p:cNvPr id="4" name="Trapezoid 3">
            <a:extLst>
              <a:ext uri="{FF2B5EF4-FFF2-40B4-BE49-F238E27FC236}">
                <a16:creationId xmlns:a16="http://schemas.microsoft.com/office/drawing/2014/main" id="{43A95E60-5B18-F71A-3D61-2C0AB202D255}"/>
              </a:ext>
            </a:extLst>
          </p:cNvPr>
          <p:cNvSpPr/>
          <p:nvPr/>
        </p:nvSpPr>
        <p:spPr>
          <a:xfrm rot="16200000">
            <a:off x="944849" y="1058308"/>
            <a:ext cx="1932865"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sz="1800" b="1" dirty="0">
                <a:solidFill>
                  <a:schemeClr val="bg1"/>
                </a:solidFill>
              </a:rPr>
              <a:t>State/City Environmental </a:t>
            </a:r>
          </a:p>
          <a:p>
            <a:pPr marL="0" indent="0" algn="ctr">
              <a:spcBef>
                <a:spcPts val="0"/>
              </a:spcBef>
              <a:buSzPts val="2000"/>
            </a:pPr>
            <a:r>
              <a:rPr lang="en-US" sz="1800" b="1" dirty="0">
                <a:solidFill>
                  <a:schemeClr val="bg1"/>
                </a:solidFill>
              </a:rPr>
              <a:t>Review Act (SEQRA/CEQR)</a:t>
            </a:r>
          </a:p>
        </p:txBody>
      </p:sp>
      <p:sp>
        <p:nvSpPr>
          <p:cNvPr id="6" name="Trapezoid 5">
            <a:extLst>
              <a:ext uri="{FF2B5EF4-FFF2-40B4-BE49-F238E27FC236}">
                <a16:creationId xmlns:a16="http://schemas.microsoft.com/office/drawing/2014/main" id="{ED895F42-8842-8FDF-D52D-BF123B3F5D18}"/>
              </a:ext>
            </a:extLst>
          </p:cNvPr>
          <p:cNvSpPr/>
          <p:nvPr/>
        </p:nvSpPr>
        <p:spPr>
          <a:xfrm rot="16200000">
            <a:off x="1059272" y="3050300"/>
            <a:ext cx="1685360"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algn="ctr">
              <a:buSzPts val="2000"/>
            </a:pPr>
            <a:r>
              <a:rPr lang="en-US" altLang="en-US" sz="1800" b="1" dirty="0">
                <a:solidFill>
                  <a:schemeClr val="bg1"/>
                </a:solidFill>
              </a:rPr>
              <a:t>Interfund Agreement</a:t>
            </a:r>
          </a:p>
          <a:p>
            <a:pPr algn="ctr">
              <a:buSzPts val="2000"/>
            </a:pPr>
            <a:r>
              <a:rPr lang="en-US" altLang="en-US" sz="1800" b="1" dirty="0">
                <a:solidFill>
                  <a:schemeClr val="bg1"/>
                </a:solidFill>
              </a:rPr>
              <a:t>Fees (IFA)</a:t>
            </a:r>
          </a:p>
        </p:txBody>
      </p:sp>
    </p:spTree>
    <p:extLst>
      <p:ext uri="{BB962C8B-B14F-4D97-AF65-F5344CB8AC3E}">
        <p14:creationId xmlns:p14="http://schemas.microsoft.com/office/powerpoint/2010/main" val="34233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ADDITIONAL APPROVALS</a:t>
            </a:r>
            <a:endParaRPr dirty="0"/>
          </a:p>
        </p:txBody>
      </p:sp>
      <p:sp>
        <p:nvSpPr>
          <p:cNvPr id="238" name="Google Shape;238;p16"/>
          <p:cNvSpPr>
            <a:spLocks noGrp="1"/>
          </p:cNvSpPr>
          <p:nvPr>
            <p:ph type="body" idx="5"/>
          </p:nvPr>
        </p:nvSpPr>
        <p:spPr>
          <a:xfrm>
            <a:off x="304800" y="841248"/>
            <a:ext cx="11582400" cy="66751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0">
              <a:spcBef>
                <a:spcPts val="0"/>
              </a:spcBef>
              <a:buNone/>
            </a:pPr>
            <a:r>
              <a:rPr lang="en-US" altLang="en-US" sz="2000" b="1" dirty="0">
                <a:solidFill>
                  <a:srgbClr val="000000"/>
                </a:solidFill>
              </a:rPr>
              <a:t>Projects may be subject to additional approvals from the following agencies and commissions: </a:t>
            </a:r>
          </a:p>
        </p:txBody>
      </p:sp>
      <p:sp>
        <p:nvSpPr>
          <p:cNvPr id="240" name="Google Shape;240;p16"/>
          <p:cNvSpPr>
            <a:spLocks noGrp="1"/>
          </p:cNvSpPr>
          <p:nvPr>
            <p:ph type="body" idx="7"/>
          </p:nvPr>
        </p:nvSpPr>
        <p:spPr>
          <a:xfrm>
            <a:off x="3505200" y="1691640"/>
            <a:ext cx="8377027" cy="1813104"/>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90000"/>
              </a:lnSpc>
              <a:spcBef>
                <a:spcPts val="400"/>
              </a:spcBef>
            </a:pPr>
            <a:r>
              <a:rPr lang="en-US" altLang="en-US" dirty="0"/>
              <a:t>Approval required for any alteration, reconstruction, demolition or new construction affecting landmarked property</a:t>
            </a:r>
          </a:p>
          <a:p>
            <a:pPr>
              <a:lnSpc>
                <a:spcPct val="90000"/>
              </a:lnSpc>
              <a:spcBef>
                <a:spcPts val="400"/>
              </a:spcBef>
            </a:pPr>
            <a:r>
              <a:rPr lang="en-US" altLang="en-US" dirty="0"/>
              <a:t>Documents, drawings and other materials describing proposed work reviewed and approved before issuance of permit</a:t>
            </a:r>
          </a:p>
          <a:p>
            <a:pPr>
              <a:lnSpc>
                <a:spcPct val="90000"/>
              </a:lnSpc>
              <a:spcBef>
                <a:spcPts val="400"/>
              </a:spcBef>
            </a:pPr>
            <a:r>
              <a:rPr lang="en-US" altLang="en-US" dirty="0"/>
              <a:t>Fees for LPC permits when work requires </a:t>
            </a:r>
            <a:r>
              <a:rPr lang="en-US" altLang="en-US" dirty="0" err="1"/>
              <a:t>DoB</a:t>
            </a:r>
            <a:r>
              <a:rPr lang="en-US" altLang="en-US" dirty="0"/>
              <a:t> permit</a:t>
            </a:r>
          </a:p>
          <a:p>
            <a:pPr>
              <a:lnSpc>
                <a:spcPct val="90000"/>
              </a:lnSpc>
              <a:spcBef>
                <a:spcPts val="400"/>
              </a:spcBef>
            </a:pPr>
            <a:r>
              <a:rPr lang="en-US" altLang="en-US" dirty="0">
                <a:hlinkClick r:id="rId3"/>
              </a:rPr>
              <a:t>http://www.nyc.gov/html/lpc/html/home/home.shtml</a:t>
            </a:r>
            <a:endParaRPr lang="en-US" altLang="en-US" dirty="0"/>
          </a:p>
        </p:txBody>
      </p:sp>
      <p:sp>
        <p:nvSpPr>
          <p:cNvPr id="242" name="Google Shape;242;p16"/>
          <p:cNvSpPr>
            <a:spLocks noGrp="1"/>
          </p:cNvSpPr>
          <p:nvPr>
            <p:ph type="body" idx="8"/>
          </p:nvPr>
        </p:nvSpPr>
        <p:spPr>
          <a:xfrm>
            <a:off x="3500228" y="3687624"/>
            <a:ext cx="8382000" cy="13526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90000"/>
              </a:lnSpc>
              <a:spcBef>
                <a:spcPts val="600"/>
              </a:spcBef>
              <a:buFont typeface="Arial" panose="020B0604020202020204" pitchFamily="34" charset="0"/>
              <a:buChar char="•"/>
            </a:pPr>
            <a:r>
              <a:rPr lang="en-US" altLang="en-US" dirty="0">
                <a:solidFill>
                  <a:srgbClr val="000000"/>
                </a:solidFill>
              </a:rPr>
              <a:t>Approval required for exterior work </a:t>
            </a:r>
            <a:r>
              <a:rPr lang="en-US" altLang="en-US" b="1" dirty="0">
                <a:solidFill>
                  <a:srgbClr val="000000"/>
                </a:solidFill>
              </a:rPr>
              <a:t>on or above</a:t>
            </a:r>
            <a:r>
              <a:rPr lang="en-US" altLang="en-US" dirty="0">
                <a:solidFill>
                  <a:srgbClr val="000000"/>
                </a:solidFill>
              </a:rPr>
              <a:t> City-owned property </a:t>
            </a:r>
          </a:p>
          <a:p>
            <a:pPr>
              <a:lnSpc>
                <a:spcPct val="90000"/>
              </a:lnSpc>
              <a:spcBef>
                <a:spcPts val="600"/>
              </a:spcBef>
              <a:buFont typeface="Arial" panose="020B0604020202020204" pitchFamily="34" charset="0"/>
              <a:buChar char="•"/>
            </a:pPr>
            <a:r>
              <a:rPr lang="en-US" altLang="en-US" dirty="0">
                <a:solidFill>
                  <a:srgbClr val="000000"/>
                </a:solidFill>
              </a:rPr>
              <a:t>Conceptual, preliminary and final designs are reviewed and approved</a:t>
            </a:r>
          </a:p>
          <a:p>
            <a:pPr>
              <a:lnSpc>
                <a:spcPct val="90000"/>
              </a:lnSpc>
              <a:spcBef>
                <a:spcPts val="336"/>
              </a:spcBef>
              <a:buFont typeface="Arial" panose="020B0604020202020204" pitchFamily="34" charset="0"/>
              <a:buChar char="•"/>
            </a:pPr>
            <a:r>
              <a:rPr lang="en-US" altLang="en-US" dirty="0">
                <a:solidFill>
                  <a:srgbClr val="000000"/>
                </a:solidFill>
                <a:hlinkClick r:id="rId4"/>
              </a:rPr>
              <a:t>http://home2.nyc.gov/html/artcom/html/home/home.shtml</a:t>
            </a:r>
            <a:endParaRPr lang="en-US" altLang="en-US" dirty="0">
              <a:solidFill>
                <a:srgbClr val="000000"/>
              </a:solidFill>
            </a:endParaRPr>
          </a:p>
        </p:txBody>
      </p:sp>
      <p:sp>
        <p:nvSpPr>
          <p:cNvPr id="244" name="Google Shape;244;p16"/>
          <p:cNvSpPr>
            <a:spLocks noGrp="1"/>
          </p:cNvSpPr>
          <p:nvPr>
            <p:ph type="body" idx="6"/>
          </p:nvPr>
        </p:nvSpPr>
        <p:spPr>
          <a:xfrm>
            <a:off x="3485309" y="5217808"/>
            <a:ext cx="8396918" cy="13526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a:lnSpc>
                <a:spcPct val="90000"/>
              </a:lnSpc>
              <a:spcBef>
                <a:spcPts val="600"/>
              </a:spcBef>
              <a:buFont typeface="Arial" panose="020B0604020202020204" pitchFamily="34" charset="0"/>
              <a:buChar char="•"/>
            </a:pPr>
            <a:r>
              <a:rPr lang="en-US" altLang="en-US" dirty="0">
                <a:solidFill>
                  <a:srgbClr val="000000"/>
                </a:solidFill>
              </a:rPr>
              <a:t>Reviews and approves plans and permits for construction and renovation projects</a:t>
            </a:r>
          </a:p>
          <a:p>
            <a:pPr>
              <a:lnSpc>
                <a:spcPct val="90000"/>
              </a:lnSpc>
              <a:spcBef>
                <a:spcPts val="600"/>
              </a:spcBef>
              <a:buFont typeface="Arial" panose="020B0604020202020204" pitchFamily="34" charset="0"/>
              <a:buChar char="•"/>
            </a:pPr>
            <a:r>
              <a:rPr lang="en-US" altLang="en-US" dirty="0">
                <a:solidFill>
                  <a:srgbClr val="000000"/>
                </a:solidFill>
              </a:rPr>
              <a:t>Fees for inspections and permits</a:t>
            </a:r>
            <a:r>
              <a:rPr lang="en-US" altLang="en-US" dirty="0">
                <a:solidFill>
                  <a:srgbClr val="DF2F21"/>
                </a:solidFill>
              </a:rPr>
              <a:t> </a:t>
            </a:r>
            <a:r>
              <a:rPr lang="en-US" altLang="en-US" dirty="0">
                <a:solidFill>
                  <a:srgbClr val="000000"/>
                </a:solidFill>
              </a:rPr>
              <a:t>performed by the </a:t>
            </a:r>
            <a:r>
              <a:rPr lang="en-US" altLang="en-US" dirty="0" err="1">
                <a:solidFill>
                  <a:srgbClr val="000000"/>
                </a:solidFill>
              </a:rPr>
              <a:t>DoB</a:t>
            </a:r>
            <a:endParaRPr lang="en-US" altLang="en-US" dirty="0">
              <a:solidFill>
                <a:srgbClr val="000000"/>
              </a:solidFill>
            </a:endParaRPr>
          </a:p>
          <a:p>
            <a:pPr>
              <a:lnSpc>
                <a:spcPct val="90000"/>
              </a:lnSpc>
              <a:spcBef>
                <a:spcPts val="336"/>
              </a:spcBef>
              <a:buFont typeface="Arial" panose="020B0604020202020204" pitchFamily="34" charset="0"/>
              <a:buChar char="•"/>
            </a:pPr>
            <a:r>
              <a:rPr lang="en-US" altLang="en-US" dirty="0">
                <a:solidFill>
                  <a:srgbClr val="000000"/>
                </a:solidFill>
                <a:hlinkClick r:id="rId5"/>
              </a:rPr>
              <a:t>http://www.nyc.gov/html/dob/html/home/home.shtml</a:t>
            </a:r>
            <a:endParaRPr lang="en-US" altLang="en-US" dirty="0">
              <a:solidFill>
                <a:srgbClr val="000000"/>
              </a:solidFill>
            </a:endParaRPr>
          </a:p>
        </p:txBody>
      </p:sp>
      <p:sp>
        <p:nvSpPr>
          <p:cNvPr id="2" name="Trapezoid 1">
            <a:extLst>
              <a:ext uri="{FF2B5EF4-FFF2-40B4-BE49-F238E27FC236}">
                <a16:creationId xmlns:a16="http://schemas.microsoft.com/office/drawing/2014/main" id="{5279A5FF-BFEB-DB8B-D44F-1297325E5EF0}"/>
              </a:ext>
            </a:extLst>
          </p:cNvPr>
          <p:cNvSpPr/>
          <p:nvPr/>
        </p:nvSpPr>
        <p:spPr>
          <a:xfrm rot="16200000">
            <a:off x="993476" y="1028192"/>
            <a:ext cx="1813103"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algn="ctr">
              <a:buSzPts val="2000"/>
            </a:pPr>
            <a:r>
              <a:rPr lang="en-US" sz="1800" b="1" dirty="0">
                <a:solidFill>
                  <a:schemeClr val="bg1"/>
                </a:solidFill>
              </a:rPr>
              <a:t>Landmarks Preservation​</a:t>
            </a:r>
          </a:p>
          <a:p>
            <a:pPr algn="ctr">
              <a:buSzPts val="2000"/>
            </a:pPr>
            <a:r>
              <a:rPr lang="en-US" sz="1800" b="1" dirty="0">
                <a:solidFill>
                  <a:schemeClr val="bg1"/>
                </a:solidFill>
              </a:rPr>
              <a:t>Commission (LPC)</a:t>
            </a:r>
          </a:p>
        </p:txBody>
      </p:sp>
      <p:sp>
        <p:nvSpPr>
          <p:cNvPr id="3" name="Trapezoid 2">
            <a:extLst>
              <a:ext uri="{FF2B5EF4-FFF2-40B4-BE49-F238E27FC236}">
                <a16:creationId xmlns:a16="http://schemas.microsoft.com/office/drawing/2014/main" id="{377FF4BE-E22C-96CD-4ECE-0E51B80FBF3C}"/>
              </a:ext>
            </a:extLst>
          </p:cNvPr>
          <p:cNvSpPr/>
          <p:nvPr/>
        </p:nvSpPr>
        <p:spPr>
          <a:xfrm rot="16200000">
            <a:off x="1218713" y="2758386"/>
            <a:ext cx="1352682" cy="3200400"/>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altLang="en-US" sz="1800" b="1" dirty="0">
                <a:solidFill>
                  <a:schemeClr val="bg1"/>
                </a:solidFill>
              </a:rPr>
              <a:t>Public Design </a:t>
            </a:r>
          </a:p>
          <a:p>
            <a:pPr marL="0" indent="0" algn="ctr">
              <a:spcBef>
                <a:spcPts val="0"/>
              </a:spcBef>
              <a:buSzPts val="2000"/>
            </a:pPr>
            <a:r>
              <a:rPr lang="en-US" altLang="en-US" sz="1800" b="1" dirty="0">
                <a:solidFill>
                  <a:schemeClr val="bg1"/>
                </a:solidFill>
              </a:rPr>
              <a:t>Commission (PDC)</a:t>
            </a:r>
          </a:p>
        </p:txBody>
      </p:sp>
      <p:sp>
        <p:nvSpPr>
          <p:cNvPr id="4" name="Trapezoid 3">
            <a:extLst>
              <a:ext uri="{FF2B5EF4-FFF2-40B4-BE49-F238E27FC236}">
                <a16:creationId xmlns:a16="http://schemas.microsoft.com/office/drawing/2014/main" id="{456F90D6-F051-F198-8915-F0DBE07E7468}"/>
              </a:ext>
            </a:extLst>
          </p:cNvPr>
          <p:cNvSpPr/>
          <p:nvPr/>
        </p:nvSpPr>
        <p:spPr>
          <a:xfrm rot="16200000">
            <a:off x="1230373" y="4297613"/>
            <a:ext cx="1352683" cy="3203829"/>
          </a:xfrm>
          <a:prstGeom prst="trapezoid">
            <a:avLst>
              <a:gd name="adj" fmla="val 12264"/>
            </a:avLst>
          </a:prstGeom>
          <a:solidFill>
            <a:srgbClr val="88CB9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lIns="0" rIns="0" rtlCol="0" anchor="ctr"/>
          <a:lstStyle/>
          <a:p>
            <a:pPr marL="0" indent="0" algn="ctr">
              <a:spcBef>
                <a:spcPts val="0"/>
              </a:spcBef>
              <a:buSzPts val="2000"/>
            </a:pPr>
            <a:r>
              <a:rPr lang="en-US" altLang="en-US" sz="1800" b="1" dirty="0">
                <a:solidFill>
                  <a:schemeClr val="bg1"/>
                </a:solidFill>
              </a:rPr>
              <a:t>Department of</a:t>
            </a:r>
          </a:p>
          <a:p>
            <a:pPr marL="0" indent="0" algn="ctr">
              <a:spcBef>
                <a:spcPts val="0"/>
              </a:spcBef>
              <a:buSzPts val="2000"/>
            </a:pPr>
            <a:r>
              <a:rPr lang="en-US" altLang="en-US" sz="1800" b="1" dirty="0">
                <a:solidFill>
                  <a:schemeClr val="bg1"/>
                </a:solidFill>
              </a:rPr>
              <a:t>Buildings (</a:t>
            </a:r>
            <a:r>
              <a:rPr lang="en-US" altLang="en-US" sz="1800" b="1" dirty="0" err="1">
                <a:solidFill>
                  <a:schemeClr val="bg1"/>
                </a:solidFill>
              </a:rPr>
              <a:t>DoB</a:t>
            </a:r>
            <a:r>
              <a:rPr lang="en-US" altLang="en-US" sz="1800" b="1" dirty="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0A12-8F13-4CE9-95D8-BB6E26D331B2}"/>
              </a:ext>
            </a:extLst>
          </p:cNvPr>
          <p:cNvSpPr>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ltLang="en-US"/>
              <a:t>OFFICE OF MANAGEMENT AND BUDGET</a:t>
            </a:r>
            <a:endParaRPr lang="en-US"/>
          </a:p>
        </p:txBody>
      </p:sp>
      <p:sp>
        <p:nvSpPr>
          <p:cNvPr id="3" name="Content Placeholder 2">
            <a:extLst>
              <a:ext uri="{FF2B5EF4-FFF2-40B4-BE49-F238E27FC236}">
                <a16:creationId xmlns:a16="http://schemas.microsoft.com/office/drawing/2014/main" id="{53BD9AE3-C111-43E3-A25A-557552108411}"/>
              </a:ext>
            </a:extLst>
          </p:cNvPr>
          <p:cNvSpPr>
            <a:spLocks noGrp="1"/>
          </p:cNvSpPr>
          <p:nvPr>
            <p:ph sz="quarter" idx="12"/>
          </p:nvPr>
        </p:nvSpPr>
        <p:spPr>
          <a:xfrm>
            <a:off x="301752" y="1215654"/>
            <a:ext cx="11521440" cy="5070090"/>
          </a:xfrm>
          <a:ln>
            <a:noFill/>
          </a:ln>
          <a:effectLst/>
        </p:spPr>
        <p:txBody>
          <a:bodyPr/>
          <a:lstStyle/>
          <a:p>
            <a:pPr marL="574675" indent="-342900">
              <a:spcBef>
                <a:spcPts val="600"/>
              </a:spcBef>
              <a:buClr>
                <a:schemeClr val="tx1"/>
              </a:buClr>
              <a:buFont typeface="Arial" panose="020B0604020202020204" pitchFamily="34" charset="0"/>
              <a:buChar char="•"/>
            </a:pPr>
            <a:r>
              <a:rPr lang="en-US" altLang="en-US" b="1" dirty="0">
                <a:latin typeface="Open sans"/>
                <a:ea typeface="Open sans"/>
                <a:cs typeface="Open sans"/>
              </a:rPr>
              <a:t>The Office of Management and Budget (OMB) reviews all project documentation:</a:t>
            </a:r>
          </a:p>
          <a:p>
            <a:pPr marL="796925" lvl="1" indent="-233045">
              <a:spcBef>
                <a:spcPts val="600"/>
              </a:spcBef>
              <a:buClr>
                <a:schemeClr val="tx1"/>
              </a:buClr>
              <a:buSzPct val="80000"/>
              <a:buFont typeface="Courier New" panose="02070309020205020404" pitchFamily="49" charset="0"/>
              <a:buChar char="o"/>
            </a:pPr>
            <a:r>
              <a:rPr lang="en-US" altLang="en-US" dirty="0">
                <a:latin typeface="Open sans"/>
                <a:ea typeface="Open sans"/>
                <a:cs typeface="Open sans"/>
              </a:rPr>
              <a:t>Capitally eligible project scope</a:t>
            </a:r>
          </a:p>
          <a:p>
            <a:pPr marL="796925" lvl="1" indent="-233045">
              <a:spcBef>
                <a:spcPts val="600"/>
              </a:spcBef>
              <a:buClr>
                <a:schemeClr val="tx1"/>
              </a:buClr>
              <a:buSzPct val="80000"/>
              <a:buFont typeface="Courier New" panose="02070309020205020404" pitchFamily="49" charset="0"/>
              <a:buChar char="o"/>
            </a:pPr>
            <a:r>
              <a:rPr lang="en-US" altLang="en-US" dirty="0">
                <a:latin typeface="Open sans"/>
                <a:ea typeface="Open sans"/>
                <a:cs typeface="Open sans"/>
              </a:rPr>
              <a:t>Itemized project budget, funding status, and operating expense implications</a:t>
            </a:r>
          </a:p>
          <a:p>
            <a:pPr marL="796925" lvl="1" indent="-233045">
              <a:spcBef>
                <a:spcPts val="600"/>
              </a:spcBef>
              <a:buClr>
                <a:schemeClr val="tx1"/>
              </a:buClr>
              <a:buSzPct val="80000"/>
              <a:buFont typeface="Courier New" panose="02070309020205020404" pitchFamily="49" charset="0"/>
              <a:buChar char="o"/>
            </a:pPr>
            <a:r>
              <a:rPr lang="en-US" altLang="en-US" dirty="0">
                <a:latin typeface="Open sans"/>
                <a:ea typeface="Open sans"/>
                <a:cs typeface="Open sans"/>
              </a:rPr>
              <a:t>Legal </a:t>
            </a:r>
            <a:r>
              <a:rPr lang="en-US" altLang="en-US" dirty="0">
                <a:solidFill>
                  <a:schemeClr val="tx1"/>
                </a:solidFill>
                <a:latin typeface="Open sans"/>
                <a:ea typeface="Open sans"/>
                <a:cs typeface="Open sans"/>
              </a:rPr>
              <a:t>Agreements</a:t>
            </a:r>
          </a:p>
          <a:p>
            <a:pPr marL="796925" lvl="1" indent="-233045">
              <a:buClr>
                <a:schemeClr val="tx1"/>
              </a:buClr>
              <a:buSzPct val="80000"/>
              <a:buFont typeface="Courier New" panose="02070309020205020404" pitchFamily="49" charset="0"/>
              <a:buChar char="o"/>
            </a:pPr>
            <a:r>
              <a:rPr lang="en-US" altLang="en-US" dirty="0">
                <a:latin typeface="Open sans"/>
                <a:ea typeface="Open sans"/>
                <a:cs typeface="Open sans"/>
              </a:rPr>
              <a:t>City ownership  </a:t>
            </a:r>
            <a:r>
              <a:rPr lang="en-US" altLang="en-US" b="1" dirty="0">
                <a:latin typeface="Open sans"/>
                <a:ea typeface="Open sans"/>
                <a:cs typeface="Open sans"/>
              </a:rPr>
              <a:t>-OR-  </a:t>
            </a:r>
            <a:r>
              <a:rPr lang="en-US" altLang="en-US" dirty="0">
                <a:latin typeface="Open sans"/>
                <a:ea typeface="Open sans"/>
                <a:cs typeface="Open sans"/>
              </a:rPr>
              <a:t>If non-City ownership, </a:t>
            </a:r>
            <a:r>
              <a:rPr lang="en-US" altLang="en-US" dirty="0">
                <a:solidFill>
                  <a:schemeClr val="tx1"/>
                </a:solidFill>
                <a:latin typeface="Open sans"/>
                <a:ea typeface="Open sans"/>
                <a:cs typeface="Open sans"/>
              </a:rPr>
              <a:t>additional legal agreements (including Restrictive Covenant and/or Security Agreement)</a:t>
            </a:r>
          </a:p>
          <a:p>
            <a:pPr lvl="1">
              <a:buFont typeface="Courier New" panose="02070309020205020404" pitchFamily="49" charset="0"/>
              <a:buChar char="o"/>
            </a:pPr>
            <a:endParaRPr lang="en-US" altLang="en-US" dirty="0"/>
          </a:p>
          <a:p>
            <a:pPr marL="574675" indent="-342900">
              <a:spcBef>
                <a:spcPts val="600"/>
              </a:spcBef>
              <a:buFont typeface="Arial" panose="020B0604020202020204" pitchFamily="34" charset="0"/>
              <a:buChar char="•"/>
            </a:pPr>
            <a:r>
              <a:rPr lang="en-US" altLang="en-US" b="1" dirty="0">
                <a:latin typeface="Open sans"/>
                <a:ea typeface="Open sans"/>
                <a:cs typeface="Open sans"/>
              </a:rPr>
              <a:t>Review time is estimated to be 90 days, but can be longer</a:t>
            </a:r>
            <a:endParaRPr lang="en-US" altLang="en-US" sz="500" b="1" dirty="0"/>
          </a:p>
          <a:p>
            <a:pPr marL="574675" indent="-342900">
              <a:spcBef>
                <a:spcPts val="600"/>
              </a:spcBef>
              <a:buFont typeface="Arial" panose="020B0604020202020204" pitchFamily="34" charset="0"/>
              <a:buChar char="•"/>
            </a:pPr>
            <a:r>
              <a:rPr lang="en-US" altLang="en-US" sz="2300" dirty="0">
                <a:latin typeface="Open sans"/>
                <a:ea typeface="Open sans"/>
                <a:cs typeface="Open sans"/>
              </a:rPr>
              <a:t>Project must be fully funded before OMB will begin their review</a:t>
            </a:r>
          </a:p>
          <a:p>
            <a:pPr marL="574675" indent="-342900">
              <a:buFont typeface="Arial" panose="020B0604020202020204" pitchFamily="34" charset="0"/>
              <a:buChar char="•"/>
            </a:pPr>
            <a:endParaRPr lang="en-US" altLang="en-US" sz="500" b="1" dirty="0"/>
          </a:p>
          <a:p>
            <a:pPr marL="574675" indent="-342900">
              <a:buFont typeface="Arial" panose="020B0604020202020204" pitchFamily="34" charset="0"/>
              <a:buChar char="•"/>
            </a:pPr>
            <a:r>
              <a:rPr lang="en-US" altLang="en-US" sz="2300" dirty="0">
                <a:latin typeface="Open sans"/>
                <a:ea typeface="Open sans"/>
                <a:cs typeface="Open sans"/>
              </a:rPr>
              <a:t>If OMB approves the project, OMB will issue a </a:t>
            </a:r>
            <a:r>
              <a:rPr lang="en-US" altLang="en-US" sz="2300" b="1" dirty="0">
                <a:latin typeface="Open sans"/>
                <a:ea typeface="Open sans"/>
                <a:cs typeface="Open sans"/>
              </a:rPr>
              <a:t>Certificate to Proceed (CP)</a:t>
            </a:r>
            <a:endParaRPr lang="en-US" altLang="en-US" sz="2300" dirty="0">
              <a:latin typeface="Open sans"/>
              <a:ea typeface="Open sans"/>
              <a:cs typeface="Open sans"/>
            </a:endParaRPr>
          </a:p>
        </p:txBody>
      </p:sp>
    </p:spTree>
    <p:extLst>
      <p:ext uri="{BB962C8B-B14F-4D97-AF65-F5344CB8AC3E}">
        <p14:creationId xmlns:p14="http://schemas.microsoft.com/office/powerpoint/2010/main" val="344139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53744-926A-4D77-862B-48A8276C9F1D}"/>
              </a:ext>
            </a:extLst>
          </p:cNvPr>
          <p:cNvSpPr>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SzPts val="4400"/>
              <a:buFont typeface="Roboto"/>
            </a:pPr>
            <a:r>
              <a:rPr lang="en-US" sz="4400">
                <a:sym typeface="Roboto"/>
              </a:rPr>
              <a:t>COMPTROLLER</a:t>
            </a:r>
          </a:p>
        </p:txBody>
      </p:sp>
      <p:sp>
        <p:nvSpPr>
          <p:cNvPr id="5" name="Content Placeholder 2">
            <a:extLst>
              <a:ext uri="{FF2B5EF4-FFF2-40B4-BE49-F238E27FC236}">
                <a16:creationId xmlns:a16="http://schemas.microsoft.com/office/drawing/2014/main" id="{5C3D25D8-DC68-4194-91E2-AC27669D40AA}"/>
              </a:ext>
            </a:extLst>
          </p:cNvPr>
          <p:cNvSpPr txBox="1">
            <a:spLocks/>
          </p:cNvSpPr>
          <p:nvPr/>
        </p:nvSpPr>
        <p:spPr>
          <a:xfrm>
            <a:off x="301752" y="881888"/>
            <a:ext cx="11576304" cy="1048512"/>
          </a:xfrm>
          <a:prstGeom prst="rect">
            <a:avLst/>
          </a:prstGeom>
          <a:solidFill>
            <a:srgbClr val="CBDDE2"/>
          </a:solidFill>
          <a:ln w="9525" cap="flat" cmpd="sng">
            <a:noFill/>
            <a:prstDash val="solid"/>
            <a:round/>
            <a:headEnd type="none" w="sm" len="sm"/>
            <a:tailEnd type="none" w="sm" len="sm"/>
          </a:ln>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a:spcBef>
                <a:spcPts val="300"/>
              </a:spcBef>
              <a:buNone/>
              <a:defRPr lang="en-US" sz="2800" b="1" smtClean="0">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a:defRPr lang="en-US" smtClean="0">
                <a:latin typeface="Open sans" panose="020B0606030504020204" pitchFamily="2" charset="0"/>
                <a:ea typeface="Open sans" panose="020B0606030504020204" pitchFamily="2" charset="0"/>
                <a:cs typeface="Open sans" panose="020B0606030504020204" pitchFamily="2" charset="0"/>
              </a:defRPr>
            </a:lvl2pPr>
            <a:lvl3pPr>
              <a:defRPr lang="en-US" smtClean="0">
                <a:latin typeface="Open sans" panose="020B0606030504020204" pitchFamily="2" charset="0"/>
                <a:ea typeface="Open sans" panose="020B0606030504020204" pitchFamily="2" charset="0"/>
                <a:cs typeface="Open sans" panose="020B0606030504020204" pitchFamily="2" charset="0"/>
              </a:defRPr>
            </a:lvl3pPr>
            <a:lvl4pPr>
              <a:defRPr lang="en-US" smtClean="0">
                <a:latin typeface="Open sans" panose="020B0606030504020204" pitchFamily="2" charset="0"/>
                <a:ea typeface="Open sans" panose="020B0606030504020204" pitchFamily="2" charset="0"/>
                <a:cs typeface="Open sans" panose="020B0606030504020204" pitchFamily="2" charset="0"/>
              </a:defRPr>
            </a:lvl4pPr>
            <a:lvl5pPr>
              <a:defRPr lang="en-US">
                <a:latin typeface="Open sans" panose="020B0606030504020204" pitchFamily="2" charset="0"/>
                <a:ea typeface="Open sans" panose="020B0606030504020204" pitchFamily="2" charset="0"/>
                <a:cs typeface="Open sans" panose="020B0606030504020204" pitchFamily="2" charset="0"/>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sz="2000" dirty="0"/>
              <a:t>With the CP in hand, the Managing Agency (DDC/EDC/DCLA) prepares compliance paperwork and awards a contract to the design consultant or contractor. The project is submitted to the Comptroller for registration.</a:t>
            </a:r>
          </a:p>
        </p:txBody>
      </p:sp>
      <p:pic>
        <p:nvPicPr>
          <p:cNvPr id="7" name="Picture Placeholder 6" descr="Seal for the Office of the Comptroller">
            <a:extLst>
              <a:ext uri="{FF2B5EF4-FFF2-40B4-BE49-F238E27FC236}">
                <a16:creationId xmlns:a16="http://schemas.microsoft.com/office/drawing/2014/main" id="{D3A294A3-FB43-4DA6-A882-2FAB64D48E26}"/>
              </a:ext>
            </a:extLst>
          </p:cNvPr>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p:blipFill>
        <p:spPr>
          <a:xfrm>
            <a:off x="1181607" y="2134102"/>
            <a:ext cx="3990211" cy="4281688"/>
          </a:xfrm>
        </p:spPr>
      </p:pic>
      <p:sp>
        <p:nvSpPr>
          <p:cNvPr id="2" name="Text Placeholder 1">
            <a:extLst>
              <a:ext uri="{FF2B5EF4-FFF2-40B4-BE49-F238E27FC236}">
                <a16:creationId xmlns:a16="http://schemas.microsoft.com/office/drawing/2014/main" id="{5DF7C09E-FB6D-4C30-9176-35CDDAA13E62}"/>
              </a:ext>
            </a:extLst>
          </p:cNvPr>
          <p:cNvSpPr>
            <a:spLocks noGrp="1"/>
          </p:cNvSpPr>
          <p:nvPr>
            <p:ph type="body" idx="1"/>
          </p:nvPr>
        </p:nvSpPr>
        <p:spPr>
          <a:xfrm>
            <a:off x="5974806" y="2235200"/>
            <a:ext cx="5870158" cy="4192685"/>
          </a:xfrm>
          <a:ln>
            <a:noFill/>
          </a:ln>
          <a:effectLst/>
        </p:spPr>
        <p:txBody>
          <a:bodyPr anchor="ctr" anchorCtr="0"/>
          <a:lstStyle/>
          <a:p>
            <a:pPr marL="346075" indent="-117475">
              <a:lnSpc>
                <a:spcPct val="110000"/>
              </a:lnSpc>
              <a:spcBef>
                <a:spcPts val="800"/>
              </a:spcBef>
              <a:buClr>
                <a:schemeClr val="tx1"/>
              </a:buClr>
            </a:pPr>
            <a:r>
              <a:rPr lang="en-US" altLang="en-US" sz="1800" dirty="0">
                <a:solidFill>
                  <a:schemeClr val="tx1"/>
                </a:solidFill>
                <a:latin typeface="Open sans"/>
                <a:ea typeface="Open sans"/>
                <a:cs typeface="Open sans"/>
              </a:rPr>
              <a:t>The Comptroller </a:t>
            </a:r>
            <a:r>
              <a:rPr lang="en-US" altLang="en-US" sz="1800" b="1" dirty="0">
                <a:solidFill>
                  <a:schemeClr val="tx1"/>
                </a:solidFill>
                <a:latin typeface="Open sans"/>
                <a:ea typeface="Open sans"/>
                <a:cs typeface="Open sans"/>
              </a:rPr>
              <a:t>verifies procedural compliance and accuracy of agreement information</a:t>
            </a:r>
            <a:endParaRPr lang="en-US" altLang="en-US" sz="1800" dirty="0">
              <a:solidFill>
                <a:schemeClr val="tx1"/>
              </a:solidFill>
              <a:latin typeface="Open sans" panose="020B0606030504020204" pitchFamily="2" charset="0"/>
              <a:ea typeface="Open sans" panose="020B0606030504020204" pitchFamily="2" charset="0"/>
              <a:cs typeface="Open sans" panose="020B0606030504020204" pitchFamily="2" charset="0"/>
            </a:endParaRPr>
          </a:p>
          <a:p>
            <a:pPr marL="346075" indent="-117475">
              <a:lnSpc>
                <a:spcPct val="110000"/>
              </a:lnSpc>
              <a:spcBef>
                <a:spcPts val="800"/>
              </a:spcBef>
              <a:buClr>
                <a:schemeClr val="tx1"/>
              </a:buClr>
            </a:pPr>
            <a:r>
              <a:rPr lang="en-US" altLang="en-US" sz="1800" dirty="0">
                <a:solidFill>
                  <a:schemeClr val="tx1"/>
                </a:solidFill>
                <a:latin typeface="Open sans"/>
                <a:ea typeface="Open sans"/>
                <a:cs typeface="Open sans"/>
              </a:rPr>
              <a:t>Process includes </a:t>
            </a:r>
            <a:r>
              <a:rPr lang="en-US" altLang="en-US" sz="1800" b="1" dirty="0">
                <a:solidFill>
                  <a:schemeClr val="tx1"/>
                </a:solidFill>
                <a:latin typeface="Open sans"/>
                <a:ea typeface="Open sans"/>
                <a:cs typeface="Open sans"/>
              </a:rPr>
              <a:t>30 days for Comptroller review</a:t>
            </a:r>
            <a:endParaRPr lang="en-US" altLang="en-US" sz="1800" dirty="0">
              <a:solidFill>
                <a:schemeClr val="tx1"/>
              </a:solidFill>
              <a:latin typeface="Open sans" panose="020B0606030504020204" pitchFamily="2" charset="0"/>
              <a:ea typeface="Open sans" panose="020B0606030504020204" pitchFamily="2" charset="0"/>
              <a:cs typeface="Open sans" panose="020B0606030504020204" pitchFamily="2" charset="0"/>
            </a:endParaRPr>
          </a:p>
          <a:p>
            <a:pPr marL="346075" indent="-117475">
              <a:lnSpc>
                <a:spcPct val="110000"/>
              </a:lnSpc>
              <a:spcBef>
                <a:spcPts val="800"/>
              </a:spcBef>
              <a:spcAft>
                <a:spcPts val="1200"/>
              </a:spcAft>
              <a:buClr>
                <a:schemeClr val="tx1"/>
              </a:buClr>
            </a:pPr>
            <a:r>
              <a:rPr lang="en-US" altLang="en-US" sz="1800" dirty="0">
                <a:solidFill>
                  <a:schemeClr val="tx1"/>
                </a:solidFill>
                <a:latin typeface="Open sans"/>
                <a:ea typeface="Open sans"/>
                <a:cs typeface="Open sans"/>
              </a:rPr>
              <a:t>Once the Comptroller’s office gives approval, </a:t>
            </a:r>
            <a:r>
              <a:rPr lang="en-US" altLang="en-US" sz="1800" b="1" dirty="0">
                <a:solidFill>
                  <a:schemeClr val="tx1"/>
                </a:solidFill>
                <a:latin typeface="Open sans"/>
                <a:ea typeface="Open sans"/>
                <a:cs typeface="Open sans"/>
              </a:rPr>
              <a:t>the contract, purchase order, CCG or funding agreement is registered.</a:t>
            </a:r>
          </a:p>
          <a:p>
            <a:pPr marL="346075" indent="-117475">
              <a:lnSpc>
                <a:spcPct val="110000"/>
              </a:lnSpc>
              <a:spcBef>
                <a:spcPts val="800"/>
              </a:spcBef>
            </a:pPr>
            <a:r>
              <a:rPr lang="en-US" altLang="en-US" sz="1800" b="1" i="1" dirty="0">
                <a:solidFill>
                  <a:schemeClr val="tx1"/>
                </a:solidFill>
                <a:latin typeface="Open sans"/>
                <a:ea typeface="Open sans"/>
                <a:cs typeface="Open sans"/>
              </a:rPr>
              <a:t>Note: Timelines from CP submission to Comptroller registration have been taking longer and should be considered when ascertaining your timelines.</a:t>
            </a:r>
          </a:p>
        </p:txBody>
      </p:sp>
    </p:spTree>
    <p:extLst>
      <p:ext uri="{BB962C8B-B14F-4D97-AF65-F5344CB8AC3E}">
        <p14:creationId xmlns:p14="http://schemas.microsoft.com/office/powerpoint/2010/main" val="25056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2A16-DC1C-F92A-93A8-67FF01F3E590}"/>
              </a:ext>
            </a:extLst>
          </p:cNvPr>
          <p:cNvSpPr>
            <a:spLocks noGrp="1"/>
          </p:cNvSpPr>
          <p:nvPr>
            <p:ph type="title"/>
          </p:nvPr>
        </p:nvSpPr>
        <p:spPr/>
        <p:txBody>
          <a:bodyPr/>
          <a:lstStyle/>
          <a:p>
            <a:r>
              <a:rPr lang="en-US">
                <a:solidFill>
                  <a:schemeClr val="bg1"/>
                </a:solidFill>
                <a:sym typeface="Calibri"/>
              </a:rPr>
              <a:t>PROJECT MANAGEMENT &amp; ADMINISTRATION</a:t>
            </a:r>
            <a:endParaRPr lang="en-US"/>
          </a:p>
        </p:txBody>
      </p:sp>
      <p:sp>
        <p:nvSpPr>
          <p:cNvPr id="3" name="Text Box 41" descr="Before the project starts, any gap between funds available and the project’s total cost must be closed through other secure sources such as:&#10;">
            <a:extLst>
              <a:ext uri="{FF2B5EF4-FFF2-40B4-BE49-F238E27FC236}">
                <a16:creationId xmlns:a16="http://schemas.microsoft.com/office/drawing/2014/main" id="{D70C6A47-76C4-E698-2D1F-F8D2B19EC6B7}"/>
              </a:ext>
            </a:extLst>
          </p:cNvPr>
          <p:cNvSpPr txBox="1">
            <a:spLocks noChangeArrowheads="1"/>
          </p:cNvSpPr>
          <p:nvPr/>
        </p:nvSpPr>
        <p:spPr bwMode="auto">
          <a:xfrm>
            <a:off x="1805" y="1679222"/>
            <a:ext cx="9179517" cy="430887"/>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latin typeface="Open sans" panose="020B0606030504020204" pitchFamily="2" charset="0"/>
                <a:ea typeface="Open sans" panose="020B0606030504020204" pitchFamily="2" charset="0"/>
                <a:cs typeface="Open sans" panose="020B0606030504020204" pitchFamily="2" charset="0"/>
              </a:rPr>
              <a:t>There are </a:t>
            </a:r>
            <a:r>
              <a:rPr lang="en-US" altLang="en-US" sz="2400" b="1" u="sng">
                <a:latin typeface="Open sans" panose="020B0606030504020204" pitchFamily="2" charset="0"/>
                <a:ea typeface="Open sans" panose="020B0606030504020204" pitchFamily="2" charset="0"/>
                <a:cs typeface="Open sans" panose="020B0606030504020204" pitchFamily="2" charset="0"/>
              </a:rPr>
              <a:t>four</a:t>
            </a:r>
            <a:r>
              <a:rPr lang="en-US" altLang="en-US" sz="2400" b="1" i="1">
                <a:latin typeface="Open sans" panose="020B0606030504020204" pitchFamily="2" charset="0"/>
                <a:ea typeface="Open sans" panose="020B0606030504020204" pitchFamily="2" charset="0"/>
                <a:cs typeface="Open sans" panose="020B0606030504020204" pitchFamily="2" charset="0"/>
              </a:rPr>
              <a:t> </a:t>
            </a:r>
            <a:r>
              <a:rPr lang="en-US" altLang="en-US" sz="2400" b="1">
                <a:latin typeface="Open sans" panose="020B0606030504020204" pitchFamily="2" charset="0"/>
                <a:ea typeface="Open sans" panose="020B0606030504020204" pitchFamily="2" charset="0"/>
                <a:cs typeface="Open sans" panose="020B0606030504020204" pitchFamily="2" charset="0"/>
              </a:rPr>
              <a:t>ways cultural capital projects are managed:</a:t>
            </a:r>
          </a:p>
        </p:txBody>
      </p:sp>
      <p:sp>
        <p:nvSpPr>
          <p:cNvPr id="4" name="TextBox 3" descr="Board Donations">
            <a:extLst>
              <a:ext uri="{FF2B5EF4-FFF2-40B4-BE49-F238E27FC236}">
                <a16:creationId xmlns:a16="http://schemas.microsoft.com/office/drawing/2014/main" id="{E2FD7607-8EB3-865B-144B-B958109EEB5D}"/>
              </a:ext>
            </a:extLst>
          </p:cNvPr>
          <p:cNvSpPr txBox="1"/>
          <p:nvPr/>
        </p:nvSpPr>
        <p:spPr>
          <a:xfrm>
            <a:off x="602120" y="2528583"/>
            <a:ext cx="6358426" cy="461665"/>
          </a:xfrm>
          <a:prstGeom prst="rect">
            <a:avLst/>
          </a:prstGeom>
          <a:solidFill>
            <a:schemeClr val="bg1"/>
          </a:solidFill>
        </p:spPr>
        <p:txBody>
          <a:bodyPr wrap="square" lIns="91440" tIns="45720" rIns="91440" bIns="45720" rtlCol="0" anchor="t">
            <a:spAutoFit/>
          </a:bodyPr>
          <a:lstStyle/>
          <a:p>
            <a:r>
              <a:rPr lang="en-US" altLang="en-US" sz="2400" b="1">
                <a:solidFill>
                  <a:schemeClr val="tx1"/>
                </a:solidFill>
                <a:latin typeface="Open Sans SemiBold"/>
                <a:ea typeface="Open sans"/>
                <a:cs typeface="Open sans"/>
              </a:rPr>
              <a:t>1. DDC Managed (Design &amp; Construction)</a:t>
            </a:r>
          </a:p>
        </p:txBody>
      </p:sp>
      <p:sp>
        <p:nvSpPr>
          <p:cNvPr id="5" name="TextBox 4" descr="State and/or Federal Funds">
            <a:extLst>
              <a:ext uri="{FF2B5EF4-FFF2-40B4-BE49-F238E27FC236}">
                <a16:creationId xmlns:a16="http://schemas.microsoft.com/office/drawing/2014/main" id="{5AC80C87-D1ED-BB6B-FD67-CA2984C47652}"/>
              </a:ext>
            </a:extLst>
          </p:cNvPr>
          <p:cNvSpPr txBox="1"/>
          <p:nvPr/>
        </p:nvSpPr>
        <p:spPr>
          <a:xfrm>
            <a:off x="602119" y="3104658"/>
            <a:ext cx="6283781" cy="461665"/>
          </a:xfrm>
          <a:prstGeom prst="rect">
            <a:avLst/>
          </a:prstGeom>
          <a:solidFill>
            <a:schemeClr val="bg1"/>
          </a:solidFill>
        </p:spPr>
        <p:txBody>
          <a:bodyPr wrap="square" lIns="91440" tIns="45720" rIns="91440" bIns="45720" rtlCol="0" anchor="t">
            <a:spAutoFit/>
          </a:bodyPr>
          <a:lstStyle/>
          <a:p>
            <a:r>
              <a:rPr lang="en-US" altLang="en-US" sz="2400" b="1">
                <a:solidFill>
                  <a:schemeClr val="tx1"/>
                </a:solidFill>
                <a:latin typeface="Open Sans SemiBold"/>
                <a:ea typeface="Open sans"/>
                <a:cs typeface="Open sans"/>
              </a:rPr>
              <a:t>2. EDC Managed (Design &amp; Construction)</a:t>
            </a:r>
          </a:p>
        </p:txBody>
      </p:sp>
      <p:sp>
        <p:nvSpPr>
          <p:cNvPr id="6" name="TextBox 5" descr="Cash-in-hand">
            <a:extLst>
              <a:ext uri="{FF2B5EF4-FFF2-40B4-BE49-F238E27FC236}">
                <a16:creationId xmlns:a16="http://schemas.microsoft.com/office/drawing/2014/main" id="{20F6ED98-64F8-245F-6D92-42D49D9658B2}"/>
              </a:ext>
            </a:extLst>
          </p:cNvPr>
          <p:cNvSpPr txBox="1"/>
          <p:nvPr/>
        </p:nvSpPr>
        <p:spPr>
          <a:xfrm>
            <a:off x="602119" y="3680733"/>
            <a:ext cx="5630638" cy="461665"/>
          </a:xfrm>
          <a:prstGeom prst="rect">
            <a:avLst/>
          </a:prstGeom>
          <a:solidFill>
            <a:schemeClr val="bg1"/>
          </a:solidFill>
        </p:spPr>
        <p:txBody>
          <a:bodyPr wrap="square" lIns="91440" tIns="45720" rIns="91440" bIns="45720" rtlCol="0" anchor="t">
            <a:spAutoFit/>
          </a:bodyPr>
          <a:lstStyle/>
          <a:p>
            <a:r>
              <a:rPr lang="en-US" altLang="en-US" sz="2400" b="1" dirty="0">
                <a:solidFill>
                  <a:schemeClr val="tx1"/>
                </a:solidFill>
                <a:latin typeface="Open Sans SemiBold"/>
                <a:ea typeface="Open sans"/>
                <a:cs typeface="Open sans"/>
              </a:rPr>
              <a:t>3. Cultural Capital Grant (CCG): DDC</a:t>
            </a:r>
          </a:p>
        </p:txBody>
      </p:sp>
      <p:sp>
        <p:nvSpPr>
          <p:cNvPr id="7" name="TextBox 6" descr="Other Non-City Funding">
            <a:extLst>
              <a:ext uri="{FF2B5EF4-FFF2-40B4-BE49-F238E27FC236}">
                <a16:creationId xmlns:a16="http://schemas.microsoft.com/office/drawing/2014/main" id="{918B3FE0-EE5C-6278-0B2D-2984F5D4A5C2}"/>
              </a:ext>
            </a:extLst>
          </p:cNvPr>
          <p:cNvSpPr txBox="1"/>
          <p:nvPr/>
        </p:nvSpPr>
        <p:spPr>
          <a:xfrm>
            <a:off x="602120" y="4271526"/>
            <a:ext cx="4893519" cy="461665"/>
          </a:xfrm>
          <a:prstGeom prst="rect">
            <a:avLst/>
          </a:prstGeom>
          <a:solidFill>
            <a:schemeClr val="bg1"/>
          </a:solidFill>
        </p:spPr>
        <p:txBody>
          <a:bodyPr wrap="square" lIns="91440" tIns="45720" rIns="91440" bIns="45720" rtlCol="0" anchor="t">
            <a:spAutoFit/>
          </a:bodyPr>
          <a:lstStyle/>
          <a:p>
            <a:r>
              <a:rPr lang="en-US" altLang="en-US" sz="2400" b="1" dirty="0">
                <a:solidFill>
                  <a:schemeClr val="tx1"/>
                </a:solidFill>
                <a:latin typeface="Open Sans SemiBold"/>
                <a:ea typeface="Open sans"/>
                <a:cs typeface="Open sans"/>
              </a:rPr>
              <a:t>4. EDC Funding Agreement (FA)</a:t>
            </a:r>
          </a:p>
        </p:txBody>
      </p:sp>
      <p:sp>
        <p:nvSpPr>
          <p:cNvPr id="8" name="TextBox 7">
            <a:extLst>
              <a:ext uri="{FF2B5EF4-FFF2-40B4-BE49-F238E27FC236}">
                <a16:creationId xmlns:a16="http://schemas.microsoft.com/office/drawing/2014/main" id="{EEE4DDFC-283D-E71A-3ED3-773B684B5507}"/>
              </a:ext>
              <a:ext uri="{C183D7F6-B498-43B3-948B-1728B52AA6E4}">
                <adec:decorative xmlns:adec="http://schemas.microsoft.com/office/drawing/2017/decorative" val="0"/>
              </a:ext>
            </a:extLst>
          </p:cNvPr>
          <p:cNvSpPr txBox="1"/>
          <p:nvPr/>
        </p:nvSpPr>
        <p:spPr>
          <a:xfrm>
            <a:off x="-5003" y="5084700"/>
            <a:ext cx="9874295" cy="830997"/>
          </a:xfrm>
          <a:prstGeom prst="rect">
            <a:avLst/>
          </a:prstGeom>
          <a:solidFill>
            <a:schemeClr val="bg1"/>
          </a:solidFill>
        </p:spPr>
        <p:txBody>
          <a:bodyPr wrap="square" lIns="91440" tIns="45720" rIns="91440" bIns="45720" rtlCol="0" anchor="t">
            <a:spAutoFit/>
          </a:bodyPr>
          <a:lstStyle/>
          <a:p>
            <a:pPr lvl="0" eaLnBrk="1" hangingPunct="1">
              <a:spcBef>
                <a:spcPct val="0"/>
              </a:spcBef>
              <a:buNone/>
            </a:pPr>
            <a:r>
              <a:rPr lang="en-US" altLang="en-US" sz="2400" b="1" dirty="0">
                <a:solidFill>
                  <a:schemeClr val="tx1"/>
                </a:solidFill>
                <a:latin typeface="Open sans"/>
                <a:ea typeface="Open sans"/>
                <a:cs typeface="Open sans"/>
              </a:rPr>
              <a:t>Based on a project’s needs, and organization’s capacity, DCLA identifies an (the) appropriate managing Agency.</a:t>
            </a:r>
          </a:p>
        </p:txBody>
      </p:sp>
      <p:sp>
        <p:nvSpPr>
          <p:cNvPr id="9" name="Google Shape;136;p2" descr="Image of the new cinema at Downton Community Television">
            <a:extLst>
              <a:ext uri="{FF2B5EF4-FFF2-40B4-BE49-F238E27FC236}">
                <a16:creationId xmlns:a16="http://schemas.microsoft.com/office/drawing/2014/main" id="{A2A8B998-29D5-7FCF-5731-D46B38E85100}"/>
              </a:ext>
              <a:ext uri="{C183D7F6-B498-43B3-948B-1728B52AA6E4}">
                <adec:decorative xmlns:adec="http://schemas.microsoft.com/office/drawing/2017/decorative" val="0"/>
              </a:ext>
            </a:extLst>
          </p:cNvPr>
          <p:cNvSpPr/>
          <p:nvPr/>
        </p:nvSpPr>
        <p:spPr>
          <a:xfrm>
            <a:off x="10123054" y="6295722"/>
            <a:ext cx="1576693" cy="307777"/>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r>
              <a:rPr lang="en-US" sz="1100">
                <a:latin typeface="Open sans" panose="020B0606030504020204" pitchFamily="2" charset="0"/>
                <a:ea typeface="Open sans" panose="020B0606030504020204" pitchFamily="2" charset="0"/>
                <a:cs typeface="Open sans" panose="020B0606030504020204" pitchFamily="2" charset="0"/>
              </a:rPr>
              <a:t>Construction at L10</a:t>
            </a:r>
          </a:p>
        </p:txBody>
      </p:sp>
    </p:spTree>
    <p:extLst>
      <p:ext uri="{BB962C8B-B14F-4D97-AF65-F5344CB8AC3E}">
        <p14:creationId xmlns:p14="http://schemas.microsoft.com/office/powerpoint/2010/main" val="17743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BE72-90FA-48B4-BAC3-03EEA949CA09}"/>
              </a:ext>
            </a:extLst>
          </p:cNvPr>
          <p:cNvSpPr>
            <a:spLocks noGrp="1"/>
          </p:cNvSpPr>
          <p:nvPr>
            <p:ph type="title"/>
          </p:nvPr>
        </p:nvSpPr>
        <p:spPr>
          <a:xfrm>
            <a:off x="0" y="0"/>
            <a:ext cx="12192000" cy="777240"/>
          </a:xfrm>
          <a:prstGeom prst="rect">
            <a:avLst/>
          </a:prstGeom>
        </p:spPr>
        <p:txBody>
          <a:bodyPr/>
          <a:lstStyle/>
          <a:p>
            <a:r>
              <a:rPr lang="en-US" dirty="0"/>
              <a:t>INITIATING THE PROJECT</a:t>
            </a:r>
          </a:p>
        </p:txBody>
      </p:sp>
      <p:sp>
        <p:nvSpPr>
          <p:cNvPr id="4" name="Text Placeholder 3">
            <a:extLst>
              <a:ext uri="{FF2B5EF4-FFF2-40B4-BE49-F238E27FC236}">
                <a16:creationId xmlns:a16="http://schemas.microsoft.com/office/drawing/2014/main" id="{9338ADB5-9BB2-48B6-AB05-47D77636C532}"/>
              </a:ext>
            </a:extLst>
          </p:cNvPr>
          <p:cNvSpPr>
            <a:spLocks noGrp="1"/>
          </p:cNvSpPr>
          <p:nvPr>
            <p:ph type="body" idx="2"/>
          </p:nvPr>
        </p:nvSpPr>
        <p:spPr>
          <a:xfrm>
            <a:off x="304800" y="1896140"/>
            <a:ext cx="3505200" cy="4568455"/>
          </a:xfrm>
          <a:ln>
            <a:noFill/>
          </a:ln>
          <a:effectLst/>
        </p:spPr>
        <p:txBody>
          <a:bodyPr lIns="0"/>
          <a:lstStyle/>
          <a:p>
            <a:pPr marL="0" indent="0" algn="ctr"/>
            <a:r>
              <a:rPr lang="en-US" altLang="en-US" b="1" dirty="0">
                <a:solidFill>
                  <a:schemeClr val="tx1"/>
                </a:solidFill>
                <a:latin typeface="Open sans"/>
                <a:ea typeface="Open sans"/>
                <a:cs typeface="Open sans"/>
              </a:rPr>
              <a:t>DCLA and the cultural organization establish:</a:t>
            </a:r>
          </a:p>
          <a:p>
            <a:pPr marL="285750" indent="-285750" algn="ctr"/>
            <a:endParaRPr lang="en-US" altLang="en-US" b="1" dirty="0">
              <a:solidFill>
                <a:schemeClr val="tx1"/>
              </a:solidFill>
              <a:latin typeface="Open sans"/>
              <a:ea typeface="Open sans"/>
              <a:cs typeface="Open sans"/>
            </a:endParaRPr>
          </a:p>
          <a:p>
            <a:pPr marL="285750" indent="-285750" algn="ctr"/>
            <a:endParaRPr lang="en-US" altLang="en-US" b="1" dirty="0">
              <a:solidFill>
                <a:schemeClr val="tx1"/>
              </a:solidFill>
              <a:latin typeface="Open sans"/>
              <a:ea typeface="Open sans"/>
              <a:cs typeface="Open sans"/>
            </a:endParaRPr>
          </a:p>
          <a:p>
            <a:pPr marL="508000" indent="-277813">
              <a:buFont typeface="Arial" panose="020B0604020202020204" pitchFamily="34" charset="0"/>
              <a:buChar char="•"/>
            </a:pPr>
            <a:r>
              <a:rPr lang="en-US" dirty="0">
                <a:solidFill>
                  <a:schemeClr val="tx1"/>
                </a:solidFill>
                <a:latin typeface="Open sans"/>
                <a:ea typeface="Open sans"/>
                <a:cs typeface="Open sans"/>
              </a:rPr>
              <a:t>Public purpose</a:t>
            </a:r>
          </a:p>
          <a:p>
            <a:pPr marL="508000" indent="-277813">
              <a:buFont typeface="Arial" panose="020B0604020202020204" pitchFamily="34" charset="0"/>
              <a:buChar char="•"/>
            </a:pPr>
            <a:r>
              <a:rPr lang="en-US" dirty="0">
                <a:solidFill>
                  <a:schemeClr val="tx1"/>
                </a:solidFill>
                <a:latin typeface="Open sans"/>
                <a:ea typeface="Open sans"/>
                <a:cs typeface="Open sans"/>
              </a:rPr>
              <a:t>Capital eligibility </a:t>
            </a:r>
            <a:endParaRPr lang="en-US" dirty="0">
              <a:solidFill>
                <a:schemeClr val="tx1"/>
              </a:solidFill>
            </a:endParaRPr>
          </a:p>
          <a:p>
            <a:pPr marL="508000" indent="-277813">
              <a:buFont typeface="Arial" panose="020B0604020202020204" pitchFamily="34" charset="0"/>
              <a:buChar char="•"/>
            </a:pPr>
            <a:r>
              <a:rPr lang="en-US" dirty="0">
                <a:solidFill>
                  <a:schemeClr val="tx1"/>
                </a:solidFill>
                <a:latin typeface="Open sans"/>
                <a:ea typeface="Open sans"/>
                <a:cs typeface="Open sans"/>
              </a:rPr>
              <a:t>Project complexity</a:t>
            </a:r>
          </a:p>
          <a:p>
            <a:pPr marL="508000" indent="-277813">
              <a:buFont typeface="Arial" panose="020B0604020202020204" pitchFamily="34" charset="0"/>
              <a:buChar char="•"/>
            </a:pPr>
            <a:r>
              <a:rPr lang="en-US" dirty="0">
                <a:solidFill>
                  <a:schemeClr val="tx1"/>
                </a:solidFill>
                <a:latin typeface="Open sans"/>
                <a:ea typeface="Open sans"/>
                <a:cs typeface="Open sans"/>
              </a:rPr>
              <a:t>Organization capacity</a:t>
            </a:r>
          </a:p>
          <a:p>
            <a:pPr marL="508000" indent="-277813">
              <a:buFont typeface="Arial" panose="020B0604020202020204" pitchFamily="34" charset="0"/>
              <a:buChar char="•"/>
            </a:pPr>
            <a:r>
              <a:rPr lang="en-US" dirty="0">
                <a:solidFill>
                  <a:schemeClr val="tx1"/>
                </a:solidFill>
                <a:latin typeface="Open sans"/>
                <a:ea typeface="Open sans"/>
                <a:cs typeface="Open sans"/>
              </a:rPr>
              <a:t>City requirements</a:t>
            </a:r>
          </a:p>
          <a:p>
            <a:pPr marL="508000" indent="-277813">
              <a:buFont typeface="Arial" panose="020B0604020202020204" pitchFamily="34" charset="0"/>
              <a:buChar char="•"/>
            </a:pPr>
            <a:r>
              <a:rPr lang="en-US" dirty="0">
                <a:solidFill>
                  <a:schemeClr val="tx1"/>
                </a:solidFill>
                <a:latin typeface="Open sans"/>
                <a:ea typeface="Open sans"/>
                <a:cs typeface="Open sans"/>
              </a:rPr>
              <a:t>Project budget</a:t>
            </a:r>
          </a:p>
          <a:p>
            <a:pPr marL="285750" indent="-285750"/>
            <a:endParaRPr lang="en-US" dirty="0"/>
          </a:p>
        </p:txBody>
      </p:sp>
      <p:sp>
        <p:nvSpPr>
          <p:cNvPr id="6" name="Text Placeholder 5">
            <a:extLst>
              <a:ext uri="{FF2B5EF4-FFF2-40B4-BE49-F238E27FC236}">
                <a16:creationId xmlns:a16="http://schemas.microsoft.com/office/drawing/2014/main" id="{88BD61CA-3674-4E51-8E0D-E4C75C1912B7}"/>
              </a:ext>
            </a:extLst>
          </p:cNvPr>
          <p:cNvSpPr>
            <a:spLocks noGrp="1"/>
          </p:cNvSpPr>
          <p:nvPr>
            <p:ph type="body" idx="4"/>
          </p:nvPr>
        </p:nvSpPr>
        <p:spPr>
          <a:xfrm>
            <a:off x="4419600" y="1896139"/>
            <a:ext cx="3505200" cy="4568455"/>
          </a:xfrm>
          <a:ln>
            <a:noFill/>
          </a:ln>
          <a:effectLst/>
        </p:spPr>
        <p:txBody>
          <a:bodyPr/>
          <a:lstStyle/>
          <a:p>
            <a:pPr marL="233045" algn="ctr"/>
            <a:r>
              <a:rPr lang="en-US" altLang="en-US" b="1" dirty="0">
                <a:solidFill>
                  <a:schemeClr val="tx1"/>
                </a:solidFill>
                <a:latin typeface="Open sans"/>
                <a:ea typeface="Open sans"/>
                <a:cs typeface="Open sans"/>
              </a:rPr>
              <a:t>DCLA and the </a:t>
            </a:r>
            <a:endParaRPr lang="en-US" dirty="0">
              <a:solidFill>
                <a:schemeClr val="tx1"/>
              </a:solidFill>
            </a:endParaRPr>
          </a:p>
          <a:p>
            <a:pPr marL="233045" algn="ctr"/>
            <a:r>
              <a:rPr lang="en-US" altLang="en-US" b="1" dirty="0">
                <a:solidFill>
                  <a:schemeClr val="tx1"/>
                </a:solidFill>
                <a:latin typeface="Open sans"/>
                <a:ea typeface="Open sans"/>
                <a:cs typeface="Open sans"/>
              </a:rPr>
              <a:t>cultural organization </a:t>
            </a:r>
            <a:endParaRPr lang="en-US" altLang="en-US" b="1" dirty="0">
              <a:solidFill>
                <a:schemeClr val="tx1"/>
              </a:solidFill>
            </a:endParaRPr>
          </a:p>
          <a:p>
            <a:pPr marL="233045" algn="ctr"/>
            <a:r>
              <a:rPr lang="en-US" altLang="en-US" b="1" dirty="0">
                <a:solidFill>
                  <a:schemeClr val="tx1"/>
                </a:solidFill>
                <a:latin typeface="Open sans"/>
                <a:ea typeface="Open sans"/>
                <a:cs typeface="Open sans"/>
              </a:rPr>
              <a:t>finalize the Program:</a:t>
            </a:r>
          </a:p>
          <a:p>
            <a:pPr marL="233045" algn="ctr"/>
            <a:endParaRPr lang="en-US" altLang="en-US" b="1" dirty="0">
              <a:solidFill>
                <a:schemeClr val="tx1"/>
              </a:solidFill>
            </a:endParaRPr>
          </a:p>
          <a:p>
            <a:pPr marL="229870" indent="3175"/>
            <a:r>
              <a:rPr lang="en-US" dirty="0">
                <a:solidFill>
                  <a:schemeClr val="tx1"/>
                </a:solidFill>
                <a:latin typeface="Open sans"/>
                <a:ea typeface="Open sans"/>
                <a:cs typeface="Open sans"/>
              </a:rPr>
              <a:t>DCLA template prepared  by the organization that </a:t>
            </a:r>
            <a:endParaRPr lang="en-US" dirty="0">
              <a:solidFill>
                <a:schemeClr val="tx1"/>
              </a:solidFill>
            </a:endParaRPr>
          </a:p>
          <a:p>
            <a:pPr marL="229870" indent="3175"/>
            <a:r>
              <a:rPr lang="en-US" dirty="0">
                <a:solidFill>
                  <a:schemeClr val="tx1"/>
                </a:solidFill>
                <a:latin typeface="Open sans"/>
                <a:ea typeface="Open sans"/>
                <a:cs typeface="Open sans"/>
              </a:rPr>
              <a:t>describes the scope of the project, overall development plan and project funding</a:t>
            </a:r>
          </a:p>
        </p:txBody>
      </p:sp>
      <p:sp>
        <p:nvSpPr>
          <p:cNvPr id="7" name="Text Placeholder 6">
            <a:extLst>
              <a:ext uri="{FF2B5EF4-FFF2-40B4-BE49-F238E27FC236}">
                <a16:creationId xmlns:a16="http://schemas.microsoft.com/office/drawing/2014/main" id="{4A0B4717-DDAD-4083-906E-D3E47AFDBFC6}"/>
              </a:ext>
            </a:extLst>
          </p:cNvPr>
          <p:cNvSpPr>
            <a:spLocks noGrp="1"/>
          </p:cNvSpPr>
          <p:nvPr>
            <p:ph type="body" idx="5"/>
          </p:nvPr>
        </p:nvSpPr>
        <p:spPr>
          <a:xfrm>
            <a:off x="8382002" y="944880"/>
            <a:ext cx="3505200" cy="951260"/>
          </a:xfr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4763" indent="-4763" algn="ctr"/>
            <a:r>
              <a:rPr lang="en-US" sz="2400" dirty="0">
                <a:solidFill>
                  <a:schemeClr val="bg1"/>
                </a:solidFill>
                <a:sym typeface="Arial"/>
              </a:rPr>
              <a:t>Step 3</a:t>
            </a:r>
          </a:p>
        </p:txBody>
      </p:sp>
      <p:sp>
        <p:nvSpPr>
          <p:cNvPr id="8" name="Text Placeholder 7">
            <a:extLst>
              <a:ext uri="{FF2B5EF4-FFF2-40B4-BE49-F238E27FC236}">
                <a16:creationId xmlns:a16="http://schemas.microsoft.com/office/drawing/2014/main" id="{CA486FBA-3049-485B-92C2-5D301BDC15D7}"/>
              </a:ext>
            </a:extLst>
          </p:cNvPr>
          <p:cNvSpPr>
            <a:spLocks noGrp="1"/>
          </p:cNvSpPr>
          <p:nvPr>
            <p:ph type="body" idx="6"/>
          </p:nvPr>
        </p:nvSpPr>
        <p:spPr>
          <a:xfrm>
            <a:off x="8382002" y="1896140"/>
            <a:ext cx="3505200" cy="3412978"/>
          </a:xfrm>
          <a:ln>
            <a:noFill/>
          </a:ln>
          <a:effectLst/>
        </p:spPr>
        <p:txBody>
          <a:bodyPr lIns="274320" rIns="274320">
            <a:normAutofit/>
          </a:bodyPr>
          <a:lstStyle/>
          <a:p>
            <a:pPr marL="4763" lvl="0" indent="-4763" algn="ctr">
              <a:spcBef>
                <a:spcPts val="0"/>
              </a:spcBef>
            </a:pPr>
            <a:r>
              <a:rPr lang="en-US" altLang="en-US" b="1" dirty="0">
                <a:solidFill>
                  <a:srgbClr val="000000"/>
                </a:solidFill>
              </a:rPr>
              <a:t>DCLA determines the management path and initiates the project by sending the </a:t>
            </a:r>
          </a:p>
          <a:p>
            <a:pPr marL="4763" lvl="0" indent="-4763" algn="ctr">
              <a:spcBef>
                <a:spcPts val="0"/>
              </a:spcBef>
            </a:pPr>
            <a:r>
              <a:rPr lang="en-US" altLang="en-US" b="1" dirty="0">
                <a:solidFill>
                  <a:srgbClr val="000000"/>
                </a:solidFill>
              </a:rPr>
              <a:t>Program and supporting documents to the appropriate managing agency:</a:t>
            </a:r>
            <a:endParaRPr lang="en-US" b="1" dirty="0">
              <a:solidFill>
                <a:schemeClr val="tx1"/>
              </a:solidFill>
            </a:endParaRPr>
          </a:p>
          <a:p>
            <a:pPr marL="4763" indent="-4763"/>
            <a:endParaRPr lang="en-US" dirty="0"/>
          </a:p>
        </p:txBody>
      </p:sp>
      <p:sp>
        <p:nvSpPr>
          <p:cNvPr id="9" name="AutoShape 26" descr="DDC">
            <a:extLst>
              <a:ext uri="{FF2B5EF4-FFF2-40B4-BE49-F238E27FC236}">
                <a16:creationId xmlns:a16="http://schemas.microsoft.com/office/drawing/2014/main" id="{7E41ABFB-D347-4AF0-8EAD-E15530765CF5}"/>
              </a:ext>
            </a:extLst>
          </p:cNvPr>
          <p:cNvSpPr>
            <a:spLocks noChangeAspect="1" noChangeArrowheads="1"/>
          </p:cNvSpPr>
          <p:nvPr/>
        </p:nvSpPr>
        <p:spPr bwMode="auto">
          <a:xfrm>
            <a:off x="8550907" y="5539115"/>
            <a:ext cx="1289365" cy="788180"/>
          </a:xfrm>
          <a:prstGeom prst="bracketPair">
            <a:avLst>
              <a:gd name="adj" fmla="val 0"/>
            </a:avLst>
          </a:prstGeom>
          <a:solidFill>
            <a:schemeClr val="bg1"/>
          </a:solidFill>
          <a:ln w="25400">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Open sans" panose="020B0606030504020204" pitchFamily="2" charset="0"/>
                <a:ea typeface="Open sans" panose="020B0606030504020204" pitchFamily="2" charset="0"/>
                <a:cs typeface="Open sans" panose="020B0606030504020204" pitchFamily="2" charset="0"/>
              </a:rPr>
              <a:t>DDC</a:t>
            </a:r>
          </a:p>
        </p:txBody>
      </p:sp>
      <p:sp>
        <p:nvSpPr>
          <p:cNvPr id="10" name="AutoShape 26" descr="EDC">
            <a:extLst>
              <a:ext uri="{FF2B5EF4-FFF2-40B4-BE49-F238E27FC236}">
                <a16:creationId xmlns:a16="http://schemas.microsoft.com/office/drawing/2014/main" id="{64E71CCD-3E1B-4019-A9DE-EBB91280CE5F}"/>
              </a:ext>
            </a:extLst>
          </p:cNvPr>
          <p:cNvSpPr>
            <a:spLocks noChangeAspect="1" noChangeArrowheads="1"/>
          </p:cNvSpPr>
          <p:nvPr/>
        </p:nvSpPr>
        <p:spPr bwMode="auto">
          <a:xfrm>
            <a:off x="10466379" y="5539116"/>
            <a:ext cx="1289363" cy="788179"/>
          </a:xfrm>
          <a:prstGeom prst="bracketPair">
            <a:avLst>
              <a:gd name="adj" fmla="val 0"/>
            </a:avLst>
          </a:prstGeom>
          <a:solidFill>
            <a:schemeClr val="bg1"/>
          </a:solidFill>
          <a:ln w="15875">
            <a:solidFill>
              <a:schemeClr val="tx1"/>
            </a:solidFill>
            <a:round/>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Open sans" panose="020B0606030504020204" pitchFamily="2" charset="0"/>
                <a:ea typeface="Open sans" panose="020B0606030504020204" pitchFamily="2" charset="0"/>
                <a:cs typeface="Open sans" panose="020B0606030504020204" pitchFamily="2" charset="0"/>
              </a:rPr>
              <a:t>EDC</a:t>
            </a:r>
          </a:p>
        </p:txBody>
      </p:sp>
      <p:sp>
        <p:nvSpPr>
          <p:cNvPr id="11" name="Text Placeholder 2">
            <a:extLst>
              <a:ext uri="{FF2B5EF4-FFF2-40B4-BE49-F238E27FC236}">
                <a16:creationId xmlns:a16="http://schemas.microsoft.com/office/drawing/2014/main" id="{C3103048-D981-AB0E-F77C-3421F0C6B199}"/>
              </a:ext>
            </a:extLst>
          </p:cNvPr>
          <p:cNvSpPr txBox="1">
            <a:spLocks/>
          </p:cNvSpPr>
          <p:nvPr/>
        </p:nvSpPr>
        <p:spPr>
          <a:xfrm>
            <a:off x="304800" y="944880"/>
            <a:ext cx="3505200" cy="95126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763" indent="-4763" algn="ctr"/>
            <a:r>
              <a:rPr lang="en-US" sz="2400" dirty="0">
                <a:solidFill>
                  <a:schemeClr val="bg1"/>
                </a:solidFill>
              </a:rPr>
              <a:t>Step 1</a:t>
            </a:r>
          </a:p>
        </p:txBody>
      </p:sp>
      <p:sp>
        <p:nvSpPr>
          <p:cNvPr id="12" name="Text Placeholder 4">
            <a:extLst>
              <a:ext uri="{FF2B5EF4-FFF2-40B4-BE49-F238E27FC236}">
                <a16:creationId xmlns:a16="http://schemas.microsoft.com/office/drawing/2014/main" id="{7B7CA6BC-E7E4-0DBE-62A4-3BCB7DABACF3}"/>
              </a:ext>
            </a:extLst>
          </p:cNvPr>
          <p:cNvSpPr txBox="1">
            <a:spLocks/>
          </p:cNvSpPr>
          <p:nvPr/>
        </p:nvSpPr>
        <p:spPr>
          <a:xfrm>
            <a:off x="4419600" y="944880"/>
            <a:ext cx="3505200" cy="95126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457200" indent="-228600" algn="ctr">
              <a:spcBef>
                <a:spcPts val="400"/>
              </a:spcBef>
              <a:buClr>
                <a:schemeClr val="dk1"/>
              </a:buClr>
              <a:buSzPts val="2000"/>
              <a:buNone/>
              <a:defRPr sz="2400" b="1">
                <a:solidFill>
                  <a:schemeClr val="bg1"/>
                </a:solidFill>
                <a:latin typeface="Open sans" panose="020B0606030504020204" pitchFamily="2" charset="0"/>
                <a:ea typeface="Open sans" panose="020B0606030504020204" pitchFamily="2" charset="0"/>
                <a:cs typeface="Open sans" panose="020B0606030504020204" pitchFamily="2" charset="0"/>
              </a:defRPr>
            </a:lvl1pPr>
            <a:lvl2pPr marL="914400" indent="-406400">
              <a:spcBef>
                <a:spcPts val="560"/>
              </a:spcBef>
              <a:buClr>
                <a:schemeClr val="lt1"/>
              </a:buClr>
              <a:buSzPts val="2800"/>
              <a:buChar char="–"/>
              <a:defRPr sz="2800">
                <a:solidFill>
                  <a:schemeClr val="lt1"/>
                </a:solidFill>
                <a:latin typeface="Calibri"/>
                <a:ea typeface="Calibri"/>
                <a:cs typeface="Calibri"/>
              </a:defRPr>
            </a:lvl2pPr>
            <a:lvl3pPr marL="1371600" indent="-381000">
              <a:spcBef>
                <a:spcPts val="480"/>
              </a:spcBef>
              <a:buClr>
                <a:schemeClr val="lt1"/>
              </a:buClr>
              <a:buSzPts val="2400"/>
              <a:buChar char="•"/>
              <a:defRPr sz="2400">
                <a:solidFill>
                  <a:schemeClr val="lt1"/>
                </a:solidFill>
                <a:latin typeface="Calibri"/>
                <a:ea typeface="Calibri"/>
                <a:cs typeface="Calibri"/>
              </a:defRPr>
            </a:lvl3pPr>
            <a:lvl4pPr marL="1828800" indent="-355600">
              <a:spcBef>
                <a:spcPts val="400"/>
              </a:spcBef>
              <a:buClr>
                <a:schemeClr val="lt1"/>
              </a:buClr>
              <a:buSzPts val="2000"/>
              <a:buChar char="–"/>
              <a:defRPr sz="2000">
                <a:solidFill>
                  <a:schemeClr val="lt1"/>
                </a:solidFill>
                <a:latin typeface="Calibri"/>
                <a:ea typeface="Calibri"/>
                <a:cs typeface="Calibri"/>
              </a:defRPr>
            </a:lvl4pPr>
            <a:lvl5pPr marL="2286000" indent="-355600">
              <a:spcBef>
                <a:spcPts val="400"/>
              </a:spcBef>
              <a:buClr>
                <a:schemeClr val="lt1"/>
              </a:buClr>
              <a:buSzPts val="2000"/>
              <a:buChar char="»"/>
              <a:defRPr sz="2000">
                <a:solidFill>
                  <a:schemeClr val="lt1"/>
                </a:solidFill>
                <a:latin typeface="Calibri"/>
                <a:ea typeface="Calibri"/>
                <a:cs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pPr marL="4763" indent="-4763"/>
            <a:r>
              <a:rPr lang="en-US" dirty="0"/>
              <a:t>Step 2</a:t>
            </a:r>
          </a:p>
        </p:txBody>
      </p:sp>
    </p:spTree>
    <p:extLst>
      <p:ext uri="{BB962C8B-B14F-4D97-AF65-F5344CB8AC3E}">
        <p14:creationId xmlns:p14="http://schemas.microsoft.com/office/powerpoint/2010/main" val="49321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14514"/>
            <a:ext cx="12192000" cy="769257"/>
          </a:xfrm>
          <a:prstGeom prst="rect">
            <a:avLst/>
          </a:prstGeom>
        </p:spPr>
        <p:txBody>
          <a:bodyPr/>
          <a:lstStyle/>
          <a:p>
            <a:r>
              <a:rPr lang="en-US"/>
              <a:t>DDC MANAGED: CRITERIA</a:t>
            </a:r>
            <a:endParaRPr lang="en-US">
              <a:solidFill>
                <a:srgbClr val="FAFAFA"/>
              </a:solidFill>
            </a:endParaRP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163287" y="1119805"/>
            <a:ext cx="11810999" cy="1979989"/>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spAutoFit/>
          </a:bodyPr>
          <a:lstStyle/>
          <a:p>
            <a:pPr marL="342900" indent="-171450">
              <a:spcBef>
                <a:spcPts val="600"/>
              </a:spcBef>
              <a:spcAft>
                <a:spcPts val="1000"/>
              </a:spcAft>
              <a:buFont typeface="Arial" panose="020B0604020202020204" pitchFamily="34" charset="0"/>
              <a:buChar char="•"/>
            </a:pPr>
            <a:r>
              <a:rPr lang="en-US" altLang="en-US" sz="1600" dirty="0">
                <a:cs typeface="Arial" panose="020B0604020202020204" pitchFamily="34" charset="0"/>
              </a:rPr>
              <a:t>Generally, smaller </a:t>
            </a:r>
            <a:r>
              <a:rPr lang="en-US" altLang="en-US" sz="1600" b="1" dirty="0">
                <a:cs typeface="Arial" panose="020B0604020202020204" pitchFamily="34" charset="0"/>
              </a:rPr>
              <a:t>cultural organizations that do not have the financial and operational resources </a:t>
            </a:r>
            <a:r>
              <a:rPr lang="en-US" altLang="en-US" sz="1600" dirty="0">
                <a:cs typeface="Arial" panose="020B0604020202020204" pitchFamily="34" charset="0"/>
              </a:rPr>
              <a:t>and in-house experience to fund and manage capital projects in compliance with all City regulations benefit from DDC’s project management and design resources</a:t>
            </a:r>
          </a:p>
          <a:p>
            <a:pPr marL="342900" indent="-171450">
              <a:spcBef>
                <a:spcPts val="0"/>
              </a:spcBef>
              <a:spcAft>
                <a:spcPts val="1000"/>
              </a:spcAft>
              <a:buFont typeface="Arial" panose="020B0604020202020204" pitchFamily="34" charset="0"/>
              <a:buChar char="•"/>
            </a:pPr>
            <a:r>
              <a:rPr lang="en-US" altLang="en-US" sz="1600" dirty="0">
                <a:cs typeface="Arial" panose="020B0604020202020204" pitchFamily="34" charset="0"/>
              </a:rPr>
              <a:t>Ideal for </a:t>
            </a:r>
            <a:r>
              <a:rPr lang="en-US" altLang="en-US" sz="1600" b="1" dirty="0">
                <a:cs typeface="Arial" panose="020B0604020202020204" pitchFamily="34" charset="0"/>
              </a:rPr>
              <a:t>projects with limited private funding, </a:t>
            </a:r>
            <a:r>
              <a:rPr lang="en-US" altLang="en-US" sz="1600" dirty="0">
                <a:cs typeface="Arial" panose="020B0604020202020204" pitchFamily="34" charset="0"/>
              </a:rPr>
              <a:t>where City funds must pay for design, or where city funds may be spread over multiple fiscal years</a:t>
            </a:r>
          </a:p>
          <a:p>
            <a:pPr marL="342900" indent="-171450">
              <a:spcBef>
                <a:spcPts val="0"/>
              </a:spcBef>
              <a:spcAft>
                <a:spcPts val="600"/>
              </a:spcAft>
              <a:buFont typeface="Arial" panose="020B0604020202020204" pitchFamily="34" charset="0"/>
              <a:buChar char="•"/>
            </a:pPr>
            <a:r>
              <a:rPr lang="en-US" altLang="en-US" sz="1600" b="1" dirty="0">
                <a:cs typeface="Arial" panose="020B0604020202020204" pitchFamily="34" charset="0"/>
              </a:rPr>
              <a:t>Design and construction phases </a:t>
            </a:r>
            <a:r>
              <a:rPr lang="en-US" altLang="en-US" sz="1600" dirty="0">
                <a:cs typeface="Arial" panose="020B0604020202020204" pitchFamily="34" charset="0"/>
              </a:rPr>
              <a:t>are managed (DDC does </a:t>
            </a:r>
            <a:r>
              <a:rPr lang="en-US" altLang="en-US" sz="1600" u="sng" dirty="0">
                <a:cs typeface="Arial" panose="020B0604020202020204" pitchFamily="34" charset="0"/>
              </a:rPr>
              <a:t>not</a:t>
            </a:r>
            <a:r>
              <a:rPr lang="en-US" altLang="en-US" sz="1600" dirty="0">
                <a:cs typeface="Arial" panose="020B0604020202020204" pitchFamily="34" charset="0"/>
              </a:rPr>
              <a:t> manage construction only)</a:t>
            </a:r>
            <a:endParaRPr lang="en-US" altLang="en-US" sz="1600" dirty="0">
              <a:latin typeface="Roboto" panose="02000000000000000000" pitchFamily="2" charset="0"/>
              <a:cs typeface="Arial" panose="020B0604020202020204" pitchFamily="34" charset="0"/>
            </a:endParaRPr>
          </a:p>
        </p:txBody>
      </p:sp>
      <p:pic>
        <p:nvPicPr>
          <p:cNvPr id="11" name="Picture 10" descr="A building with a roof and trees">
            <a:extLst>
              <a:ext uri="{FF2B5EF4-FFF2-40B4-BE49-F238E27FC236}">
                <a16:creationId xmlns:a16="http://schemas.microsoft.com/office/drawing/2014/main" id="{37E5B604-E157-DF65-6BA4-7A3C295E49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287" y="3347720"/>
            <a:ext cx="5988625" cy="2940627"/>
          </a:xfrm>
          <a:prstGeom prst="rect">
            <a:avLst/>
          </a:prstGeom>
        </p:spPr>
      </p:pic>
      <p:pic>
        <p:nvPicPr>
          <p:cNvPr id="13" name="Picture 12" descr="A building with trees in the background">
            <a:extLst>
              <a:ext uri="{FF2B5EF4-FFF2-40B4-BE49-F238E27FC236}">
                <a16:creationId xmlns:a16="http://schemas.microsoft.com/office/drawing/2014/main" id="{1C2BD8A4-F0CA-FDEC-368D-E79552418D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7067" y="3350991"/>
            <a:ext cx="5697219" cy="2937355"/>
          </a:xfrm>
          <a:prstGeom prst="rect">
            <a:avLst/>
          </a:prstGeom>
        </p:spPr>
      </p:pic>
      <p:sp>
        <p:nvSpPr>
          <p:cNvPr id="15" name="Google Shape;136;p2">
            <a:extLst>
              <a:ext uri="{FF2B5EF4-FFF2-40B4-BE49-F238E27FC236}">
                <a16:creationId xmlns:a16="http://schemas.microsoft.com/office/drawing/2014/main" id="{9FF4B46E-BA5F-C300-CF5D-366C35BC0116}"/>
              </a:ext>
              <a:ext uri="{C183D7F6-B498-43B3-948B-1728B52AA6E4}">
                <adec:decorative xmlns:adec="http://schemas.microsoft.com/office/drawing/2017/decorative" val="1"/>
              </a:ext>
            </a:extLst>
          </p:cNvPr>
          <p:cNvSpPr/>
          <p:nvPr/>
        </p:nvSpPr>
        <p:spPr>
          <a:xfrm>
            <a:off x="8214756" y="6288346"/>
            <a:ext cx="3862943" cy="330074"/>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rmAutofit fontScale="85000" lnSpcReduction="10000"/>
          </a:bodyPr>
          <a:lstStyle/>
          <a:p>
            <a:pPr algn="ctr" defTabSz="1082675" eaLnBrk="1" hangingPunct="1">
              <a:spcBef>
                <a:spcPct val="0"/>
              </a:spcBef>
              <a:buFontTx/>
              <a:buNone/>
            </a:pPr>
            <a:r>
              <a:rPr lang="en-US" altLang="en-US" sz="1200">
                <a:latin typeface="Open sans" panose="020B0606030504020204" pitchFamily="2" charset="0"/>
                <a:ea typeface="Open sans" panose="020B0606030504020204" pitchFamily="2" charset="0"/>
                <a:cs typeface="Open sans" panose="020B0606030504020204" pitchFamily="2" charset="0"/>
              </a:rPr>
              <a:t>Renderings for Queens Botanical Garden Education Center</a:t>
            </a:r>
          </a:p>
        </p:txBody>
      </p:sp>
    </p:spTree>
    <p:extLst>
      <p:ext uri="{BB962C8B-B14F-4D97-AF65-F5344CB8AC3E}">
        <p14:creationId xmlns:p14="http://schemas.microsoft.com/office/powerpoint/2010/main" val="3914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C0B-7378-40D8-8D1D-177768CF2056}"/>
              </a:ext>
            </a:extLst>
          </p:cNvPr>
          <p:cNvSpPr>
            <a:spLocks noGrp="1"/>
          </p:cNvSpPr>
          <p:nvPr>
            <p:ph type="title"/>
          </p:nvPr>
        </p:nvSpPr>
        <p:spPr>
          <a:xfrm>
            <a:off x="0" y="0"/>
            <a:ext cx="12192000" cy="777240"/>
          </a:xfrm>
          <a:prstGeom prst="rect">
            <a:avLst/>
          </a:prstGeom>
        </p:spPr>
        <p:txBody>
          <a:bodyPr/>
          <a:lstStyle/>
          <a:p>
            <a:r>
              <a:rPr lang="en-US" i="0" dirty="0"/>
              <a:t>WHY WE ARE HERE</a:t>
            </a:r>
          </a:p>
        </p:txBody>
      </p:sp>
      <p:sp>
        <p:nvSpPr>
          <p:cNvPr id="6" name="Content Placeholder 5">
            <a:extLst>
              <a:ext uri="{FF2B5EF4-FFF2-40B4-BE49-F238E27FC236}">
                <a16:creationId xmlns:a16="http://schemas.microsoft.com/office/drawing/2014/main" id="{6BA14697-8B89-4E15-ADF1-BFFF923449D2}"/>
              </a:ext>
            </a:extLst>
          </p:cNvPr>
          <p:cNvSpPr>
            <a:spLocks noGrp="1"/>
          </p:cNvSpPr>
          <p:nvPr>
            <p:ph sz="quarter" idx="13"/>
          </p:nvPr>
        </p:nvSpPr>
        <p:spPr>
          <a:xfrm>
            <a:off x="6960335" y="2163744"/>
            <a:ext cx="4672584" cy="3998920"/>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630238">
              <a:spcAft>
                <a:spcPts val="1200"/>
              </a:spcAft>
            </a:pPr>
            <a:r>
              <a:rPr lang="en-US" altLang="en-US" sz="2000" b="1" dirty="0">
                <a:solidFill>
                  <a:schemeClr val="tx1"/>
                </a:solidFill>
              </a:rPr>
              <a:t>Initiate the process:</a:t>
            </a:r>
          </a:p>
          <a:p>
            <a:pPr marL="914400" lvl="1" indent="-285750">
              <a:spcAft>
                <a:spcPts val="1200"/>
              </a:spcAft>
              <a:buFont typeface="Arial" panose="020B0604020202020204" pitchFamily="34" charset="0"/>
              <a:buChar char="•"/>
            </a:pPr>
            <a:r>
              <a:rPr lang="en-US" altLang="en-US" sz="2000" dirty="0">
                <a:solidFill>
                  <a:schemeClr val="tx1"/>
                </a:solidFill>
              </a:rPr>
              <a:t>Learn about the City agencies (DCLA, DDC, NYC/EDC, DCAS, OMB) involved in the process </a:t>
            </a:r>
          </a:p>
        </p:txBody>
      </p:sp>
      <p:sp>
        <p:nvSpPr>
          <p:cNvPr id="4" name="Content Placeholder 5">
            <a:extLst>
              <a:ext uri="{FF2B5EF4-FFF2-40B4-BE49-F238E27FC236}">
                <a16:creationId xmlns:a16="http://schemas.microsoft.com/office/drawing/2014/main" id="{CDAC21D1-8BF2-BB56-6289-62167F2ADC2B}"/>
              </a:ext>
            </a:extLst>
          </p:cNvPr>
          <p:cNvSpPr txBox="1">
            <a:spLocks/>
          </p:cNvSpPr>
          <p:nvPr/>
        </p:nvSpPr>
        <p:spPr>
          <a:xfrm>
            <a:off x="1309700" y="2163744"/>
            <a:ext cx="4674540" cy="3998920"/>
          </a:xfrm>
          <a:prstGeom prst="flowChartProcess">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511175" indent="-285750">
              <a:defRPr lang="en-US" sz="2000" b="1" smtClean="0">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511175" indent="-285750">
              <a:buFont typeface="Arial" panose="020B0604020202020204" pitchFamily="34" charset="0"/>
              <a:buChar char="•"/>
              <a:defRPr lang="en-US" sz="2000" smtClean="0">
                <a:solidFill>
                  <a:schemeClr val="tx1"/>
                </a:solidFill>
                <a:latin typeface="Open sans" panose="020B0606030504020204" pitchFamily="2" charset="0"/>
                <a:ea typeface="Open sans" panose="020B0606030504020204" pitchFamily="2" charset="0"/>
                <a:cs typeface="Open sans" panose="020B0606030504020204" pitchFamily="2" charset="0"/>
              </a:defRPr>
            </a:lvl2pPr>
            <a:lvl3pPr>
              <a:defRPr lang="en-US" sz="20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3pPr>
            <a:lvl4pPr>
              <a:defRPr lang="en-US" sz="1800" smtClean="0">
                <a:solidFill>
                  <a:schemeClr val="dk1"/>
                </a:solidFill>
                <a:latin typeface="Open sans" panose="020B0606030504020204" pitchFamily="2" charset="0"/>
                <a:ea typeface="Open sans" panose="020B0606030504020204" pitchFamily="2" charset="0"/>
                <a:cs typeface="Open sans" panose="020B0606030504020204" pitchFamily="2" charset="0"/>
              </a:defRPr>
            </a:lvl4pPr>
            <a:lvl5pPr>
              <a:defRPr lang="en-US" sz="1800">
                <a:solidFill>
                  <a:schemeClr val="dk1"/>
                </a:solidFill>
                <a:latin typeface="Open sans" panose="020B0606030504020204" pitchFamily="2" charset="0"/>
                <a:ea typeface="Open sans" panose="020B0606030504020204" pitchFamily="2" charset="0"/>
                <a:cs typeface="Open sans" panose="020B0606030504020204" pitchFamily="2"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0238" indent="0">
              <a:spcAft>
                <a:spcPts val="1200"/>
              </a:spcAft>
            </a:pPr>
            <a:r>
              <a:rPr lang="en-US" altLang="en-US" dirty="0"/>
              <a:t>Overview of the capital funding process:</a:t>
            </a:r>
            <a:endParaRPr lang="en-US" dirty="0"/>
          </a:p>
          <a:p>
            <a:pPr marL="914400" lvl="1">
              <a:spcAft>
                <a:spcPts val="1200"/>
              </a:spcAft>
            </a:pPr>
            <a:r>
              <a:rPr lang="en-US" altLang="en-US" dirty="0"/>
              <a:t>What makes a cultural organization’s capital project successful</a:t>
            </a:r>
          </a:p>
          <a:p>
            <a:pPr marL="914400" lvl="1">
              <a:spcAft>
                <a:spcPts val="600"/>
              </a:spcAft>
            </a:pPr>
            <a:r>
              <a:rPr lang="en-US" altLang="en-US" dirty="0"/>
              <a:t>What are the funding constraints and time frames</a:t>
            </a:r>
          </a:p>
        </p:txBody>
      </p:sp>
      <p:grpSp>
        <p:nvGrpSpPr>
          <p:cNvPr id="13" name="Group 12" descr="Green circle with an icon symbolizing growth.">
            <a:extLst>
              <a:ext uri="{FF2B5EF4-FFF2-40B4-BE49-F238E27FC236}">
                <a16:creationId xmlns:a16="http://schemas.microsoft.com/office/drawing/2014/main" id="{04879EFA-1133-CFE2-8FE0-9D5E685B19DC}"/>
              </a:ext>
            </a:extLst>
          </p:cNvPr>
          <p:cNvGrpSpPr/>
          <p:nvPr/>
        </p:nvGrpSpPr>
        <p:grpSpPr>
          <a:xfrm>
            <a:off x="6207762" y="1082233"/>
            <a:ext cx="2124460" cy="2034594"/>
            <a:chOff x="5694426" y="1062984"/>
            <a:chExt cx="1952190" cy="1875575"/>
          </a:xfrm>
          <a:solidFill>
            <a:srgbClr val="B1AE29"/>
          </a:solidFill>
        </p:grpSpPr>
        <p:sp>
          <p:nvSpPr>
            <p:cNvPr id="11" name="Oval 10">
              <a:extLst>
                <a:ext uri="{FF2B5EF4-FFF2-40B4-BE49-F238E27FC236}">
                  <a16:creationId xmlns:a16="http://schemas.microsoft.com/office/drawing/2014/main" id="{F0981ED5-EA67-354C-A255-F65214AF24B8}"/>
                </a:ext>
              </a:extLst>
            </p:cNvPr>
            <p:cNvSpPr/>
            <p:nvPr/>
          </p:nvSpPr>
          <p:spPr>
            <a:xfrm>
              <a:off x="5694426" y="1062984"/>
              <a:ext cx="1952190" cy="187557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835" y="1468580"/>
              <a:ext cx="1247372" cy="1239672"/>
            </a:xfrm>
            <a:prstGeom prst="rect">
              <a:avLst/>
            </a:prstGeom>
            <a:grpFill/>
          </p:spPr>
        </p:pic>
      </p:grpSp>
      <p:grpSp>
        <p:nvGrpSpPr>
          <p:cNvPr id="12" name="Group 11" descr="A green circle with a magnifying glass.">
            <a:extLst>
              <a:ext uri="{FF2B5EF4-FFF2-40B4-BE49-F238E27FC236}">
                <a16:creationId xmlns:a16="http://schemas.microsoft.com/office/drawing/2014/main" id="{97EB8B15-3BB0-F985-8143-EA3421C93B2D}"/>
              </a:ext>
            </a:extLst>
          </p:cNvPr>
          <p:cNvGrpSpPr/>
          <p:nvPr/>
        </p:nvGrpSpPr>
        <p:grpSpPr>
          <a:xfrm>
            <a:off x="333605" y="1082232"/>
            <a:ext cx="2124460" cy="2034594"/>
            <a:chOff x="140182" y="1151004"/>
            <a:chExt cx="1952190" cy="1875575"/>
          </a:xfrm>
          <a:solidFill>
            <a:srgbClr val="B1AE29"/>
          </a:solidFill>
        </p:grpSpPr>
        <p:sp>
          <p:nvSpPr>
            <p:cNvPr id="5" name="Oval 4">
              <a:extLst>
                <a:ext uri="{FF2B5EF4-FFF2-40B4-BE49-F238E27FC236}">
                  <a16:creationId xmlns:a16="http://schemas.microsoft.com/office/drawing/2014/main" id="{93DE252B-270F-F700-BE93-4231D56EE124}"/>
                </a:ext>
              </a:extLst>
            </p:cNvPr>
            <p:cNvSpPr/>
            <p:nvPr/>
          </p:nvSpPr>
          <p:spPr>
            <a:xfrm>
              <a:off x="140182" y="1151004"/>
              <a:ext cx="1952190" cy="187557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5975" y="1468580"/>
              <a:ext cx="1240422" cy="1240422"/>
            </a:xfrm>
            <a:prstGeom prst="rect">
              <a:avLst/>
            </a:prstGeom>
            <a:grpFill/>
          </p:spPr>
        </p:pic>
      </p:grpSp>
    </p:spTree>
    <p:extLst>
      <p:ext uri="{BB962C8B-B14F-4D97-AF65-F5344CB8AC3E}">
        <p14:creationId xmlns:p14="http://schemas.microsoft.com/office/powerpoint/2010/main" val="40743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0"/>
            <a:ext cx="12192000" cy="740229"/>
          </a:xfrm>
          <a:prstGeom prst="rect">
            <a:avLst/>
          </a:prstGeom>
          <a:noFill/>
          <a:ln>
            <a:noFill/>
          </a:ln>
        </p:spPr>
        <p:txBody>
          <a:bodyPr spcFirstLastPara="1" wrap="square" lIns="91425" tIns="45700" rIns="91425" bIns="45700" anchor="ctr" anchorCtr="0">
            <a:noAutofit/>
          </a:bodyPr>
          <a:lstStyle/>
          <a:p>
            <a:r>
              <a:rPr lang="en-US"/>
              <a:t>DDC MANAGED: OVERVIEW</a:t>
            </a: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326066" y="1206631"/>
            <a:ext cx="6716418" cy="5256847"/>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marL="114300" indent="4763">
              <a:lnSpc>
                <a:spcPct val="80000"/>
              </a:lnSpc>
            </a:pPr>
            <a:r>
              <a:rPr lang="en-US" altLang="en-US" sz="2000" b="1" dirty="0"/>
              <a:t>DDC administers the project and its funding:</a:t>
            </a:r>
          </a:p>
          <a:p>
            <a:pPr>
              <a:lnSpc>
                <a:spcPct val="80000"/>
              </a:lnSpc>
            </a:pPr>
            <a:endParaRPr lang="en-US" altLang="en-US" sz="1200" b="1" dirty="0"/>
          </a:p>
          <a:p>
            <a:pPr indent="-342900">
              <a:lnSpc>
                <a:spcPct val="120000"/>
              </a:lnSpc>
              <a:spcBef>
                <a:spcPts val="300"/>
              </a:spcBef>
              <a:buClr>
                <a:schemeClr val="tx1"/>
              </a:buClr>
              <a:buFont typeface="Arial" panose="020B0604020202020204" pitchFamily="34" charset="0"/>
              <a:buChar char="•"/>
            </a:pPr>
            <a:r>
              <a:rPr lang="en-US" altLang="en-US" sz="2000" dirty="0"/>
              <a:t>Procurement of consultants and contractors</a:t>
            </a:r>
            <a:endParaRPr lang="en-US" altLang="en-US" sz="800" dirty="0"/>
          </a:p>
          <a:p>
            <a:pPr indent="-342900">
              <a:lnSpc>
                <a:spcPct val="120000"/>
              </a:lnSpc>
              <a:spcBef>
                <a:spcPts val="300"/>
              </a:spcBef>
              <a:buClr>
                <a:schemeClr val="tx1"/>
              </a:buClr>
              <a:buFont typeface="Arial" panose="020B0604020202020204" pitchFamily="34" charset="0"/>
              <a:buChar char="•"/>
            </a:pPr>
            <a:r>
              <a:rPr lang="en-US" altLang="en-US" sz="2000" dirty="0"/>
              <a:t>Management of contracts for design and construction</a:t>
            </a:r>
            <a:endParaRPr lang="en-US" altLang="en-US" sz="800" dirty="0"/>
          </a:p>
          <a:p>
            <a:pPr indent="-342900">
              <a:lnSpc>
                <a:spcPct val="120000"/>
              </a:lnSpc>
              <a:spcBef>
                <a:spcPts val="300"/>
              </a:spcBef>
              <a:buClr>
                <a:schemeClr val="tx1"/>
              </a:buClr>
              <a:buFont typeface="Arial" panose="020B0604020202020204" pitchFamily="34" charset="0"/>
              <a:buChar char="•"/>
            </a:pPr>
            <a:r>
              <a:rPr lang="en-US" altLang="en-US" sz="2000" dirty="0"/>
              <a:t>Review of design</a:t>
            </a:r>
            <a:endParaRPr lang="en-US" altLang="en-US" sz="800" dirty="0"/>
          </a:p>
          <a:p>
            <a:pPr indent="-342900">
              <a:lnSpc>
                <a:spcPct val="120000"/>
              </a:lnSpc>
              <a:spcBef>
                <a:spcPts val="300"/>
              </a:spcBef>
              <a:buClr>
                <a:schemeClr val="tx1"/>
              </a:buClr>
              <a:buFont typeface="Arial" panose="020B0604020202020204" pitchFamily="34" charset="0"/>
              <a:buChar char="•"/>
            </a:pPr>
            <a:r>
              <a:rPr lang="en-US" altLang="en-US" sz="2000" dirty="0"/>
              <a:t>Regulatory approval review </a:t>
            </a:r>
            <a:endParaRPr lang="en-US" altLang="en-US" sz="800" dirty="0"/>
          </a:p>
          <a:p>
            <a:pPr indent="-342900">
              <a:lnSpc>
                <a:spcPct val="120000"/>
              </a:lnSpc>
              <a:spcBef>
                <a:spcPts val="300"/>
              </a:spcBef>
              <a:buClr>
                <a:schemeClr val="tx1"/>
              </a:buClr>
              <a:buFont typeface="Arial" panose="020B0604020202020204" pitchFamily="34" charset="0"/>
              <a:buChar char="•"/>
            </a:pPr>
            <a:r>
              <a:rPr lang="en-US" altLang="en-US" sz="2000" dirty="0"/>
              <a:t>Construction progress </a:t>
            </a:r>
            <a:endParaRPr lang="en-US" altLang="en-US" sz="800" dirty="0"/>
          </a:p>
          <a:p>
            <a:pPr indent="-342900">
              <a:lnSpc>
                <a:spcPct val="120000"/>
              </a:lnSpc>
              <a:spcBef>
                <a:spcPts val="300"/>
              </a:spcBef>
              <a:buClr>
                <a:schemeClr val="tx1"/>
              </a:buClr>
              <a:buFont typeface="Arial" panose="020B0604020202020204" pitchFamily="34" charset="0"/>
              <a:buChar char="•"/>
            </a:pPr>
            <a:r>
              <a:rPr lang="en-US" altLang="en-US" sz="2000" dirty="0"/>
              <a:t>Budget management and oversight</a:t>
            </a:r>
            <a:endParaRPr lang="en-US" altLang="en-US" sz="800" dirty="0"/>
          </a:p>
          <a:p>
            <a:pPr indent="-342900">
              <a:lnSpc>
                <a:spcPct val="120000"/>
              </a:lnSpc>
              <a:spcBef>
                <a:spcPts val="300"/>
              </a:spcBef>
              <a:buClr>
                <a:schemeClr val="tx1"/>
              </a:buClr>
              <a:buFont typeface="Arial" panose="020B0604020202020204" pitchFamily="34" charset="0"/>
              <a:buChar char="•"/>
            </a:pPr>
            <a:r>
              <a:rPr lang="en-US" altLang="en-US" sz="2000" dirty="0"/>
              <a:t>Compliance and payment administration</a:t>
            </a:r>
            <a:endParaRPr lang="en-US" altLang="en-US" sz="2000" dirty="0">
              <a:latin typeface="Roboto" panose="02000000000000000000" pitchFamily="2" charset="0"/>
              <a:cs typeface="Arial" panose="020B0604020202020204" pitchFamily="34" charset="0"/>
            </a:endParaRPr>
          </a:p>
        </p:txBody>
      </p:sp>
      <p:sp>
        <p:nvSpPr>
          <p:cNvPr id="8" name="Text Placeholder 1">
            <a:extLst>
              <a:ext uri="{FF2B5EF4-FFF2-40B4-BE49-F238E27FC236}">
                <a16:creationId xmlns:a16="http://schemas.microsoft.com/office/drawing/2014/main" id="{99BADC90-4454-4EA7-AE19-CCB79F5C8347}"/>
              </a:ext>
            </a:extLst>
          </p:cNvPr>
          <p:cNvSpPr txBox="1">
            <a:spLocks/>
          </p:cNvSpPr>
          <p:nvPr/>
        </p:nvSpPr>
        <p:spPr>
          <a:xfrm>
            <a:off x="7539789" y="1206631"/>
            <a:ext cx="4326145" cy="5256847"/>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4763" algn="ctr"/>
            <a:r>
              <a:rPr lang="en-US" altLang="en-US" sz="1900" b="1" dirty="0">
                <a:solidFill>
                  <a:schemeClr val="tx1"/>
                </a:solidFill>
                <a:latin typeface="Open sans" panose="020B0606030504020204" pitchFamily="2" charset="0"/>
                <a:ea typeface="Open sans" panose="020B0606030504020204" pitchFamily="2" charset="0"/>
                <a:cs typeface="Open sans" panose="020B0606030504020204" pitchFamily="2" charset="0"/>
              </a:rPr>
              <a:t>Project Team: </a:t>
            </a:r>
          </a:p>
          <a:p>
            <a:pPr marL="0" indent="4763" algn="ctr"/>
            <a:r>
              <a:rPr lang="en-US" altLang="en-US" sz="1900" b="1" dirty="0">
                <a:solidFill>
                  <a:schemeClr val="tx1"/>
                </a:solidFill>
                <a:latin typeface="Open sans" panose="020B0606030504020204" pitchFamily="2" charset="0"/>
                <a:ea typeface="Open sans" panose="020B0606030504020204" pitchFamily="2" charset="0"/>
                <a:cs typeface="Open sans" panose="020B0606030504020204" pitchFamily="2" charset="0"/>
              </a:rPr>
              <a:t>Cultural organization, DCLA, DDC and consultants</a:t>
            </a:r>
          </a:p>
          <a:p>
            <a:pPr marL="0" indent="4763" algn="ctr"/>
            <a:r>
              <a:rPr lang="en-US" altLang="en-US" sz="1900" dirty="0">
                <a:solidFill>
                  <a:schemeClr val="tx1"/>
                </a:solidFill>
                <a:latin typeface="Open sans" panose="020B0606030504020204" pitchFamily="2" charset="0"/>
                <a:ea typeface="Open sans" panose="020B0606030504020204" pitchFamily="2" charset="0"/>
                <a:cs typeface="Open sans" panose="020B0606030504020204" pitchFamily="2" charset="0"/>
              </a:rPr>
              <a:t>DDC Managed projects use both in-house resources and private consultants and contractors</a:t>
            </a:r>
            <a:endParaRPr lang="en-US" sz="1900" dirty="0">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33387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982F4-BC1E-4900-9E17-BF661F6253AA}"/>
              </a:ext>
            </a:extLst>
          </p:cNvPr>
          <p:cNvSpPr>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DDC MANAGED: GETTING STARTED</a:t>
            </a:r>
          </a:p>
        </p:txBody>
      </p:sp>
      <p:sp>
        <p:nvSpPr>
          <p:cNvPr id="4" name="Content Placeholder 3">
            <a:extLst>
              <a:ext uri="{FF2B5EF4-FFF2-40B4-BE49-F238E27FC236}">
                <a16:creationId xmlns:a16="http://schemas.microsoft.com/office/drawing/2014/main" id="{763872E9-923B-405B-9170-6D393116BEC3}"/>
              </a:ext>
            </a:extLst>
          </p:cNvPr>
          <p:cNvSpPr>
            <a:spLocks noGrp="1"/>
          </p:cNvSpPr>
          <p:nvPr>
            <p:ph sz="quarter" idx="10"/>
          </p:nvPr>
        </p:nvSpPr>
        <p:spPr>
          <a:xfrm>
            <a:off x="188537" y="848412"/>
            <a:ext cx="11669598" cy="4769963"/>
          </a:xfrm>
          <a:solidFill>
            <a:schemeClr val="lt1"/>
          </a:solidFill>
          <a:ln w="9525" cap="flat" cmpd="sng">
            <a:noFill/>
            <a:prstDash val="solid"/>
            <a:round/>
            <a:headEnd type="none" w="sm" len="sm"/>
            <a:tailEnd type="none" w="sm" len="sm"/>
          </a:ln>
          <a:effectLst/>
        </p:spPr>
        <p:txBody>
          <a:bodyPr spcFirstLastPara="1" wrap="square" lIns="91425" tIns="45700" rIns="91425" bIns="45700" anchor="t" anchorCtr="0">
            <a:normAutofit fontScale="92500" lnSpcReduction="10000"/>
          </a:bodyPr>
          <a:lstStyle/>
          <a:p>
            <a:pPr marL="233045" indent="-118745">
              <a:lnSpc>
                <a:spcPct val="120000"/>
              </a:lnSpc>
              <a:spcAft>
                <a:spcPts val="600"/>
              </a:spcAft>
            </a:pPr>
            <a:r>
              <a:rPr lang="en-US" sz="1900" b="1" u="sng" dirty="0">
                <a:latin typeface="Open sans"/>
                <a:ea typeface="Open sans"/>
                <a:cs typeface="Open sans"/>
              </a:rPr>
              <a:t>Step 1:</a:t>
            </a:r>
            <a:r>
              <a:rPr lang="en-US" sz="1900" dirty="0">
                <a:latin typeface="Open sans"/>
                <a:ea typeface="Open sans"/>
                <a:cs typeface="Open sans"/>
              </a:rPr>
              <a:t> DCLA will ask the organization to complete a Program document providing information on the organization and project specifics. DCLA will use the information to submit the project information to DDC's Front End Planning (FEP) on the organization's behalf.</a:t>
            </a:r>
            <a:endParaRPr lang="en-US" sz="1300" dirty="0"/>
          </a:p>
          <a:p>
            <a:pPr marL="233045" indent="-118745">
              <a:lnSpc>
                <a:spcPct val="120000"/>
              </a:lnSpc>
              <a:spcAft>
                <a:spcPts val="600"/>
              </a:spcAft>
            </a:pPr>
            <a:r>
              <a:rPr lang="en-US" sz="1900" b="1" u="sng" dirty="0">
                <a:latin typeface="Open sans"/>
                <a:ea typeface="Open sans"/>
                <a:cs typeface="Open sans"/>
              </a:rPr>
              <a:t>Step 2:</a:t>
            </a:r>
            <a:r>
              <a:rPr lang="en-US" sz="1900" dirty="0">
                <a:latin typeface="Open sans"/>
                <a:ea typeface="Open sans"/>
                <a:cs typeface="Open sans"/>
              </a:rPr>
              <a:t> FEP performs an initial review of all project documents followed by a site visit, resulting in a determination as to whether a project can move forward. </a:t>
            </a:r>
            <a:r>
              <a:rPr lang="en-US" altLang="en-US" sz="1900" dirty="0">
                <a:latin typeface="Open sans"/>
                <a:ea typeface="Open sans"/>
                <a:cs typeface="Open sans"/>
              </a:rPr>
              <a:t>The timeline for FEP reports varies.</a:t>
            </a:r>
            <a:endParaRPr lang="en-US" sz="1300" dirty="0"/>
          </a:p>
          <a:p>
            <a:pPr marL="114300">
              <a:lnSpc>
                <a:spcPct val="90000"/>
              </a:lnSpc>
              <a:spcAft>
                <a:spcPts val="400"/>
              </a:spcAft>
              <a:buClr>
                <a:schemeClr val="tx1"/>
              </a:buClr>
            </a:pPr>
            <a:r>
              <a:rPr lang="en-US" altLang="en-US" sz="1900" b="1" dirty="0">
                <a:latin typeface="Open sans"/>
                <a:ea typeface="Open sans"/>
                <a:cs typeface="Open sans"/>
              </a:rPr>
              <a:t>FEP team generally considers:</a:t>
            </a:r>
          </a:p>
          <a:p>
            <a:pPr marL="457200" lvl="1">
              <a:lnSpc>
                <a:spcPct val="110000"/>
              </a:lnSpc>
              <a:spcAft>
                <a:spcPts val="400"/>
              </a:spcAft>
              <a:buClr>
                <a:schemeClr val="tx1"/>
              </a:buClr>
              <a:buSzPct val="111000"/>
              <a:buFont typeface="Arial" panose="020B0604020202020204" pitchFamily="34" charset="0"/>
              <a:buChar char="•"/>
            </a:pPr>
            <a:r>
              <a:rPr lang="en-US" altLang="en-US" sz="1900" dirty="0">
                <a:latin typeface="Open sans"/>
                <a:ea typeface="Open sans"/>
                <a:cs typeface="Open sans"/>
              </a:rPr>
              <a:t>Completeness, feasibility and complexity of submitted scope</a:t>
            </a:r>
          </a:p>
          <a:p>
            <a:pPr marL="457200" lvl="1">
              <a:lnSpc>
                <a:spcPct val="110000"/>
              </a:lnSpc>
              <a:spcAft>
                <a:spcPts val="400"/>
              </a:spcAft>
              <a:buClr>
                <a:schemeClr val="tx1"/>
              </a:buClr>
              <a:buSzPct val="111000"/>
              <a:buFont typeface="Arial" panose="020B0604020202020204" pitchFamily="34" charset="0"/>
              <a:buChar char="•"/>
            </a:pPr>
            <a:r>
              <a:rPr lang="en-US" altLang="en-US" sz="1900" dirty="0">
                <a:latin typeface="Open sans"/>
                <a:ea typeface="Open sans"/>
                <a:cs typeface="Open sans"/>
              </a:rPr>
              <a:t>Budget</a:t>
            </a:r>
          </a:p>
          <a:p>
            <a:pPr marL="457200" lvl="1">
              <a:lnSpc>
                <a:spcPct val="110000"/>
              </a:lnSpc>
              <a:spcAft>
                <a:spcPts val="400"/>
              </a:spcAft>
              <a:buClr>
                <a:schemeClr val="tx1"/>
              </a:buClr>
              <a:buSzPct val="111000"/>
            </a:pPr>
            <a:r>
              <a:rPr lang="en-US" altLang="en-US" sz="1900" dirty="0">
                <a:latin typeface="Open sans"/>
                <a:ea typeface="Open sans"/>
                <a:cs typeface="Open sans"/>
              </a:rPr>
              <a:t>Legal requirements / Zoning / Code compliance</a:t>
            </a:r>
            <a:endParaRPr lang="en-US" altLang="en-US" sz="1900" dirty="0"/>
          </a:p>
          <a:p>
            <a:pPr marL="114300">
              <a:lnSpc>
                <a:spcPct val="90000"/>
              </a:lnSpc>
              <a:spcAft>
                <a:spcPts val="400"/>
              </a:spcAft>
              <a:buClr>
                <a:schemeClr val="tx1"/>
              </a:buClr>
              <a:buSzPct val="80000"/>
            </a:pPr>
            <a:r>
              <a:rPr lang="en-US" altLang="en-US" sz="1900" b="1" dirty="0">
                <a:latin typeface="Open sans"/>
                <a:ea typeface="Open sans"/>
                <a:cs typeface="Open sans"/>
              </a:rPr>
              <a:t>Two reports will be issued:</a:t>
            </a:r>
          </a:p>
          <a:p>
            <a:pPr marL="457200" lvl="1">
              <a:lnSpc>
                <a:spcPct val="120000"/>
              </a:lnSpc>
              <a:spcAft>
                <a:spcPts val="400"/>
              </a:spcAft>
              <a:buClr>
                <a:schemeClr val="tx1"/>
              </a:buClr>
              <a:buSzPct val="111000"/>
              <a:buFont typeface="Arial" panose="020B0604020202020204" pitchFamily="34" charset="0"/>
              <a:buChar char="•"/>
            </a:pPr>
            <a:r>
              <a:rPr lang="en-US" altLang="en-US" sz="1900" u="sng" dirty="0">
                <a:latin typeface="Open sans"/>
                <a:ea typeface="Open sans"/>
                <a:cs typeface="Open sans"/>
              </a:rPr>
              <a:t>Scope Verification Report</a:t>
            </a:r>
            <a:r>
              <a:rPr lang="en-US" altLang="en-US" sz="1900" dirty="0">
                <a:latin typeface="Open sans"/>
                <a:ea typeface="Open sans"/>
                <a:cs typeface="Open sans"/>
              </a:rPr>
              <a:t> – confirms the scope of the project, along with recommendations and risks (this must be approved before DDC team starts work on the Final Report)</a:t>
            </a:r>
          </a:p>
          <a:p>
            <a:pPr marL="457200" lvl="1">
              <a:lnSpc>
                <a:spcPct val="120000"/>
              </a:lnSpc>
              <a:buClr>
                <a:schemeClr val="tx1"/>
              </a:buClr>
              <a:buSzPct val="111000"/>
              <a:buFont typeface="Arial" panose="020B0604020202020204" pitchFamily="34" charset="0"/>
              <a:buChar char="•"/>
            </a:pPr>
            <a:r>
              <a:rPr lang="en-US" altLang="en-US" sz="1900" u="sng" dirty="0">
                <a:latin typeface="Open sans"/>
                <a:ea typeface="Open sans"/>
                <a:cs typeface="Open sans"/>
              </a:rPr>
              <a:t>Final Report</a:t>
            </a:r>
            <a:r>
              <a:rPr lang="en-US" altLang="en-US" sz="1900" dirty="0">
                <a:latin typeface="Open sans"/>
                <a:ea typeface="Open sans"/>
                <a:cs typeface="Open sans"/>
              </a:rPr>
              <a:t> – includes the cost estimate, design and construction delivery method, project schedule, and DDC’s decision on whether the project is accepted for initiation</a:t>
            </a:r>
            <a:endParaRPr lang="en-US" altLang="en-US" sz="1000" dirty="0"/>
          </a:p>
        </p:txBody>
      </p:sp>
      <p:sp>
        <p:nvSpPr>
          <p:cNvPr id="5" name="Text Placeholder 1">
            <a:extLst>
              <a:ext uri="{FF2B5EF4-FFF2-40B4-BE49-F238E27FC236}">
                <a16:creationId xmlns:a16="http://schemas.microsoft.com/office/drawing/2014/main" id="{E5B0B77F-504D-D188-F40D-A667DBD34448}"/>
              </a:ext>
            </a:extLst>
          </p:cNvPr>
          <p:cNvSpPr>
            <a:spLocks noGrp="1"/>
          </p:cNvSpPr>
          <p:nvPr>
            <p:ph type="body" idx="2"/>
          </p:nvPr>
        </p:nvSpPr>
        <p:spPr>
          <a:xfrm>
            <a:off x="188537" y="5759277"/>
            <a:ext cx="11669598" cy="946151"/>
          </a:xfrm>
          <a:solidFill>
            <a:srgbClr val="CBDDE2"/>
          </a:solidFill>
          <a:ln>
            <a:noFill/>
          </a:ln>
          <a:effectLst/>
        </p:spPr>
        <p:txBody>
          <a:bodyPr>
            <a:normAutofit fontScale="92500" lnSpcReduction="10000"/>
          </a:bodyPr>
          <a:lstStyle/>
          <a:p>
            <a:pPr algn="ctr"/>
            <a:r>
              <a:rPr lang="en-US" altLang="en-US" dirty="0">
                <a:latin typeface="Open sans"/>
                <a:ea typeface="Open sans"/>
                <a:cs typeface="Open sans"/>
              </a:rPr>
              <a:t>If your project is fully funded, reach out to your DCLA project manager for a Program document – if we don’t get to you first!</a:t>
            </a:r>
            <a:endParaRPr lang="en-US" dirty="0"/>
          </a:p>
        </p:txBody>
      </p:sp>
    </p:spTree>
    <p:extLst>
      <p:ext uri="{BB962C8B-B14F-4D97-AF65-F5344CB8AC3E}">
        <p14:creationId xmlns:p14="http://schemas.microsoft.com/office/powerpoint/2010/main" val="396672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on a dock&#10;&#10;Description automatically generated">
            <a:extLst>
              <a:ext uri="{FF2B5EF4-FFF2-40B4-BE49-F238E27FC236}">
                <a16:creationId xmlns:a16="http://schemas.microsoft.com/office/drawing/2014/main" id="{0E6ED115-9B52-27DB-2A2B-2233A0D6F1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6971" y="893851"/>
            <a:ext cx="4381360" cy="5841813"/>
          </a:xfrm>
          <a:prstGeom prst="rect">
            <a:avLst/>
          </a:prstGeom>
        </p:spPr>
      </p:pic>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a:t>DDC MANAGED: DESIGN PROCESS </a:t>
            </a:r>
            <a:r>
              <a:rPr lang="en-US">
                <a:solidFill>
                  <a:srgbClr val="FAFAFA"/>
                </a:solidFill>
              </a:rPr>
              <a:t>1</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137682" y="893851"/>
            <a:ext cx="7358493" cy="5825447"/>
          </a:xfrm>
          <a:ln>
            <a:noFill/>
          </a:ln>
          <a:effectLst/>
        </p:spPr>
        <p:txBody>
          <a:bodyPr spcFirstLastPara="1" wrap="square" lIns="182875" tIns="182875" rIns="91425" bIns="45700" anchor="ctr" anchorCtr="0">
            <a:noAutofit/>
          </a:bodyPr>
          <a:lstStyle/>
          <a:p>
            <a:pPr marL="228600">
              <a:spcBef>
                <a:spcPct val="0"/>
              </a:spcBef>
            </a:pPr>
            <a:r>
              <a:rPr lang="en-US" altLang="en-US" sz="1800" b="1" dirty="0">
                <a:solidFill>
                  <a:schemeClr val="tx1"/>
                </a:solidFill>
                <a:latin typeface="Open sans"/>
                <a:ea typeface="Open sans"/>
                <a:cs typeface="Open sans"/>
              </a:rPr>
              <a:t>Project Excellence</a:t>
            </a:r>
            <a:endParaRPr lang="en-US" altLang="en-US" sz="800" b="1" dirty="0">
              <a:solidFill>
                <a:schemeClr val="tx1"/>
              </a:solidFill>
              <a:latin typeface="Open sans"/>
              <a:ea typeface="Open sans"/>
              <a:cs typeface="Open sans"/>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rPr>
              <a:t>DDC holds contracts for:</a:t>
            </a:r>
          </a:p>
          <a:p>
            <a:pPr marL="514350" lvl="1" indent="-228600">
              <a:spcBef>
                <a:spcPts val="300"/>
              </a:spcBef>
              <a:buSzPct val="60000"/>
              <a:buFont typeface="Courier New" panose="02070309020205020404" pitchFamily="49" charset="0"/>
              <a:buChar char="o"/>
            </a:pPr>
            <a:r>
              <a:rPr lang="en-US" altLang="en-US" sz="1800" dirty="0">
                <a:solidFill>
                  <a:schemeClr val="tx1"/>
                </a:solidFill>
                <a:latin typeface="Open sans"/>
                <a:ea typeface="Open sans"/>
                <a:cs typeface="Open sans"/>
                <a:sym typeface="Roboto"/>
              </a:rPr>
              <a:t>20 firms for </a:t>
            </a:r>
            <a:r>
              <a:rPr lang="en-US" altLang="en-US" sz="1800" u="sng" dirty="0">
                <a:solidFill>
                  <a:schemeClr val="tx1"/>
                </a:solidFill>
                <a:latin typeface="Open sans"/>
                <a:ea typeface="Open sans"/>
                <a:cs typeface="Open sans"/>
                <a:sym typeface="Roboto"/>
              </a:rPr>
              <a:t>Architectural Design </a:t>
            </a:r>
            <a:r>
              <a:rPr lang="en-US" altLang="en-US" sz="1800" dirty="0">
                <a:solidFill>
                  <a:schemeClr val="tx1"/>
                </a:solidFill>
                <a:latin typeface="Open sans"/>
                <a:ea typeface="Open sans"/>
                <a:cs typeface="Open sans"/>
                <a:sym typeface="Roboto"/>
              </a:rPr>
              <a:t>(5 small, 10 medium, 5 large)</a:t>
            </a:r>
            <a:endParaRPr lang="en-US" altLang="en-US" sz="1800" dirty="0">
              <a:solidFill>
                <a:schemeClr val="tx1"/>
              </a:solidFill>
              <a:latin typeface="Open sans"/>
              <a:ea typeface="Open sans"/>
              <a:cs typeface="Open sans"/>
            </a:endParaRPr>
          </a:p>
          <a:p>
            <a:pPr marL="514350" lvl="1" indent="-228600">
              <a:spcBef>
                <a:spcPts val="300"/>
              </a:spcBef>
              <a:buSzPct val="60000"/>
              <a:buFont typeface="Courier New" panose="02070309020205020404" pitchFamily="49" charset="0"/>
              <a:buChar char="o"/>
            </a:pPr>
            <a:r>
              <a:rPr lang="en-US" altLang="en-US" sz="1800" dirty="0">
                <a:solidFill>
                  <a:schemeClr val="tx1"/>
                </a:solidFill>
                <a:latin typeface="Open sans"/>
                <a:ea typeface="Open sans"/>
                <a:cs typeface="Open sans"/>
                <a:sym typeface="Roboto"/>
              </a:rPr>
              <a:t>10 firms for </a:t>
            </a:r>
            <a:r>
              <a:rPr lang="en-US" altLang="en-US" sz="1800" u="sng" dirty="0">
                <a:solidFill>
                  <a:schemeClr val="tx1"/>
                </a:solidFill>
                <a:latin typeface="Open sans"/>
                <a:ea typeface="Open sans"/>
                <a:cs typeface="Open sans"/>
                <a:sym typeface="Roboto"/>
              </a:rPr>
              <a:t>Technical Design </a:t>
            </a:r>
            <a:r>
              <a:rPr lang="en-US" altLang="en-US" sz="1800" dirty="0">
                <a:solidFill>
                  <a:schemeClr val="tx1"/>
                </a:solidFill>
                <a:latin typeface="Open sans"/>
                <a:ea typeface="Open sans"/>
                <a:cs typeface="Open sans"/>
                <a:sym typeface="Roboto"/>
              </a:rPr>
              <a:t>(5 small and 5 medium), and will be used for technical projects such as roof replacement, HVAC, and façade projects</a:t>
            </a:r>
            <a:endParaRPr lang="en-US" altLang="en-US" sz="1800" dirty="0">
              <a:solidFill>
                <a:schemeClr val="tx1"/>
              </a:solidFill>
              <a:latin typeface="Open sans"/>
              <a:ea typeface="Open sans"/>
              <a:cs typeface="Open sans"/>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sym typeface="Calibri"/>
              </a:rPr>
              <a:t>Consultant selection will be on a rotational basis to ensure all firms have an equal opportunity to work on DDC projects and to reduce procurement timeline</a:t>
            </a:r>
            <a:endParaRPr lang="en-US" altLang="en-US" sz="1800" dirty="0">
              <a:solidFill>
                <a:schemeClr val="tx1"/>
              </a:solidFill>
              <a:latin typeface="Open sans"/>
              <a:ea typeface="Open sans"/>
              <a:cs typeface="Open sans"/>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sym typeface="Calibri"/>
              </a:rPr>
              <a:t>Visit the DDC website for more information</a:t>
            </a:r>
          </a:p>
          <a:p>
            <a:pPr marL="171450" indent="-171450">
              <a:spcBef>
                <a:spcPts val="300"/>
              </a:spcBef>
              <a:buFont typeface="Arial" panose="020B0604020202020204" pitchFamily="34" charset="0"/>
              <a:buChar char="•"/>
            </a:pPr>
            <a:endParaRPr lang="en-US" altLang="en-US" sz="1000" dirty="0">
              <a:solidFill>
                <a:schemeClr val="tx1"/>
              </a:solidFill>
              <a:sym typeface="Calibri"/>
            </a:endParaRPr>
          </a:p>
          <a:p>
            <a:pPr marL="228600"/>
            <a:r>
              <a:rPr lang="en-US" altLang="en-US" sz="1800" b="1" dirty="0">
                <a:solidFill>
                  <a:schemeClr val="tx1"/>
                </a:solidFill>
                <a:latin typeface="Open sans"/>
                <a:ea typeface="Open sans"/>
                <a:cs typeface="Open sans"/>
              </a:rPr>
              <a:t>Mini- RFP (Request for Proposal)</a:t>
            </a:r>
            <a:endParaRPr lang="en-US" altLang="en-US" sz="800" b="1" dirty="0">
              <a:solidFill>
                <a:schemeClr val="tx1"/>
              </a:solidFill>
            </a:endParaRPr>
          </a:p>
          <a:p>
            <a:pPr marL="285750" indent="-285750">
              <a:buFont typeface="Arial" panose="020B0604020202020204" pitchFamily="34" charset="0"/>
              <a:buChar char="•"/>
            </a:pPr>
            <a:r>
              <a:rPr lang="en-US" altLang="en-US" sz="1800" dirty="0">
                <a:solidFill>
                  <a:schemeClr val="tx1"/>
                </a:solidFill>
                <a:latin typeface="Open sans"/>
                <a:ea typeface="Open sans"/>
                <a:cs typeface="Open sans"/>
              </a:rPr>
              <a:t>Architectural Design projects with unique characteristics or high complexity will use a mini-RFP to select a consultant from the Project Excellence list based on consultant’s design methodology, technical expertise, and relevant experience</a:t>
            </a:r>
          </a:p>
        </p:txBody>
      </p:sp>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8935078" y="6430462"/>
            <a:ext cx="3053253" cy="305202"/>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rmAutofit fontScale="92500"/>
          </a:bodyPr>
          <a:lstStyle/>
          <a:p>
            <a:pPr algn="ctr" defTabSz="1082675" eaLnBrk="1" hangingPunct="1">
              <a:spcBef>
                <a:spcPct val="0"/>
              </a:spcBef>
              <a:buFontTx/>
              <a:buNone/>
            </a:pPr>
            <a:r>
              <a:rPr lang="en-US" altLang="en-US" sz="1200">
                <a:latin typeface="Open sans" panose="020B0606030504020204" pitchFamily="2" charset="0"/>
                <a:ea typeface="Open sans" panose="020B0606030504020204" pitchFamily="2" charset="0"/>
                <a:cs typeface="Open sans" panose="020B0606030504020204" pitchFamily="2" charset="0"/>
              </a:rPr>
              <a:t>Design Meeting Aboard SSSM’s Ambrose</a:t>
            </a:r>
          </a:p>
        </p:txBody>
      </p:sp>
    </p:spTree>
    <p:extLst>
      <p:ext uri="{BB962C8B-B14F-4D97-AF65-F5344CB8AC3E}">
        <p14:creationId xmlns:p14="http://schemas.microsoft.com/office/powerpoint/2010/main" val="20239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a:t>DDC MANAGED: DESIGN PROCESS </a:t>
            </a:r>
            <a:r>
              <a:rPr lang="en-US">
                <a:solidFill>
                  <a:srgbClr val="FAFAFA"/>
                </a:solidFill>
              </a:rPr>
              <a:t>2</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5919537" y="1107650"/>
            <a:ext cx="5989945" cy="3478492"/>
          </a:xfrm>
          <a:ln>
            <a:noFill/>
          </a:ln>
          <a:effectLst/>
        </p:spPr>
        <p:txBody>
          <a:bodyPr spcFirstLastPara="1" wrap="square" lIns="182875" tIns="182875" rIns="91425" bIns="45700" anchor="t" anchorCtr="0">
            <a:noAutofit/>
          </a:bodyPr>
          <a:lstStyle/>
          <a:p>
            <a:pPr marL="228600">
              <a:spcBef>
                <a:spcPct val="0"/>
              </a:spcBef>
            </a:pPr>
            <a:r>
              <a:rPr lang="en-US" altLang="en-US" sz="1800" b="1" dirty="0">
                <a:solidFill>
                  <a:schemeClr val="tx1"/>
                </a:solidFill>
                <a:latin typeface="Open sans"/>
                <a:ea typeface="Open sans"/>
                <a:cs typeface="Open sans"/>
              </a:rPr>
              <a:t>Additional Design Delivery Methods:</a:t>
            </a:r>
          </a:p>
          <a:p>
            <a:pPr marL="228600">
              <a:spcBef>
                <a:spcPct val="0"/>
              </a:spcBef>
            </a:pPr>
            <a:endParaRPr lang="en-US" altLang="en-US" sz="1800" b="1" dirty="0">
              <a:solidFill>
                <a:schemeClr val="tx1"/>
              </a:solidFill>
            </a:endParaRPr>
          </a:p>
          <a:p>
            <a:pPr marL="228600">
              <a:spcBef>
                <a:spcPct val="0"/>
              </a:spcBef>
              <a:buFont typeface="Arial" panose="020B0604020202020204" pitchFamily="34" charset="0"/>
              <a:buChar char="•"/>
            </a:pPr>
            <a:r>
              <a:rPr lang="en-US" altLang="en-US" sz="1800" u="sng" dirty="0">
                <a:solidFill>
                  <a:schemeClr val="tx1"/>
                </a:solidFill>
                <a:latin typeface="Open sans"/>
                <a:ea typeface="Open sans"/>
                <a:cs typeface="Open sans"/>
              </a:rPr>
              <a:t>Stand Alone Contracts </a:t>
            </a:r>
            <a:r>
              <a:rPr lang="en-US" altLang="en-US" sz="1800" dirty="0">
                <a:solidFill>
                  <a:schemeClr val="tx1"/>
                </a:solidFill>
                <a:latin typeface="Open sans"/>
                <a:ea typeface="Open sans"/>
                <a:cs typeface="Open sans"/>
              </a:rPr>
              <a:t>will be used for highly specific projects that require specialization outside the scope of Project Excellence firms (timeline for this process will be longer at around 9-12 months)</a:t>
            </a:r>
          </a:p>
          <a:p>
            <a:pPr marL="0" indent="0">
              <a:spcBef>
                <a:spcPct val="0"/>
              </a:spcBef>
            </a:pPr>
            <a:endParaRPr lang="en-US" altLang="en-US" sz="1800" dirty="0">
              <a:solidFill>
                <a:schemeClr val="tx1"/>
              </a:solidFill>
            </a:endParaRPr>
          </a:p>
          <a:p>
            <a:pPr marL="228600">
              <a:spcBef>
                <a:spcPct val="0"/>
              </a:spcBef>
              <a:buFont typeface="Arial" panose="020B0604020202020204" pitchFamily="34" charset="0"/>
              <a:buChar char="•"/>
            </a:pPr>
            <a:r>
              <a:rPr lang="en-US" altLang="en-US" sz="1800" u="sng" dirty="0">
                <a:solidFill>
                  <a:schemeClr val="tx1"/>
                </a:solidFill>
                <a:latin typeface="Open sans"/>
                <a:ea typeface="Open sans"/>
                <a:cs typeface="Open sans"/>
              </a:rPr>
              <a:t>DDC In-House Design</a:t>
            </a:r>
            <a:r>
              <a:rPr lang="en-US" altLang="en-US" sz="1800" dirty="0">
                <a:solidFill>
                  <a:schemeClr val="tx1"/>
                </a:solidFill>
                <a:latin typeface="Open sans"/>
                <a:ea typeface="Open sans"/>
                <a:cs typeface="Open sans"/>
              </a:rPr>
              <a:t> will be used for limited projects and under special circumstances</a:t>
            </a:r>
          </a:p>
        </p:txBody>
      </p:sp>
      <p:pic>
        <p:nvPicPr>
          <p:cNvPr id="7" name="Picture 6" descr="Exterior image of the new Louis Armstrong museum, taken from a low angle looking up the facade with a blue sky and clouds in the background.">
            <a:extLst>
              <a:ext uri="{FF2B5EF4-FFF2-40B4-BE49-F238E27FC236}">
                <a16:creationId xmlns:a16="http://schemas.microsoft.com/office/drawing/2014/main" id="{A97EF5EA-7F91-3CB2-A41E-A4EA7A241A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0975" y="1107649"/>
            <a:ext cx="5773378" cy="4915738"/>
          </a:xfrm>
          <a:prstGeom prst="rect">
            <a:avLst/>
          </a:prstGeom>
        </p:spPr>
      </p:pic>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130975" y="6054830"/>
            <a:ext cx="2112339" cy="356939"/>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rmAutofit fontScale="85000" lnSpcReduction="10000"/>
          </a:bodyPr>
          <a:lstStyle/>
          <a:p>
            <a:pPr eaLnBrk="1" hangingPunct="1">
              <a:spcBef>
                <a:spcPct val="0"/>
              </a:spcBef>
              <a:buFontTx/>
              <a:buNone/>
            </a:pPr>
            <a:r>
              <a:rPr lang="en-US" altLang="en-US" sz="1200">
                <a:latin typeface="Roboto" panose="02000000000000000000" pitchFamily="2" charset="0"/>
                <a:ea typeface="Roboto" panose="02000000000000000000" pitchFamily="2" charset="0"/>
              </a:rPr>
              <a:t>Louis Armstrong House Museum</a:t>
            </a:r>
          </a:p>
        </p:txBody>
      </p:sp>
      <p:sp>
        <p:nvSpPr>
          <p:cNvPr id="13" name="Text Placeholder 3">
            <a:extLst>
              <a:ext uri="{FF2B5EF4-FFF2-40B4-BE49-F238E27FC236}">
                <a16:creationId xmlns:a16="http://schemas.microsoft.com/office/drawing/2014/main" id="{680AF3C9-EBAC-8F3B-13EE-67EE930E7401}"/>
              </a:ext>
            </a:extLst>
          </p:cNvPr>
          <p:cNvSpPr txBox="1">
            <a:spLocks/>
          </p:cNvSpPr>
          <p:nvPr/>
        </p:nvSpPr>
        <p:spPr>
          <a:xfrm>
            <a:off x="5904353" y="4916550"/>
            <a:ext cx="6005128" cy="1106837"/>
          </a:xfrm>
          <a:prstGeom prst="rect">
            <a:avLst/>
          </a:prstGeom>
          <a:solidFill>
            <a:schemeClr val="lt1"/>
          </a:solidFill>
          <a:ln w="9525" cap="flat" cmpd="sng">
            <a:noFill/>
            <a:prstDash val="solid"/>
            <a:round/>
            <a:headEnd type="none" w="sm" len="sm"/>
            <a:tailEnd type="none" w="sm" len="sm"/>
          </a:ln>
          <a:effectLst/>
        </p:spPr>
        <p:txBody>
          <a:bodyPr spcFirstLastPara="1" wrap="square" lIns="182875" tIns="182875"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28600" indent="0">
              <a:spcBef>
                <a:spcPct val="0"/>
              </a:spcBef>
            </a:pPr>
            <a:r>
              <a:rPr lang="en-US" altLang="en-US" sz="1800" b="1" dirty="0">
                <a:solidFill>
                  <a:schemeClr val="tx1"/>
                </a:solidFill>
              </a:rPr>
              <a:t>In general, DDC anticipates that design start will be </a:t>
            </a:r>
            <a:r>
              <a:rPr lang="en-US" sz="1800" b="1" dirty="0">
                <a:effectLst/>
                <a:latin typeface="Segoe UI" panose="020B0502040204020203" pitchFamily="34" charset="0"/>
              </a:rPr>
              <a:t>6-7 months from the date DDC officially accepts a project</a:t>
            </a:r>
            <a:endParaRPr lang="en-US" altLang="en-US" sz="1800" b="1" dirty="0">
              <a:solidFill>
                <a:schemeClr val="tx1"/>
              </a:solidFill>
            </a:endParaRPr>
          </a:p>
          <a:p>
            <a:pPr marL="0" indent="0">
              <a:spcBef>
                <a:spcPct val="0"/>
              </a:spcBef>
            </a:pPr>
            <a:endParaRPr lang="en-US" altLang="en-US" sz="800" dirty="0">
              <a:solidFill>
                <a:schemeClr val="tx1"/>
              </a:solidFill>
            </a:endParaRPr>
          </a:p>
          <a:p>
            <a:pPr marL="228600">
              <a:spcBef>
                <a:spcPct val="0"/>
              </a:spcBef>
            </a:pPr>
            <a:endParaRPr lang="en-US" altLang="en-US" sz="800" b="1" dirty="0">
              <a:solidFill>
                <a:schemeClr val="tx1"/>
              </a:solidFill>
            </a:endParaRPr>
          </a:p>
          <a:p>
            <a:pPr algn="ctr"/>
            <a:endParaRPr lang="en-US" altLang="en-US" sz="1800" b="1" dirty="0">
              <a:solidFill>
                <a:schemeClr val="tx1"/>
              </a:solidFill>
            </a:endParaRPr>
          </a:p>
        </p:txBody>
      </p:sp>
    </p:spTree>
    <p:extLst>
      <p:ext uri="{BB962C8B-B14F-4D97-AF65-F5344CB8AC3E}">
        <p14:creationId xmlns:p14="http://schemas.microsoft.com/office/powerpoint/2010/main" val="5157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Exterior image of Flushing Town Hall, light red brick with dark brown trim.">
            <a:extLst>
              <a:ext uri="{FF2B5EF4-FFF2-40B4-BE49-F238E27FC236}">
                <a16:creationId xmlns:a16="http://schemas.microsoft.com/office/drawing/2014/main" id="{A2D81C3C-54A4-4D17-BF5F-A6EF2B5B2E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68"/>
          <a:stretch/>
        </p:blipFill>
        <p:spPr>
          <a:xfrm>
            <a:off x="7156538" y="974160"/>
            <a:ext cx="4967165" cy="4105941"/>
          </a:xfrm>
          <a:prstGeom prst="rect">
            <a:avLst/>
          </a:prstGeom>
        </p:spPr>
      </p:pic>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a:t>DDC MANAGED: CONSTRUCTION PROCESS</a:t>
            </a:r>
            <a:r>
              <a:rPr lang="en-US" sz="100"/>
              <a:t> 3</a:t>
            </a:r>
            <a:endParaRPr lang="en-US" sz="100">
              <a:solidFill>
                <a:srgbClr val="FAFAFA"/>
              </a:solidFill>
            </a:endParaRP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124383" y="978477"/>
            <a:ext cx="6949314" cy="5493443"/>
          </a:xfrm>
          <a:ln>
            <a:noFill/>
          </a:ln>
          <a:effectLst/>
        </p:spPr>
        <p:txBody>
          <a:bodyPr spcFirstLastPara="1" wrap="square" lIns="182875" tIns="182875" rIns="91425" bIns="45700" anchor="t" anchorCtr="0">
            <a:noAutofit/>
          </a:bodyPr>
          <a:lstStyle/>
          <a:p>
            <a:pPr marL="228600">
              <a:spcBef>
                <a:spcPts val="800"/>
              </a:spcBef>
            </a:pPr>
            <a:r>
              <a:rPr lang="en-US" altLang="en-US" sz="1800" b="1" dirty="0">
                <a:solidFill>
                  <a:schemeClr val="tx1"/>
                </a:solidFill>
                <a:latin typeface="Open sans"/>
                <a:ea typeface="Open sans"/>
                <a:cs typeface="Open sans"/>
              </a:rPr>
              <a:t>Design-Bid-Build / Competitive Sealed Bid</a:t>
            </a:r>
            <a:endParaRPr lang="en-US" altLang="en-US" sz="1800" dirty="0">
              <a:solidFill>
                <a:schemeClr val="tx1"/>
              </a:solidFill>
            </a:endParaRPr>
          </a:p>
          <a:p>
            <a:pPr marL="285750" indent="-285750">
              <a:spcBef>
                <a:spcPts val="800"/>
              </a:spcBef>
              <a:buFont typeface="Arial" panose="020B0604020202020204" pitchFamily="34" charset="0"/>
              <a:buChar char="•"/>
            </a:pPr>
            <a:r>
              <a:rPr lang="en-US" altLang="en-US" sz="1800" dirty="0">
                <a:solidFill>
                  <a:schemeClr val="tx1"/>
                </a:solidFill>
                <a:latin typeface="Open sans"/>
                <a:ea typeface="Open sans"/>
                <a:cs typeface="Open sans"/>
              </a:rPr>
              <a:t>Project is advertised and the lowest responsible bidder is awarded construction contract</a:t>
            </a:r>
          </a:p>
          <a:p>
            <a:pPr marL="285750" indent="-285750">
              <a:spcBef>
                <a:spcPts val="800"/>
              </a:spcBef>
              <a:buFont typeface="Arial" panose="020B0604020202020204" pitchFamily="34" charset="0"/>
              <a:buChar char="•"/>
            </a:pPr>
            <a:r>
              <a:rPr lang="en-US" altLang="en-US" sz="1800" dirty="0">
                <a:solidFill>
                  <a:schemeClr val="tx1"/>
                </a:solidFill>
                <a:latin typeface="Open sans"/>
                <a:ea typeface="Open sans"/>
                <a:cs typeface="Open sans"/>
              </a:rPr>
              <a:t>This is the most common method for DDC managed construction projects </a:t>
            </a:r>
            <a:endParaRPr lang="en-US" altLang="en-US" sz="1800" dirty="0">
              <a:solidFill>
                <a:schemeClr val="tx1"/>
              </a:solidFill>
            </a:endParaRPr>
          </a:p>
          <a:p>
            <a:pPr marL="285750" indent="-285750">
              <a:spcBef>
                <a:spcPts val="800"/>
              </a:spcBef>
              <a:buFont typeface="Arial" panose="020B0604020202020204" pitchFamily="34" charset="0"/>
              <a:buChar char="•"/>
            </a:pPr>
            <a:r>
              <a:rPr lang="en-US" altLang="en-US" sz="1800" dirty="0">
                <a:solidFill>
                  <a:schemeClr val="tx1"/>
                </a:solidFill>
                <a:latin typeface="Open sans"/>
                <a:ea typeface="Open sans"/>
                <a:cs typeface="Open sans"/>
              </a:rPr>
              <a:t>DDC can bid projects to a Prequalified List (PQL) of contractors for projects that fit into some categories including General Construction, Landmark-quality, Roof and Façade</a:t>
            </a:r>
            <a:endParaRPr lang="en-US" altLang="en-US" sz="1800" dirty="0">
              <a:solidFill>
                <a:schemeClr val="tx1"/>
              </a:solidFill>
            </a:endParaRPr>
          </a:p>
          <a:p>
            <a:pPr marL="285750" indent="-285750">
              <a:spcBef>
                <a:spcPts val="800"/>
              </a:spcBef>
              <a:buFont typeface="Arial" panose="020B0604020202020204" pitchFamily="34" charset="0"/>
              <a:buChar char="•"/>
            </a:pPr>
            <a:r>
              <a:rPr lang="en-US" sz="1800" dirty="0">
                <a:solidFill>
                  <a:schemeClr val="tx1"/>
                </a:solidFill>
                <a:latin typeface="Open sans"/>
                <a:ea typeface="Open sans"/>
                <a:cs typeface="Open sans"/>
              </a:rPr>
              <a:t>For projects over $3M on non-City owned property, Wicks law is in effect and mandates separate prime contracts for each major trade (General Construction, Plumbing, HVAC and Electrical) and will add complexity to the construction due to multiple contracts</a:t>
            </a:r>
          </a:p>
          <a:p>
            <a:pPr marL="285750" indent="-285750">
              <a:spcBef>
                <a:spcPts val="800"/>
              </a:spcBef>
              <a:buFont typeface="Arial" panose="020B0604020202020204" pitchFamily="34" charset="0"/>
              <a:buChar char="•"/>
            </a:pPr>
            <a:r>
              <a:rPr lang="en-US" sz="1800" dirty="0">
                <a:solidFill>
                  <a:schemeClr val="tx1"/>
                </a:solidFill>
                <a:latin typeface="Open sans"/>
                <a:ea typeface="Open sans"/>
                <a:cs typeface="Open sans"/>
              </a:rPr>
              <a:t>The entire process from bid advertisement to award is 5-6 months (if a Certificate to Proceed has been approved)</a:t>
            </a:r>
            <a:endParaRPr lang="en-US" altLang="en-US" sz="1800" dirty="0">
              <a:solidFill>
                <a:schemeClr val="tx1"/>
              </a:solidFill>
            </a:endParaRPr>
          </a:p>
        </p:txBody>
      </p:sp>
      <p:sp>
        <p:nvSpPr>
          <p:cNvPr id="10" name="Google Shape;136;p2">
            <a:extLst>
              <a:ext uri="{FF2B5EF4-FFF2-40B4-BE49-F238E27FC236}">
                <a16:creationId xmlns:a16="http://schemas.microsoft.com/office/drawing/2014/main" id="{29BB1533-7FB6-4172-BDE8-D1FC3B9527C7}"/>
              </a:ext>
              <a:ext uri="{C183D7F6-B498-43B3-948B-1728B52AA6E4}">
                <adec:decorative xmlns:adec="http://schemas.microsoft.com/office/drawing/2017/decorative" val="1"/>
              </a:ext>
            </a:extLst>
          </p:cNvPr>
          <p:cNvSpPr/>
          <p:nvPr/>
        </p:nvSpPr>
        <p:spPr>
          <a:xfrm>
            <a:off x="9405221" y="5067111"/>
            <a:ext cx="2718482" cy="403434"/>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a:spcBef>
                <a:spcPct val="0"/>
              </a:spcBef>
            </a:pPr>
            <a:r>
              <a:rPr lang="en-US" altLang="en-US" sz="1000" dirty="0">
                <a:latin typeface="Open sans"/>
                <a:ea typeface="Open sans"/>
                <a:cs typeface="Open sans"/>
              </a:rPr>
              <a:t>Flushing Town Hall (HVAC Replacement) </a:t>
            </a:r>
            <a:endParaRPr lang="en-US" dirty="0"/>
          </a:p>
        </p:txBody>
      </p:sp>
    </p:spTree>
    <p:extLst>
      <p:ext uri="{BB962C8B-B14F-4D97-AF65-F5344CB8AC3E}">
        <p14:creationId xmlns:p14="http://schemas.microsoft.com/office/powerpoint/2010/main" val="17046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7B87-51CD-43E1-B069-1A97FCE5DEB2}"/>
              </a:ext>
            </a:extLst>
          </p:cNvPr>
          <p:cNvSpPr>
            <a:spLocks noGrp="1"/>
          </p:cNvSpPr>
          <p:nvPr>
            <p:ph type="title"/>
          </p:nvPr>
        </p:nvSpPr>
        <p:spPr>
          <a:xfrm>
            <a:off x="0" y="0"/>
            <a:ext cx="12192000" cy="777240"/>
          </a:xfrm>
          <a:prstGeom prst="rect">
            <a:avLst/>
          </a:prstGeom>
        </p:spPr>
        <p:txBody>
          <a:bodyPr/>
          <a:lstStyle/>
          <a:p>
            <a:r>
              <a:rPr lang="en-US"/>
              <a:t>DDC MANAGED: CONSTRUCTION PROCESS</a:t>
            </a:r>
            <a:r>
              <a:rPr lang="en-US" sz="100"/>
              <a:t> </a:t>
            </a:r>
            <a:r>
              <a:rPr lang="en-US" sz="100">
                <a:solidFill>
                  <a:srgbClr val="FAFAFA"/>
                </a:solidFill>
              </a:rPr>
              <a:t>2</a:t>
            </a:r>
          </a:p>
        </p:txBody>
      </p:sp>
      <p:sp>
        <p:nvSpPr>
          <p:cNvPr id="4" name="Text Placeholder 3">
            <a:extLst>
              <a:ext uri="{FF2B5EF4-FFF2-40B4-BE49-F238E27FC236}">
                <a16:creationId xmlns:a16="http://schemas.microsoft.com/office/drawing/2014/main" id="{05230791-2B22-4E10-B557-B70C75193B30}"/>
              </a:ext>
            </a:extLst>
          </p:cNvPr>
          <p:cNvSpPr>
            <a:spLocks noGrp="1"/>
          </p:cNvSpPr>
          <p:nvPr>
            <p:ph type="body" idx="2"/>
          </p:nvPr>
        </p:nvSpPr>
        <p:spPr>
          <a:xfrm>
            <a:off x="6294430" y="1464567"/>
            <a:ext cx="5737097" cy="4651370"/>
          </a:xfrm>
          <a:ln>
            <a:noFill/>
          </a:ln>
          <a:effectLst/>
        </p:spPr>
        <p:txBody>
          <a:bodyPr>
            <a:noAutofit/>
          </a:bodyPr>
          <a:lstStyle/>
          <a:p>
            <a:pPr marL="228600">
              <a:spcBef>
                <a:spcPct val="0"/>
              </a:spcBef>
            </a:pPr>
            <a:r>
              <a:rPr lang="en-US" altLang="en-US" sz="1800" b="1" dirty="0">
                <a:solidFill>
                  <a:schemeClr val="tx1"/>
                </a:solidFill>
              </a:rPr>
              <a:t>Additional Construction Delivery Methods:</a:t>
            </a:r>
          </a:p>
          <a:p>
            <a:pPr marL="228600">
              <a:spcBef>
                <a:spcPct val="0"/>
              </a:spcBef>
            </a:pPr>
            <a:endParaRPr lang="en-US" altLang="en-US" sz="1800" b="1" dirty="0">
              <a:solidFill>
                <a:schemeClr val="tx1"/>
              </a:solidFill>
            </a:endParaRPr>
          </a:p>
          <a:p>
            <a:pPr marL="228600">
              <a:spcBef>
                <a:spcPct val="0"/>
              </a:spcBef>
              <a:buFont typeface="Arial" panose="020B0604020202020204" pitchFamily="34" charset="0"/>
              <a:buChar char="•"/>
            </a:pPr>
            <a:r>
              <a:rPr lang="en-US" altLang="en-US" sz="1800" u="sng" dirty="0">
                <a:solidFill>
                  <a:schemeClr val="tx1"/>
                </a:solidFill>
              </a:rPr>
              <a:t>Design-Build</a:t>
            </a:r>
            <a:r>
              <a:rPr lang="en-US" altLang="en-US" sz="1800" dirty="0">
                <a:solidFill>
                  <a:schemeClr val="tx1"/>
                </a:solidFill>
              </a:rPr>
              <a:t> is fairly new process for DDC and is currently being used for stand-alone new buildings over $10M. It may be considered for cultural buildings on City-owned property with a construction cost of $3M or more. </a:t>
            </a:r>
          </a:p>
          <a:p>
            <a:pPr marL="0" indent="0">
              <a:spcBef>
                <a:spcPct val="0"/>
              </a:spcBef>
            </a:pPr>
            <a:endParaRPr lang="en-US" altLang="en-US" sz="1800" dirty="0">
              <a:solidFill>
                <a:schemeClr val="tx1"/>
              </a:solidFill>
            </a:endParaRPr>
          </a:p>
          <a:p>
            <a:pPr marL="228600">
              <a:spcBef>
                <a:spcPct val="0"/>
              </a:spcBef>
              <a:buFont typeface="Arial" panose="020B0604020202020204" pitchFamily="34" charset="0"/>
              <a:buChar char="•"/>
            </a:pPr>
            <a:r>
              <a:rPr lang="en-US" altLang="en-US" sz="1800" u="sng" dirty="0">
                <a:solidFill>
                  <a:schemeClr val="tx1"/>
                </a:solidFill>
              </a:rPr>
              <a:t>DDC’s M/WBE Contractor Mentoring Program </a:t>
            </a:r>
            <a:r>
              <a:rPr lang="en-US" altLang="en-US" sz="1800" dirty="0">
                <a:solidFill>
                  <a:schemeClr val="tx1"/>
                </a:solidFill>
              </a:rPr>
              <a:t>is being piloted by DDC for projects under $1.5M. A Construction Management firm will guide contractors to perform the work (CM fees are paid by DDC and do not come out of the construction budget).</a:t>
            </a:r>
          </a:p>
          <a:p>
            <a:pPr marL="0" indent="0">
              <a:spcBef>
                <a:spcPct val="0"/>
              </a:spcBef>
            </a:pPr>
            <a:endParaRPr lang="en-US" altLang="en-US" sz="800" dirty="0">
              <a:solidFill>
                <a:schemeClr val="tx1"/>
              </a:solidFill>
            </a:endParaRPr>
          </a:p>
          <a:p>
            <a:pPr marL="228600">
              <a:spcBef>
                <a:spcPct val="0"/>
              </a:spcBef>
            </a:pPr>
            <a:endParaRPr lang="en-US" altLang="en-US" sz="800" b="1" dirty="0">
              <a:solidFill>
                <a:schemeClr val="tx1"/>
              </a:solidFill>
            </a:endParaRPr>
          </a:p>
          <a:p>
            <a:pPr algn="ctr"/>
            <a:endParaRPr lang="en-US" altLang="en-US" sz="1800" b="1" dirty="0">
              <a:solidFill>
                <a:schemeClr val="tx1"/>
              </a:solidFill>
            </a:endParaRPr>
          </a:p>
        </p:txBody>
      </p:sp>
      <p:sp>
        <p:nvSpPr>
          <p:cNvPr id="8" name="Google Shape;136;p2">
            <a:extLst>
              <a:ext uri="{FF2B5EF4-FFF2-40B4-BE49-F238E27FC236}">
                <a16:creationId xmlns:a16="http://schemas.microsoft.com/office/drawing/2014/main" id="{CDEF626F-86A1-EF32-273F-854781DB505C}"/>
              </a:ext>
              <a:ext uri="{C183D7F6-B498-43B3-948B-1728B52AA6E4}">
                <adec:decorative xmlns:adec="http://schemas.microsoft.com/office/drawing/2017/decorative" val="1"/>
              </a:ext>
            </a:extLst>
          </p:cNvPr>
          <p:cNvSpPr/>
          <p:nvPr/>
        </p:nvSpPr>
        <p:spPr>
          <a:xfrm>
            <a:off x="225040" y="4906121"/>
            <a:ext cx="2702227" cy="487312"/>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rmAutofit/>
          </a:bodyPr>
          <a:lstStyle/>
          <a:p>
            <a:pPr algn="ctr" defTabSz="1082675">
              <a:spcBef>
                <a:spcPct val="0"/>
              </a:spcBef>
              <a:buFontTx/>
            </a:pPr>
            <a:r>
              <a:rPr lang="en-US" altLang="en-US" sz="1200" dirty="0">
                <a:latin typeface="Open sans"/>
                <a:ea typeface="Open sans"/>
                <a:cs typeface="Open sans"/>
              </a:rPr>
              <a:t>Rendering for Queens Museum</a:t>
            </a:r>
          </a:p>
          <a:p>
            <a:pPr algn="ctr" defTabSz="1082675">
              <a:spcBef>
                <a:spcPct val="0"/>
              </a:spcBef>
              <a:buFontTx/>
            </a:pPr>
            <a:r>
              <a:rPr lang="en-US" altLang="en-US" sz="1200" dirty="0">
                <a:latin typeface="Open sans"/>
                <a:ea typeface="Open sans"/>
                <a:cs typeface="Open sans"/>
              </a:rPr>
              <a:t>(credit: </a:t>
            </a:r>
            <a:r>
              <a:rPr lang="en-US" altLang="en-US" sz="1200" dirty="0" err="1">
                <a:latin typeface="Open sans"/>
                <a:ea typeface="Open sans"/>
                <a:cs typeface="Open sans"/>
              </a:rPr>
              <a:t>Levenbetts</a:t>
            </a:r>
            <a:r>
              <a:rPr lang="en-US" altLang="en-US" sz="1200" dirty="0">
                <a:latin typeface="Open sans"/>
                <a:ea typeface="Open sans"/>
                <a:cs typeface="Open sans"/>
              </a:rPr>
              <a:t> Architects)</a:t>
            </a:r>
          </a:p>
        </p:txBody>
      </p:sp>
      <p:pic>
        <p:nvPicPr>
          <p:cNvPr id="7" name="Picture 8" descr="Rendering for the Queen's Museum renovation project.">
            <a:extLst>
              <a:ext uri="{FF2B5EF4-FFF2-40B4-BE49-F238E27FC236}">
                <a16:creationId xmlns:a16="http://schemas.microsoft.com/office/drawing/2014/main" id="{C1B0C809-365C-29AF-8594-9A36FC3DD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040" y="1464567"/>
            <a:ext cx="6069390" cy="3448033"/>
          </a:xfrm>
          <a:prstGeom prst="rect">
            <a:avLst/>
          </a:prstGeom>
        </p:spPr>
      </p:pic>
    </p:spTree>
    <p:extLst>
      <p:ext uri="{BB962C8B-B14F-4D97-AF65-F5344CB8AC3E}">
        <p14:creationId xmlns:p14="http://schemas.microsoft.com/office/powerpoint/2010/main" val="51150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Clr>
                <a:srgbClr val="000000"/>
              </a:buClr>
              <a:buFont typeface="Arial"/>
            </a:pPr>
            <a:r>
              <a:rPr lang="en-US" dirty="0"/>
              <a:t>DDC MANAGED: TIMELINE</a:t>
            </a:r>
            <a:endParaRPr dirty="0"/>
          </a:p>
        </p:txBody>
      </p:sp>
      <p:sp>
        <p:nvSpPr>
          <p:cNvPr id="293" name="Google Shape;293;p28"/>
          <p:cNvSpPr>
            <a:spLocks noGrp="1"/>
          </p:cNvSpPr>
          <p:nvPr>
            <p:ph type="body" idx="4294967295"/>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0" lvl="0" indent="0">
              <a:lnSpc>
                <a:spcPct val="110000"/>
              </a:lnSpc>
              <a:spcBef>
                <a:spcPts val="0"/>
              </a:spcBef>
              <a:buSzPts val="1800"/>
            </a:pPr>
            <a:r>
              <a:rPr lang="en-US" sz="1600" b="1">
                <a:latin typeface="Open sans"/>
                <a:ea typeface="Open sans"/>
                <a:cs typeface="Open sans"/>
                <a:sym typeface="Roboto"/>
              </a:rPr>
              <a:t>In most cases, the City will manage your construction project. </a:t>
            </a:r>
            <a:r>
              <a:rPr lang="en-US" sz="1600" b="1">
                <a:latin typeface="Open sans"/>
                <a:ea typeface="Open sans"/>
                <a:cs typeface="Open sans"/>
              </a:rPr>
              <a:t>Average timelines are:</a:t>
            </a:r>
            <a:endParaRPr lang="en-US" sz="1200">
              <a:latin typeface="Open sans"/>
              <a:ea typeface="Open sans"/>
              <a:cs typeface="Open sans"/>
              <a:sym typeface="Roboto"/>
            </a:endParaRPr>
          </a:p>
        </p:txBody>
      </p:sp>
      <p:sp>
        <p:nvSpPr>
          <p:cNvPr id="32" name="TextBox 31"/>
          <p:cNvSpPr txBox="1"/>
          <p:nvPr/>
        </p:nvSpPr>
        <p:spPr>
          <a:xfrm>
            <a:off x="83187" y="1432597"/>
            <a:ext cx="1897588" cy="1092607"/>
          </a:xfrm>
          <a:prstGeom prst="rect">
            <a:avLst/>
          </a:prstGeom>
          <a:noFill/>
          <a:ln>
            <a:noFill/>
          </a:ln>
        </p:spPr>
        <p:txBody>
          <a:bodyPr wrap="square" rtlCol="0">
            <a:spAutoFit/>
          </a:bodyPr>
          <a:lstStyle/>
          <a:p>
            <a:pPr marL="225425" indent="-225425"/>
            <a:r>
              <a:rPr lang="en-US" sz="1300" b="1" dirty="0">
                <a:solidFill>
                  <a:srgbClr val="3890A8"/>
                </a:solidFill>
                <a:latin typeface="Open sans" panose="020B0606030504020204" pitchFamily="2" charset="0"/>
                <a:ea typeface="Open sans" panose="020B0606030504020204" pitchFamily="2" charset="0"/>
                <a:cs typeface="Open sans" panose="020B0606030504020204" pitchFamily="2" charset="0"/>
              </a:rPr>
              <a:t>1 | Project Scope Creation</a:t>
            </a:r>
          </a:p>
          <a:p>
            <a:pPr marL="225425"/>
            <a:r>
              <a:rPr lang="en-US" sz="1300" dirty="0">
                <a:latin typeface="Open sans" panose="020B0606030504020204" pitchFamily="2" charset="0"/>
                <a:ea typeface="Open sans" panose="020B0606030504020204" pitchFamily="2" charset="0"/>
                <a:cs typeface="Open sans" panose="020B0606030504020204" pitchFamily="2" charset="0"/>
              </a:rPr>
              <a:t>Work with DCLA Project Manager to define scope</a:t>
            </a:r>
          </a:p>
        </p:txBody>
      </p:sp>
      <p:sp>
        <p:nvSpPr>
          <p:cNvPr id="39" name="Chevron 38"/>
          <p:cNvSpPr/>
          <p:nvPr/>
        </p:nvSpPr>
        <p:spPr>
          <a:xfrm>
            <a:off x="91440" y="2743200"/>
            <a:ext cx="1621985"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3-9 Months</a:t>
            </a:r>
          </a:p>
        </p:txBody>
      </p:sp>
      <p:sp>
        <p:nvSpPr>
          <p:cNvPr id="37" name="Rectangle 36"/>
          <p:cNvSpPr/>
          <p:nvPr/>
        </p:nvSpPr>
        <p:spPr>
          <a:xfrm>
            <a:off x="1425223" y="3336152"/>
            <a:ext cx="1961443" cy="1292662"/>
          </a:xfrm>
          <a:prstGeom prst="rect">
            <a:avLst/>
          </a:prstGeom>
          <a:ln>
            <a:noFill/>
          </a:ln>
        </p:spPr>
        <p:txBody>
          <a:bodyPr wrap="square">
            <a:spAutoFit/>
          </a:bodyPr>
          <a:lstStyle/>
          <a:p>
            <a:pPr marL="282575" indent="-282575"/>
            <a:r>
              <a:rPr lang="en-US" sz="1300" b="1" dirty="0">
                <a:solidFill>
                  <a:srgbClr val="88CB94"/>
                </a:solidFill>
                <a:latin typeface="Open sans" panose="020B0606030504020204" pitchFamily="2" charset="0"/>
                <a:ea typeface="Open sans" panose="020B0606030504020204" pitchFamily="2" charset="0"/>
                <a:cs typeface="Open sans" panose="020B0606030504020204" pitchFamily="2" charset="0"/>
              </a:rPr>
              <a:t>2 | Front End Planning:</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DDC will do initial scope verification and cost estimate reports</a:t>
            </a:r>
          </a:p>
        </p:txBody>
      </p:sp>
      <p:sp>
        <p:nvSpPr>
          <p:cNvPr id="25" name="Chevron 24"/>
          <p:cNvSpPr/>
          <p:nvPr/>
        </p:nvSpPr>
        <p:spPr>
          <a:xfrm>
            <a:off x="1499616" y="2743200"/>
            <a:ext cx="1621985" cy="510974"/>
          </a:xfrm>
          <a:prstGeom prst="chevron">
            <a:avLst/>
          </a:prstGeom>
          <a:solidFill>
            <a:srgbClr val="88C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3-9</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64" name="Rectangle 63"/>
          <p:cNvSpPr/>
          <p:nvPr/>
        </p:nvSpPr>
        <p:spPr>
          <a:xfrm>
            <a:off x="2962042" y="1454401"/>
            <a:ext cx="2225730" cy="1292662"/>
          </a:xfrm>
          <a:prstGeom prst="rect">
            <a:avLst/>
          </a:prstGeom>
        </p:spPr>
        <p:txBody>
          <a:bodyPr wrap="square">
            <a:spAutoFit/>
          </a:bodyPr>
          <a:lstStyle/>
          <a:p>
            <a:pPr marL="282575" indent="-282575"/>
            <a:r>
              <a:rPr lang="en-US" sz="1300" b="1" dirty="0">
                <a:solidFill>
                  <a:srgbClr val="059053"/>
                </a:solidFill>
                <a:latin typeface="Open sans" panose="020B0606030504020204" pitchFamily="2" charset="0"/>
                <a:ea typeface="Open sans" panose="020B0606030504020204" pitchFamily="2" charset="0"/>
                <a:cs typeface="Open sans" panose="020B0606030504020204" pitchFamily="2" charset="0"/>
              </a:rPr>
              <a:t>3 | Project Design:</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Consultant procurement and design is managed by DDC (*timeline will depend on method)</a:t>
            </a:r>
          </a:p>
        </p:txBody>
      </p:sp>
      <p:sp>
        <p:nvSpPr>
          <p:cNvPr id="26" name="Chevron 25"/>
          <p:cNvSpPr/>
          <p:nvPr/>
        </p:nvSpPr>
        <p:spPr>
          <a:xfrm>
            <a:off x="2913895" y="2743200"/>
            <a:ext cx="3038389" cy="510974"/>
          </a:xfrm>
          <a:prstGeom prst="chevron">
            <a:avLst/>
          </a:prstGeom>
          <a:solidFill>
            <a:srgbClr val="059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12-26</a:t>
            </a:r>
          </a:p>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21" name="Rectangle 20"/>
          <p:cNvSpPr/>
          <p:nvPr/>
        </p:nvSpPr>
        <p:spPr>
          <a:xfrm>
            <a:off x="5641625" y="3330508"/>
            <a:ext cx="2078770" cy="1492716"/>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4 | Construction Contract Bidding:</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Once construction documents are finalized, project is bid out and contactors procured</a:t>
            </a:r>
          </a:p>
        </p:txBody>
      </p:sp>
      <p:sp>
        <p:nvSpPr>
          <p:cNvPr id="40" name="Chevron 39"/>
          <p:cNvSpPr/>
          <p:nvPr/>
        </p:nvSpPr>
        <p:spPr>
          <a:xfrm>
            <a:off x="5742806" y="2743200"/>
            <a:ext cx="1621985"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9</a:t>
            </a:r>
          </a:p>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24" name="Rectangle 23"/>
          <p:cNvSpPr/>
          <p:nvPr/>
        </p:nvSpPr>
        <p:spPr>
          <a:xfrm>
            <a:off x="8136470" y="1479129"/>
            <a:ext cx="2362764" cy="1092607"/>
          </a:xfrm>
          <a:prstGeom prst="rect">
            <a:avLst/>
          </a:prstGeom>
        </p:spPr>
        <p:txBody>
          <a:bodyPr wrap="square">
            <a:spAutoFit/>
          </a:bodyPr>
          <a:lstStyle/>
          <a:p>
            <a:pPr marL="282575" indent="-282575"/>
            <a:r>
              <a:rPr lang="en-US" sz="1300" b="1" dirty="0">
                <a:solidFill>
                  <a:srgbClr val="989CC6"/>
                </a:solidFill>
                <a:latin typeface="Open sans" panose="020B0606030504020204" pitchFamily="2" charset="0"/>
                <a:ea typeface="Open sans" panose="020B0606030504020204" pitchFamily="2" charset="0"/>
                <a:cs typeface="Open sans" panose="020B0606030504020204" pitchFamily="2" charset="0"/>
              </a:rPr>
              <a:t>5 | Construction:</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DDC holds all contracts and manages construction through </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C of O (if required)</a:t>
            </a:r>
          </a:p>
        </p:txBody>
      </p:sp>
      <p:sp>
        <p:nvSpPr>
          <p:cNvPr id="27" name="Chevron 26"/>
          <p:cNvSpPr/>
          <p:nvPr/>
        </p:nvSpPr>
        <p:spPr>
          <a:xfrm>
            <a:off x="7152754" y="2743200"/>
            <a:ext cx="3840480" cy="510974"/>
          </a:xfrm>
          <a:prstGeom prst="chevron">
            <a:avLst/>
          </a:prstGeom>
          <a:solidFill>
            <a:srgbClr val="989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10-32</a:t>
            </a:r>
          </a:p>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28" name="Rectangle 27"/>
          <p:cNvSpPr/>
          <p:nvPr/>
        </p:nvSpPr>
        <p:spPr>
          <a:xfrm>
            <a:off x="10634045" y="3281559"/>
            <a:ext cx="1989666" cy="1292662"/>
          </a:xfrm>
          <a:prstGeom prst="rect">
            <a:avLst/>
          </a:prstGeom>
        </p:spPr>
        <p:txBody>
          <a:bodyPr wrap="square">
            <a:spAutoFit/>
          </a:bodyPr>
          <a:lstStyle/>
          <a:p>
            <a:pPr marL="282575" indent="-282575"/>
            <a:r>
              <a:rPr lang="en-US" sz="1300" b="1" dirty="0">
                <a:solidFill>
                  <a:srgbClr val="AC62A7"/>
                </a:solidFill>
                <a:latin typeface="Open sans" panose="020B0606030504020204" pitchFamily="2" charset="0"/>
                <a:ea typeface="Open sans" panose="020B0606030504020204" pitchFamily="2" charset="0"/>
                <a:cs typeface="Open sans" panose="020B0606030504020204" pitchFamily="2" charset="0"/>
              </a:rPr>
              <a:t>6 | Project </a:t>
            </a:r>
          </a:p>
          <a:p>
            <a:pPr marL="282575" indent="-46038"/>
            <a:r>
              <a:rPr lang="en-US" sz="1300" b="1" dirty="0">
                <a:solidFill>
                  <a:srgbClr val="AC62A7"/>
                </a:solidFill>
                <a:latin typeface="Open sans" panose="020B0606030504020204" pitchFamily="2" charset="0"/>
                <a:ea typeface="Open sans" panose="020B0606030504020204" pitchFamily="2" charset="0"/>
                <a:cs typeface="Open sans" panose="020B0606030504020204" pitchFamily="2" charset="0"/>
              </a:rPr>
              <a:t>Closeout:</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Closeout with project </a:t>
            </a:r>
          </a:p>
          <a:p>
            <a:pPr marL="282575" indent="-1588"/>
            <a:r>
              <a:rPr lang="en-US" sz="1300" dirty="0">
                <a:latin typeface="Open sans" panose="020B0606030504020204" pitchFamily="2" charset="0"/>
                <a:ea typeface="Open sans" panose="020B0606030504020204" pitchFamily="2" charset="0"/>
                <a:cs typeface="Open sans" panose="020B0606030504020204" pitchFamily="2" charset="0"/>
              </a:rPr>
              <a:t>evaluation </a:t>
            </a:r>
          </a:p>
          <a:p>
            <a:pPr marL="282575" indent="-1588"/>
            <a:r>
              <a:rPr lang="en-US" sz="1300" dirty="0">
                <a:latin typeface="Open sans" panose="020B0606030504020204" pitchFamily="2" charset="0"/>
                <a:ea typeface="Open sans" panose="020B0606030504020204" pitchFamily="2" charset="0"/>
                <a:cs typeface="Open sans" panose="020B0606030504020204" pitchFamily="2" charset="0"/>
              </a:rPr>
              <a:t>and summary </a:t>
            </a:r>
          </a:p>
        </p:txBody>
      </p:sp>
      <p:sp>
        <p:nvSpPr>
          <p:cNvPr id="41" name="Chevron 40"/>
          <p:cNvSpPr/>
          <p:nvPr/>
        </p:nvSpPr>
        <p:spPr>
          <a:xfrm>
            <a:off x="10789921" y="2743200"/>
            <a:ext cx="1252462" cy="510974"/>
          </a:xfrm>
          <a:prstGeom prst="chevron">
            <a:avLst/>
          </a:prstGeom>
          <a:solidFill>
            <a:srgbClr val="AC6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12 +</a:t>
            </a:r>
          </a:p>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Mo</a:t>
            </a:r>
          </a:p>
        </p:txBody>
      </p:sp>
      <p:sp>
        <p:nvSpPr>
          <p:cNvPr id="311" name="Google Shape;311;p28"/>
          <p:cNvSpPr/>
          <p:nvPr/>
        </p:nvSpPr>
        <p:spPr>
          <a:xfrm>
            <a:off x="304800" y="5119688"/>
            <a:ext cx="11544300" cy="1644606"/>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OMB and Comptroller approval is required to engage a consultant. A Certificate to Proceed (CP) from OMB and a registered contract by the Comptroller will be needed at multiple steps.</a:t>
            </a:r>
          </a:p>
          <a:p>
            <a:pPr algn="ctr">
              <a:lnSpc>
                <a:spcPct val="110000"/>
              </a:lnSpc>
              <a:buClr>
                <a:schemeClr val="dk1"/>
              </a:buClr>
              <a:buSzPts val="1800"/>
            </a:pPr>
            <a:r>
              <a:rPr lang="en-US" sz="1600" b="1">
                <a:solidFill>
                  <a:schemeClr val="dk1"/>
                </a:solidFill>
                <a:latin typeface="Open sans"/>
                <a:ea typeface="Open sans"/>
                <a:cs typeface="Open sans"/>
                <a:sym typeface="Roboto"/>
              </a:rPr>
              <a:t>Timeframes depend on the scale, budget and complexity of the project. This timeline represents optimal durations without delays and is based on complete submissions + timely actions. </a:t>
            </a:r>
            <a:r>
              <a:rPr lang="en-US" sz="1600" b="1">
                <a:solidFill>
                  <a:schemeClr val="tx1"/>
                </a:solidFill>
                <a:latin typeface="Open sans"/>
                <a:ea typeface="Open sans"/>
                <a:cs typeface="Open sans"/>
              </a:rPr>
              <a:t>Compiling and approving legal requirements may result in delays (Restrictive Covenants, mortgage subordinations, lease amendments, etc).</a:t>
            </a:r>
            <a:endPar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14404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terior rendering of the new South Wing Atrium of the Bronx Museum.">
            <a:extLst>
              <a:ext uri="{FF2B5EF4-FFF2-40B4-BE49-F238E27FC236}">
                <a16:creationId xmlns:a16="http://schemas.microsoft.com/office/drawing/2014/main" id="{3A5CFD45-7123-1FCA-F7F9-C75330EF32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828" y="882214"/>
            <a:ext cx="5569706" cy="5257464"/>
          </a:xfrm>
          <a:prstGeom prst="rect">
            <a:avLst/>
          </a:prstGeom>
        </p:spPr>
      </p:pic>
      <p:sp>
        <p:nvSpPr>
          <p:cNvPr id="3" name="Title 2">
            <a:extLst>
              <a:ext uri="{FF2B5EF4-FFF2-40B4-BE49-F238E27FC236}">
                <a16:creationId xmlns:a16="http://schemas.microsoft.com/office/drawing/2014/main" id="{65250C56-B16F-430A-96A6-7B8DBC1F0A22}"/>
              </a:ext>
            </a:extLst>
          </p:cNvPr>
          <p:cNvSpPr>
            <a:spLocks noGrp="1"/>
          </p:cNvSpPr>
          <p:nvPr>
            <p:ph type="title"/>
          </p:nvPr>
        </p:nvSpPr>
        <p:spPr>
          <a:xfrm>
            <a:off x="0" y="0"/>
            <a:ext cx="12192000" cy="777240"/>
          </a:xfrm>
          <a:prstGeom prst="rect">
            <a:avLst/>
          </a:prstGeom>
        </p:spPr>
        <p:txBody>
          <a:bodyPr/>
          <a:lstStyle/>
          <a:p>
            <a:r>
              <a:rPr lang="en-US"/>
              <a:t>EDC MANAGED</a:t>
            </a:r>
          </a:p>
        </p:txBody>
      </p:sp>
      <p:sp>
        <p:nvSpPr>
          <p:cNvPr id="2" name="Text Placeholder 1">
            <a:extLst>
              <a:ext uri="{FF2B5EF4-FFF2-40B4-BE49-F238E27FC236}">
                <a16:creationId xmlns:a16="http://schemas.microsoft.com/office/drawing/2014/main" id="{B7FC1E77-961E-4AC3-BD46-861097A95E6A}"/>
              </a:ext>
            </a:extLst>
          </p:cNvPr>
          <p:cNvSpPr>
            <a:spLocks noGrp="1"/>
          </p:cNvSpPr>
          <p:nvPr>
            <p:ph type="body" idx="1"/>
          </p:nvPr>
        </p:nvSpPr>
        <p:spPr>
          <a:xfrm>
            <a:off x="5742534" y="884414"/>
            <a:ext cx="6286193" cy="5800872"/>
          </a:xfrm>
          <a:ln>
            <a:noFill/>
          </a:ln>
          <a:effectLst/>
        </p:spPr>
        <p:txBody>
          <a:bodyPr anchor="ctr" anchorCtr="0"/>
          <a:lstStyle/>
          <a:p>
            <a:pPr marL="285750" indent="-285750">
              <a:spcBef>
                <a:spcPts val="400"/>
              </a:spcBef>
              <a:spcAft>
                <a:spcPts val="600"/>
              </a:spcAft>
              <a:buClr>
                <a:schemeClr val="dk1"/>
              </a:buClr>
              <a:buSzPts val="2000"/>
              <a:buFont typeface="Arial" panose="020B0604020202020204" pitchFamily="34" charset="0"/>
              <a:buChar char="•"/>
            </a:pPr>
            <a:r>
              <a:rPr lang="en-US" altLang="en-US" sz="1800" dirty="0">
                <a:solidFill>
                  <a:schemeClr val="tx1"/>
                </a:solidFill>
              </a:rPr>
              <a:t>EDC determines which projects they will manage</a:t>
            </a:r>
          </a:p>
          <a:p>
            <a:pPr marL="285750" indent="-285750">
              <a:spcBef>
                <a:spcPts val="400"/>
              </a:spcBef>
              <a:spcAft>
                <a:spcPts val="600"/>
              </a:spcAft>
              <a:buClr>
                <a:schemeClr val="dk1"/>
              </a:buClr>
              <a:buSzPts val="2000"/>
              <a:buFont typeface="Arial" panose="020B0604020202020204" pitchFamily="34" charset="0"/>
              <a:buChar char="•"/>
            </a:pPr>
            <a:r>
              <a:rPr lang="en-US" altLang="en-US" sz="1800" dirty="0">
                <a:solidFill>
                  <a:schemeClr val="tx1"/>
                </a:solidFill>
                <a:sym typeface="Roboto"/>
              </a:rPr>
              <a:t>Projects must include an economic development focus (e.g. located within a redevelopment area and/or opportunity for job creation)</a:t>
            </a:r>
          </a:p>
          <a:p>
            <a:pPr marL="285750" indent="-285750">
              <a:spcBef>
                <a:spcPts val="400"/>
              </a:spcBef>
              <a:spcAft>
                <a:spcPts val="600"/>
              </a:spcAft>
              <a:buClr>
                <a:schemeClr val="dk1"/>
              </a:buClr>
              <a:buSzPts val="2000"/>
              <a:buFont typeface="Arial" panose="020B0604020202020204" pitchFamily="34" charset="0"/>
              <a:buChar char="•"/>
            </a:pPr>
            <a:r>
              <a:rPr lang="en-US" altLang="en-US" sz="1800" dirty="0">
                <a:solidFill>
                  <a:schemeClr val="tx1"/>
                </a:solidFill>
              </a:rPr>
              <a:t>Project is technically complex and/or has special scheduling needs </a:t>
            </a:r>
          </a:p>
          <a:p>
            <a:pPr marL="285750" indent="-285750">
              <a:spcBef>
                <a:spcPts val="400"/>
              </a:spcBef>
              <a:spcAft>
                <a:spcPts val="600"/>
              </a:spcAft>
              <a:buClr>
                <a:schemeClr val="dk1"/>
              </a:buClr>
              <a:buSzPts val="2000"/>
              <a:buFont typeface="Arial" panose="020B0604020202020204" pitchFamily="34" charset="0"/>
              <a:buChar char="•"/>
            </a:pPr>
            <a:r>
              <a:rPr lang="en-US" altLang="en-US" sz="1800" dirty="0">
                <a:solidFill>
                  <a:schemeClr val="tx1"/>
                </a:solidFill>
              </a:rPr>
              <a:t>Generally smaller cultural organizations that do not have the financial and operational resources to manage capital projects benefit from EDC’s project management resources </a:t>
            </a:r>
          </a:p>
          <a:p>
            <a:pPr marL="285750" indent="-285750">
              <a:spcBef>
                <a:spcPts val="400"/>
              </a:spcBef>
              <a:spcAft>
                <a:spcPts val="600"/>
              </a:spcAft>
              <a:buClr>
                <a:schemeClr val="dk1"/>
              </a:buClr>
              <a:buSzPts val="2000"/>
              <a:buFont typeface="Arial" panose="020B0604020202020204" pitchFamily="34" charset="0"/>
              <a:buChar char="•"/>
            </a:pPr>
            <a:r>
              <a:rPr lang="en-US" altLang="en-US" sz="1800" dirty="0">
                <a:solidFill>
                  <a:schemeClr val="tx1"/>
                </a:solidFill>
              </a:rPr>
              <a:t>Ideal for projects with limited private funding or where the organization pays for design</a:t>
            </a:r>
          </a:p>
          <a:p>
            <a:pPr marL="285750" indent="-285750">
              <a:spcBef>
                <a:spcPts val="400"/>
              </a:spcBef>
              <a:spcAft>
                <a:spcPts val="600"/>
              </a:spcAft>
              <a:buClr>
                <a:schemeClr val="dk1"/>
              </a:buClr>
              <a:buSzPts val="2000"/>
              <a:buFont typeface="Arial" panose="020B0604020202020204" pitchFamily="34" charset="0"/>
              <a:buChar char="•"/>
            </a:pPr>
            <a:r>
              <a:rPr lang="en-US" altLang="en-US" sz="1800" dirty="0">
                <a:solidFill>
                  <a:schemeClr val="tx1"/>
                </a:solidFill>
              </a:rPr>
              <a:t>Design is procured through a Request for Proposal (RFP); construction is managed by a pre-selected Construction Manager and a shortlist of contractors</a:t>
            </a:r>
          </a:p>
          <a:p>
            <a:pPr marL="285750" indent="-285750">
              <a:spcBef>
                <a:spcPts val="400"/>
              </a:spcBef>
              <a:spcAft>
                <a:spcPts val="600"/>
              </a:spcAft>
              <a:buClr>
                <a:schemeClr val="dk1"/>
              </a:buClr>
              <a:buSzPts val="2000"/>
              <a:buFont typeface="Arial" panose="020B0604020202020204" pitchFamily="34" charset="0"/>
              <a:buChar char="•"/>
            </a:pPr>
            <a:r>
              <a:rPr lang="en-US" altLang="en-US" sz="1800" dirty="0">
                <a:solidFill>
                  <a:schemeClr val="tx1"/>
                </a:solidFill>
              </a:rPr>
              <a:t>Typically applies only to organizations on City-owned property</a:t>
            </a:r>
            <a:endParaRPr lang="en-US" sz="1800" dirty="0">
              <a:solidFill>
                <a:schemeClr val="tx1"/>
              </a:solidFill>
            </a:endParaRPr>
          </a:p>
        </p:txBody>
      </p:sp>
      <p:sp>
        <p:nvSpPr>
          <p:cNvPr id="5" name="Google Shape;136;p2">
            <a:extLst>
              <a:ext uri="{FF2B5EF4-FFF2-40B4-BE49-F238E27FC236}">
                <a16:creationId xmlns:a16="http://schemas.microsoft.com/office/drawing/2014/main" id="{E7254EEB-31F6-4AEC-84B6-B6D087D588C6}"/>
              </a:ext>
              <a:ext uri="{C183D7F6-B498-43B3-948B-1728B52AA6E4}">
                <adec:decorative xmlns:adec="http://schemas.microsoft.com/office/drawing/2017/decorative" val="1"/>
              </a:ext>
            </a:extLst>
          </p:cNvPr>
          <p:cNvSpPr/>
          <p:nvPr/>
        </p:nvSpPr>
        <p:spPr>
          <a:xfrm>
            <a:off x="163273" y="6145256"/>
            <a:ext cx="2430413" cy="54560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rmAutofit fontScale="85000" lnSpcReduction="10000"/>
          </a:bodyPr>
          <a:lstStyle/>
          <a:p>
            <a:pPr algn="ctr" eaLnBrk="1" hangingPunct="1">
              <a:spcBef>
                <a:spcPct val="0"/>
              </a:spcBef>
              <a:buFontTx/>
              <a:buNone/>
            </a:pPr>
            <a:r>
              <a:rPr lang="en-US" altLang="en-US" sz="1200" dirty="0">
                <a:latin typeface="Open sans" panose="020B0606030504020204" pitchFamily="2" charset="0"/>
                <a:ea typeface="Open sans" panose="020B0606030504020204" pitchFamily="2" charset="0"/>
                <a:cs typeface="Open sans" panose="020B0606030504020204" pitchFamily="2" charset="0"/>
              </a:rPr>
              <a:t>Rendering of Bronx Museum of the Arts South Wing Atrium Renovation</a:t>
            </a:r>
          </a:p>
          <a:p>
            <a:pPr algn="ctr" eaLnBrk="1" hangingPunct="1">
              <a:spcBef>
                <a:spcPct val="0"/>
              </a:spcBef>
              <a:buFontTx/>
              <a:buNone/>
            </a:pPr>
            <a:r>
              <a:rPr lang="en-US" altLang="en-US" sz="1200" dirty="0">
                <a:latin typeface="Open sans" panose="020B0606030504020204" pitchFamily="2" charset="0"/>
                <a:ea typeface="Open sans" panose="020B0606030504020204" pitchFamily="2" charset="0"/>
                <a:cs typeface="Open sans" panose="020B0606030504020204" pitchFamily="2" charset="0"/>
              </a:rPr>
              <a:t>(credit: Marvel Architects)</a:t>
            </a:r>
          </a:p>
        </p:txBody>
      </p:sp>
    </p:spTree>
    <p:extLst>
      <p:ext uri="{BB962C8B-B14F-4D97-AF65-F5344CB8AC3E}">
        <p14:creationId xmlns:p14="http://schemas.microsoft.com/office/powerpoint/2010/main" val="157460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EDC MANAGED: TIMELINE</a:t>
            </a:r>
            <a:endParaRPr/>
          </a:p>
        </p:txBody>
      </p:sp>
      <p:sp>
        <p:nvSpPr>
          <p:cNvPr id="293" name="Google Shape;293;p28"/>
          <p:cNvSpPr>
            <a:spLocks noGrp="1"/>
          </p:cNvSpPr>
          <p:nvPr>
            <p:ph type="body" idx="4294967295"/>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p>
            <a:pPr marL="0" lvl="0" indent="0">
              <a:lnSpc>
                <a:spcPct val="110000"/>
              </a:lnSpc>
              <a:spcBef>
                <a:spcPts val="0"/>
              </a:spcBef>
              <a:buSzPts val="1800"/>
            </a:pPr>
            <a:r>
              <a:rPr lang="en-US" sz="1600" b="1">
                <a:latin typeface="Open sans"/>
                <a:ea typeface="Open sans"/>
                <a:cs typeface="Open sans"/>
                <a:sym typeface="Roboto"/>
              </a:rPr>
              <a:t>In most cases, the City will manage your construction project. </a:t>
            </a:r>
            <a:r>
              <a:rPr lang="en-US" sz="1600" b="1">
                <a:latin typeface="Open sans"/>
                <a:ea typeface="Open sans"/>
                <a:cs typeface="Open sans"/>
              </a:rPr>
              <a:t>Average timelines are:</a:t>
            </a:r>
            <a:endParaRPr lang="en-US" sz="1200">
              <a:latin typeface="Open sans"/>
              <a:ea typeface="Open sans"/>
              <a:cs typeface="Open sans"/>
              <a:sym typeface="Roboto"/>
            </a:endParaRPr>
          </a:p>
        </p:txBody>
      </p:sp>
      <p:sp>
        <p:nvSpPr>
          <p:cNvPr id="34" name="TextBox 33"/>
          <p:cNvSpPr txBox="1"/>
          <p:nvPr/>
        </p:nvSpPr>
        <p:spPr>
          <a:xfrm>
            <a:off x="102002" y="1570540"/>
            <a:ext cx="1897588" cy="1092607"/>
          </a:xfrm>
          <a:prstGeom prst="rect">
            <a:avLst/>
          </a:prstGeom>
          <a:noFill/>
          <a:ln>
            <a:noFill/>
          </a:ln>
        </p:spPr>
        <p:txBody>
          <a:bodyPr wrap="square" rtlCol="0">
            <a:spAutoFit/>
          </a:bodyPr>
          <a:lstStyle/>
          <a:p>
            <a:pPr marL="225425" indent="-225425"/>
            <a:r>
              <a:rPr lang="en-US" sz="1300" b="1" dirty="0">
                <a:solidFill>
                  <a:srgbClr val="3890A8"/>
                </a:solidFill>
                <a:latin typeface="Open sans" panose="020B0606030504020204" pitchFamily="2" charset="0"/>
                <a:ea typeface="Open sans" panose="020B0606030504020204" pitchFamily="2" charset="0"/>
                <a:cs typeface="Open sans" panose="020B0606030504020204" pitchFamily="2" charset="0"/>
              </a:rPr>
              <a:t>1 | Project Scope Creation</a:t>
            </a:r>
          </a:p>
          <a:p>
            <a:pPr marL="225425"/>
            <a:r>
              <a:rPr lang="en-US" sz="1300" dirty="0">
                <a:latin typeface="Open sans" panose="020B0606030504020204" pitchFamily="2" charset="0"/>
                <a:ea typeface="Open sans" panose="020B0606030504020204" pitchFamily="2" charset="0"/>
                <a:cs typeface="Open sans" panose="020B0606030504020204" pitchFamily="2" charset="0"/>
              </a:rPr>
              <a:t>Work with DCLA and EDC to define scope</a:t>
            </a:r>
          </a:p>
        </p:txBody>
      </p:sp>
      <p:sp>
        <p:nvSpPr>
          <p:cNvPr id="33" name="Chevron 32"/>
          <p:cNvSpPr/>
          <p:nvPr/>
        </p:nvSpPr>
        <p:spPr>
          <a:xfrm>
            <a:off x="100438" y="2743200"/>
            <a:ext cx="1353006"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3</a:t>
            </a:r>
          </a:p>
          <a:p>
            <a:pPr algn="ctr"/>
            <a:r>
              <a:rPr lang="en-US" sz="1600" b="1">
                <a:solidFill>
                  <a:schemeClr val="bg1"/>
                </a:solidFill>
                <a:latin typeface="Roboto" panose="02000000000000000000" pitchFamily="2" charset="0"/>
              </a:rPr>
              <a:t>Mo</a:t>
            </a:r>
          </a:p>
        </p:txBody>
      </p:sp>
      <p:sp>
        <p:nvSpPr>
          <p:cNvPr id="28" name="Rectangle 27"/>
          <p:cNvSpPr/>
          <p:nvPr/>
        </p:nvSpPr>
        <p:spPr>
          <a:xfrm>
            <a:off x="1143003" y="3323577"/>
            <a:ext cx="1961443" cy="1292662"/>
          </a:xfrm>
          <a:prstGeom prst="rect">
            <a:avLst/>
          </a:prstGeom>
          <a:ln>
            <a:noFill/>
          </a:ln>
        </p:spPr>
        <p:txBody>
          <a:bodyPr wrap="square">
            <a:spAutoFit/>
          </a:bodyPr>
          <a:lstStyle/>
          <a:p>
            <a:pPr marL="282575" indent="-282575"/>
            <a:r>
              <a:rPr lang="en-US" sz="1300" b="1" dirty="0">
                <a:solidFill>
                  <a:srgbClr val="90D164"/>
                </a:solidFill>
                <a:latin typeface="Open sans" panose="020B0606030504020204" pitchFamily="2" charset="0"/>
                <a:ea typeface="Open sans" panose="020B0606030504020204" pitchFamily="2" charset="0"/>
                <a:cs typeface="Open sans" panose="020B0606030504020204" pitchFamily="2" charset="0"/>
              </a:rPr>
              <a:t>2 | Design Procurement:</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EDC will manage an RFP process to procure a consultant</a:t>
            </a:r>
          </a:p>
        </p:txBody>
      </p:sp>
      <p:sp>
        <p:nvSpPr>
          <p:cNvPr id="23" name="Chevron 22"/>
          <p:cNvSpPr/>
          <p:nvPr/>
        </p:nvSpPr>
        <p:spPr>
          <a:xfrm>
            <a:off x="1241780" y="2745732"/>
            <a:ext cx="1608665"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4-6</a:t>
            </a:r>
          </a:p>
          <a:p>
            <a:pPr algn="ctr"/>
            <a:r>
              <a:rPr lang="en-US" sz="1600" b="1" dirty="0">
                <a:solidFill>
                  <a:schemeClr val="bg1"/>
                </a:solidFill>
                <a:latin typeface="Roboto" panose="02000000000000000000" pitchFamily="2" charset="0"/>
              </a:rPr>
              <a:t>Months</a:t>
            </a:r>
          </a:p>
        </p:txBody>
      </p:sp>
      <p:sp>
        <p:nvSpPr>
          <p:cNvPr id="29" name="Rectangle 28"/>
          <p:cNvSpPr/>
          <p:nvPr/>
        </p:nvSpPr>
        <p:spPr>
          <a:xfrm>
            <a:off x="2638777" y="1570036"/>
            <a:ext cx="1989666" cy="1092607"/>
          </a:xfrm>
          <a:prstGeom prst="rect">
            <a:avLst/>
          </a:prstGeom>
        </p:spPr>
        <p:txBody>
          <a:bodyPr wrap="square">
            <a:spAutoFit/>
          </a:bodyPr>
          <a:lstStyle/>
          <a:p>
            <a:pPr marL="282575" indent="-282575"/>
            <a:r>
              <a:rPr lang="en-US" sz="1300" b="1">
                <a:solidFill>
                  <a:srgbClr val="4AAF8A"/>
                </a:solidFill>
                <a:latin typeface="Open sans" panose="020B0606030504020204" pitchFamily="2" charset="0"/>
                <a:ea typeface="Open sans" panose="020B0606030504020204" pitchFamily="2" charset="0"/>
                <a:cs typeface="Open sans" panose="020B0606030504020204" pitchFamily="2" charset="0"/>
              </a:rPr>
              <a:t>3 | Project Design:</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Design is managed by EDC; CM is usually brought onboard</a:t>
            </a:r>
          </a:p>
        </p:txBody>
      </p:sp>
      <p:sp>
        <p:nvSpPr>
          <p:cNvPr id="24" name="Chevron 23"/>
          <p:cNvSpPr/>
          <p:nvPr/>
        </p:nvSpPr>
        <p:spPr>
          <a:xfrm>
            <a:off x="2638777" y="2745731"/>
            <a:ext cx="2935715"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6-15</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30" name="Rectangle 29"/>
          <p:cNvSpPr/>
          <p:nvPr/>
        </p:nvSpPr>
        <p:spPr>
          <a:xfrm>
            <a:off x="5331181" y="3289710"/>
            <a:ext cx="1989666" cy="1292662"/>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4 | Construction Contract: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Procurement through CM; contracts held by EDC</a:t>
            </a:r>
          </a:p>
        </p:txBody>
      </p:sp>
      <p:sp>
        <p:nvSpPr>
          <p:cNvPr id="26" name="Chevron 25"/>
          <p:cNvSpPr/>
          <p:nvPr/>
        </p:nvSpPr>
        <p:spPr>
          <a:xfrm>
            <a:off x="5367778" y="2743199"/>
            <a:ext cx="1749778"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9</a:t>
            </a:r>
          </a:p>
          <a:p>
            <a:pPr algn="ctr"/>
            <a:r>
              <a:rPr lang="en-US" sz="1600" b="1" dirty="0">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31" name="Rectangle 30"/>
          <p:cNvSpPr/>
          <p:nvPr/>
        </p:nvSpPr>
        <p:spPr>
          <a:xfrm>
            <a:off x="7868361" y="1570036"/>
            <a:ext cx="1989666" cy="1092607"/>
          </a:xfrm>
          <a:prstGeom prst="rect">
            <a:avLst/>
          </a:prstGeom>
        </p:spPr>
        <p:txBody>
          <a:bodyPr wrap="square">
            <a:spAutoFit/>
          </a:bodyPr>
          <a:lstStyle/>
          <a:p>
            <a:pPr marL="282575" indent="-282575"/>
            <a:r>
              <a:rPr lang="en-US" sz="1300" b="1">
                <a:solidFill>
                  <a:srgbClr val="7CBAD3"/>
                </a:solidFill>
                <a:latin typeface="Open sans" panose="020B0606030504020204" pitchFamily="2" charset="0"/>
                <a:ea typeface="Open sans" panose="020B0606030504020204" pitchFamily="2" charset="0"/>
                <a:cs typeface="Open sans" panose="020B0606030504020204" pitchFamily="2" charset="0"/>
              </a:rPr>
              <a:t>5 | Construction:</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Contracts are held with EDC and managed with a CM</a:t>
            </a:r>
          </a:p>
        </p:txBody>
      </p:sp>
      <p:sp>
        <p:nvSpPr>
          <p:cNvPr id="25" name="Chevron 24"/>
          <p:cNvSpPr/>
          <p:nvPr/>
        </p:nvSpPr>
        <p:spPr>
          <a:xfrm>
            <a:off x="6910842" y="2743200"/>
            <a:ext cx="3899397"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6-24</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 Months</a:t>
            </a:r>
          </a:p>
        </p:txBody>
      </p:sp>
      <p:sp>
        <p:nvSpPr>
          <p:cNvPr id="19" name="Rectangle 18"/>
          <p:cNvSpPr/>
          <p:nvPr/>
        </p:nvSpPr>
        <p:spPr>
          <a:xfrm>
            <a:off x="10515599" y="3289710"/>
            <a:ext cx="1606963" cy="1292662"/>
          </a:xfrm>
          <a:prstGeom prst="rect">
            <a:avLst/>
          </a:prstGeom>
        </p:spPr>
        <p:txBody>
          <a:bodyPr wrap="square">
            <a:spAutoFit/>
          </a:bodyPr>
          <a:lstStyle/>
          <a:p>
            <a:pPr marL="282575" indent="-282575"/>
            <a:r>
              <a:rPr lang="en-US" sz="1300" b="1" dirty="0">
                <a:solidFill>
                  <a:srgbClr val="AC62A7"/>
                </a:solidFill>
                <a:latin typeface="Open sans" panose="020B0606030504020204" pitchFamily="2" charset="0"/>
                <a:ea typeface="Open sans" panose="020B0606030504020204" pitchFamily="2" charset="0"/>
                <a:cs typeface="Open sans" panose="020B0606030504020204" pitchFamily="2" charset="0"/>
              </a:rPr>
              <a:t>6 | Project Closeout:</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Closeout with project evaluation and summary </a:t>
            </a:r>
          </a:p>
        </p:txBody>
      </p:sp>
      <p:sp>
        <p:nvSpPr>
          <p:cNvPr id="27" name="Chevron 26"/>
          <p:cNvSpPr/>
          <p:nvPr/>
        </p:nvSpPr>
        <p:spPr>
          <a:xfrm>
            <a:off x="10607040" y="2743200"/>
            <a:ext cx="1518184" cy="510974"/>
          </a:xfrm>
          <a:prstGeom prst="chevron">
            <a:avLst/>
          </a:prstGeom>
          <a:solidFill>
            <a:srgbClr val="AC6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3 +</a:t>
            </a:r>
          </a:p>
          <a:p>
            <a:pPr algn="ctr"/>
            <a:r>
              <a:rPr lang="en-US" sz="1600" b="1">
                <a:solidFill>
                  <a:schemeClr val="bg1"/>
                </a:solidFill>
                <a:latin typeface="Open sans" panose="020B0606030504020204" pitchFamily="2" charset="0"/>
                <a:ea typeface="Open sans" panose="020B0606030504020204" pitchFamily="2" charset="0"/>
                <a:cs typeface="Open sans" panose="020B0606030504020204" pitchFamily="2" charset="0"/>
              </a:rPr>
              <a:t>Mo</a:t>
            </a:r>
          </a:p>
        </p:txBody>
      </p:sp>
      <p:sp>
        <p:nvSpPr>
          <p:cNvPr id="17" name="Google Shape;311;p28">
            <a:extLst>
              <a:ext uri="{FF2B5EF4-FFF2-40B4-BE49-F238E27FC236}">
                <a16:creationId xmlns:a16="http://schemas.microsoft.com/office/drawing/2014/main" id="{73888192-8273-6A2A-F48A-26EDECD37740}"/>
              </a:ext>
            </a:extLst>
          </p:cNvPr>
          <p:cNvSpPr/>
          <p:nvPr/>
        </p:nvSpPr>
        <p:spPr>
          <a:xfrm>
            <a:off x="304800" y="5119688"/>
            <a:ext cx="11544300" cy="1644606"/>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OMB and Comptroller approval is required to engage a consultant. A Certificate to Proceed (CP) from OMB and a registered contract by the Comptroller will be needed at multiple steps.</a:t>
            </a:r>
          </a:p>
          <a:p>
            <a:pPr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Timeframes depend on the scale, budget and complexity of the project. This timeline represents optimal durations without delays and is based on complete submissions + timely actions. </a:t>
            </a:r>
            <a:r>
              <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rPr>
              <a:t>Compiling and approving legal requirements may result in delays (Restrictive Covenants, mortgage subordinations, lease amendments, etc.)</a:t>
            </a:r>
          </a:p>
        </p:txBody>
      </p:sp>
    </p:spTree>
    <p:extLst>
      <p:ext uri="{BB962C8B-B14F-4D97-AF65-F5344CB8AC3E}">
        <p14:creationId xmlns:p14="http://schemas.microsoft.com/office/powerpoint/2010/main" val="111692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E95E-4EB5-4AC9-8BE9-95F55C77B644}"/>
              </a:ext>
            </a:extLst>
          </p:cNvPr>
          <p:cNvSpPr>
            <a:spLocks noGrp="1"/>
          </p:cNvSpPr>
          <p:nvPr>
            <p:ph type="title"/>
          </p:nvPr>
        </p:nvSpPr>
        <p:spPr>
          <a:xfrm>
            <a:off x="0" y="0"/>
            <a:ext cx="12192000" cy="777240"/>
          </a:xfrm>
          <a:prstGeom prst="rect">
            <a:avLst/>
          </a:prstGeom>
        </p:spPr>
        <p:txBody>
          <a:bodyPr/>
          <a:lstStyle/>
          <a:p>
            <a:r>
              <a:rPr lang="en-US" dirty="0"/>
              <a:t>COMMUNICATION FLOW CHART</a:t>
            </a:r>
          </a:p>
        </p:txBody>
      </p:sp>
      <p:sp>
        <p:nvSpPr>
          <p:cNvPr id="18" name="Google Shape;293;p28"/>
          <p:cNvSpPr txBox="1">
            <a:spLocks/>
          </p:cNvSpPr>
          <p:nvPr/>
        </p:nvSpPr>
        <p:spPr>
          <a:xfrm>
            <a:off x="389505" y="935482"/>
            <a:ext cx="11379141" cy="419100"/>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1800" b="1">
                <a:latin typeface="Open sans" panose="020B0606030504020204" pitchFamily="2" charset="0"/>
                <a:ea typeface="Open sans" panose="020B0606030504020204" pitchFamily="2" charset="0"/>
                <a:cs typeface="Open sans" panose="020B0606030504020204" pitchFamily="2" charset="0"/>
              </a:rPr>
              <a:t>For City managed projects, it is </a:t>
            </a:r>
            <a:r>
              <a:rPr lang="en-US" altLang="en-US" sz="1800" b="1" u="sng">
                <a:latin typeface="Open sans" panose="020B0606030504020204" pitchFamily="2" charset="0"/>
                <a:ea typeface="Open sans" panose="020B0606030504020204" pitchFamily="2" charset="0"/>
                <a:cs typeface="Open sans" panose="020B0606030504020204" pitchFamily="2" charset="0"/>
              </a:rPr>
              <a:t>very important</a:t>
            </a:r>
            <a:r>
              <a:rPr lang="en-US" altLang="en-US" sz="1800" b="1">
                <a:latin typeface="Open sans" panose="020B0606030504020204" pitchFamily="2" charset="0"/>
                <a:ea typeface="Open sans" panose="020B0606030504020204" pitchFamily="2" charset="0"/>
                <a:cs typeface="Open sans" panose="020B0606030504020204" pitchFamily="2" charset="0"/>
              </a:rPr>
              <a:t> to follow a clear line of communication:</a:t>
            </a:r>
          </a:p>
        </p:txBody>
      </p:sp>
      <p:sp>
        <p:nvSpPr>
          <p:cNvPr id="6" name="Content Placeholder 5">
            <a:extLst>
              <a:ext uri="{FF2B5EF4-FFF2-40B4-BE49-F238E27FC236}">
                <a16:creationId xmlns:a16="http://schemas.microsoft.com/office/drawing/2014/main" id="{98755C81-64D7-4C2B-89F6-376729ACD042}"/>
              </a:ext>
            </a:extLst>
          </p:cNvPr>
          <p:cNvSpPr>
            <a:spLocks noGrp="1"/>
          </p:cNvSpPr>
          <p:nvPr>
            <p:ph sz="quarter" idx="13"/>
          </p:nvPr>
        </p:nvSpPr>
        <p:spPr>
          <a:xfrm>
            <a:off x="452390" y="2529781"/>
            <a:ext cx="1713709" cy="2341650"/>
          </a:xfrm>
          <a:solidFill>
            <a:srgbClr val="3890A8"/>
          </a:solidFill>
          <a:ln>
            <a:noFill/>
          </a:ln>
          <a:effectLst/>
        </p:spPr>
        <p:txBody>
          <a:bodyPr/>
          <a:lstStyle/>
          <a:p>
            <a:pPr algn="ctr"/>
            <a:r>
              <a:rPr lang="en-US" b="1" dirty="0">
                <a:solidFill>
                  <a:schemeClr val="bg1"/>
                </a:solidFill>
              </a:rPr>
              <a:t>Cultural</a:t>
            </a:r>
          </a:p>
          <a:p>
            <a:pPr algn="ctr"/>
            <a:r>
              <a:rPr lang="en-US" b="1" dirty="0">
                <a:solidFill>
                  <a:schemeClr val="bg1"/>
                </a:solidFill>
              </a:rPr>
              <a:t>Organization</a:t>
            </a:r>
          </a:p>
        </p:txBody>
      </p:sp>
      <p:cxnSp>
        <p:nvCxnSpPr>
          <p:cNvPr id="13" name="Straight Arrow Connector 12" descr="A two way arrow">
            <a:extLst>
              <a:ext uri="{FF2B5EF4-FFF2-40B4-BE49-F238E27FC236}">
                <a16:creationId xmlns:a16="http://schemas.microsoft.com/office/drawing/2014/main" id="{05025A00-A219-4C0C-92FF-C39CD1C24EA3}"/>
              </a:ext>
            </a:extLst>
          </p:cNvPr>
          <p:cNvCxnSpPr>
            <a:cxnSpLocks/>
          </p:cNvCxnSpPr>
          <p:nvPr/>
        </p:nvCxnSpPr>
        <p:spPr>
          <a:xfrm flipV="1">
            <a:off x="2510828" y="3706579"/>
            <a:ext cx="651501" cy="1"/>
          </a:xfrm>
          <a:prstGeom prst="straightConnector1">
            <a:avLst/>
          </a:prstGeom>
          <a:ln w="88900">
            <a:solidFill>
              <a:srgbClr val="B1AE29"/>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1949BEAE-64B1-483A-9E7C-E5270A94E6ED}"/>
              </a:ext>
            </a:extLst>
          </p:cNvPr>
          <p:cNvSpPr txBox="1">
            <a:spLocks/>
          </p:cNvSpPr>
          <p:nvPr/>
        </p:nvSpPr>
        <p:spPr>
          <a:xfrm>
            <a:off x="3507058" y="3102182"/>
            <a:ext cx="1509485" cy="1231377"/>
          </a:xfrm>
          <a:prstGeom prst="rect">
            <a:avLst/>
          </a:prstGeom>
          <a:solidFill>
            <a:srgbClr val="AC62A7"/>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bg1"/>
                </a:solidFill>
                <a:latin typeface="Open sans" panose="020B0606030504020204" pitchFamily="2" charset="0"/>
                <a:ea typeface="Open sans" panose="020B0606030504020204" pitchFamily="2" charset="0"/>
                <a:cs typeface="Open sans" panose="020B0606030504020204" pitchFamily="2" charset="0"/>
              </a:rPr>
              <a:t>DCLA</a:t>
            </a:r>
          </a:p>
        </p:txBody>
      </p:sp>
      <p:cxnSp>
        <p:nvCxnSpPr>
          <p:cNvPr id="15" name="Straight Arrow Connector 14" descr="A two way arrow">
            <a:extLst>
              <a:ext uri="{FF2B5EF4-FFF2-40B4-BE49-F238E27FC236}">
                <a16:creationId xmlns:a16="http://schemas.microsoft.com/office/drawing/2014/main" id="{05025A00-A219-4C0C-92FF-C39CD1C24EA3}"/>
              </a:ext>
            </a:extLst>
          </p:cNvPr>
          <p:cNvCxnSpPr>
            <a:cxnSpLocks/>
          </p:cNvCxnSpPr>
          <p:nvPr/>
        </p:nvCxnSpPr>
        <p:spPr>
          <a:xfrm flipV="1">
            <a:off x="5361271" y="3706580"/>
            <a:ext cx="651501" cy="1"/>
          </a:xfrm>
          <a:prstGeom prst="straightConnector1">
            <a:avLst/>
          </a:prstGeom>
          <a:ln w="88900">
            <a:solidFill>
              <a:srgbClr val="B1AE29"/>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A2C786E4-3D94-49F4-B90C-45E090C01806}"/>
              </a:ext>
            </a:extLst>
          </p:cNvPr>
          <p:cNvSpPr txBox="1">
            <a:spLocks/>
          </p:cNvSpPr>
          <p:nvPr/>
        </p:nvSpPr>
        <p:spPr>
          <a:xfrm>
            <a:off x="6357501" y="2596158"/>
            <a:ext cx="2525486" cy="2220847"/>
          </a:xfrm>
          <a:prstGeom prst="rect">
            <a:avLst/>
          </a:prstGeom>
          <a:solidFill>
            <a:srgbClr val="7CBAD3"/>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Managing Agency: </a:t>
            </a:r>
          </a:p>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DDC or EDC</a:t>
            </a:r>
          </a:p>
        </p:txBody>
      </p:sp>
      <p:cxnSp>
        <p:nvCxnSpPr>
          <p:cNvPr id="16" name="Straight Arrow Connector 15" descr="A one way arrow leading to">
            <a:extLst>
              <a:ext uri="{FF2B5EF4-FFF2-40B4-BE49-F238E27FC236}">
                <a16:creationId xmlns:a16="http://schemas.microsoft.com/office/drawing/2014/main" id="{B8685571-15D3-4855-AB30-061473571B10}"/>
              </a:ext>
            </a:extLst>
          </p:cNvPr>
          <p:cNvCxnSpPr>
            <a:cxnSpLocks/>
          </p:cNvCxnSpPr>
          <p:nvPr/>
        </p:nvCxnSpPr>
        <p:spPr>
          <a:xfrm flipV="1">
            <a:off x="9031109" y="2395725"/>
            <a:ext cx="522111" cy="268111"/>
          </a:xfrm>
          <a:prstGeom prst="straightConnector1">
            <a:avLst/>
          </a:prstGeom>
          <a:ln w="88900">
            <a:solidFill>
              <a:srgbClr val="B1AE29"/>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8AA66A01-D1C8-45F0-9AA7-82D7B3D6C648}"/>
              </a:ext>
            </a:extLst>
          </p:cNvPr>
          <p:cNvSpPr txBox="1">
            <a:spLocks/>
          </p:cNvSpPr>
          <p:nvPr/>
        </p:nvSpPr>
        <p:spPr>
          <a:xfrm>
            <a:off x="9665516" y="1730758"/>
            <a:ext cx="2064429" cy="59837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solidFill>
                  <a:srgbClr val="FFFFFF"/>
                </a:solidFill>
                <a:latin typeface="Open sans" panose="020B0606030504020204" pitchFamily="2" charset="0"/>
                <a:ea typeface="Open sans" panose="020B0606030504020204" pitchFamily="2" charset="0"/>
                <a:cs typeface="Open sans" panose="020B0606030504020204" pitchFamily="2" charset="0"/>
              </a:rPr>
              <a:t>Design Consultant</a:t>
            </a:r>
          </a:p>
        </p:txBody>
      </p:sp>
      <p:sp>
        <p:nvSpPr>
          <p:cNvPr id="10" name="Content Placeholder 5">
            <a:extLst>
              <a:ext uri="{FF2B5EF4-FFF2-40B4-BE49-F238E27FC236}">
                <a16:creationId xmlns:a16="http://schemas.microsoft.com/office/drawing/2014/main" id="{D0E40D88-17CF-4C2F-AA49-403B30EA3973}"/>
              </a:ext>
            </a:extLst>
          </p:cNvPr>
          <p:cNvSpPr txBox="1">
            <a:spLocks/>
          </p:cNvSpPr>
          <p:nvPr/>
        </p:nvSpPr>
        <p:spPr>
          <a:xfrm>
            <a:off x="9665517" y="2449930"/>
            <a:ext cx="2064429" cy="59436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Sub-Consultants</a:t>
            </a:r>
          </a:p>
        </p:txBody>
      </p:sp>
      <p:cxnSp>
        <p:nvCxnSpPr>
          <p:cNvPr id="17" name="Straight Arrow Connector 16" descr="A one way arrow leading to">
            <a:extLst>
              <a:ext uri="{FF2B5EF4-FFF2-40B4-BE49-F238E27FC236}">
                <a16:creationId xmlns:a16="http://schemas.microsoft.com/office/drawing/2014/main" id="{A3F85607-A4D4-4EDB-8173-B45FAA8D40EA}"/>
              </a:ext>
            </a:extLst>
          </p:cNvPr>
          <p:cNvCxnSpPr>
            <a:cxnSpLocks/>
          </p:cNvCxnSpPr>
          <p:nvPr/>
        </p:nvCxnSpPr>
        <p:spPr>
          <a:xfrm>
            <a:off x="9031109" y="4861479"/>
            <a:ext cx="569840" cy="243450"/>
          </a:xfrm>
          <a:prstGeom prst="straightConnector1">
            <a:avLst/>
          </a:prstGeom>
          <a:ln w="88900">
            <a:solidFill>
              <a:srgbClr val="B1AE29"/>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2E4389BE-C117-4D8D-92D8-DCD7F8CE390D}"/>
              </a:ext>
            </a:extLst>
          </p:cNvPr>
          <p:cNvSpPr txBox="1">
            <a:spLocks/>
          </p:cNvSpPr>
          <p:nvPr/>
        </p:nvSpPr>
        <p:spPr>
          <a:xfrm>
            <a:off x="9754007" y="4458359"/>
            <a:ext cx="2064429" cy="54864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Contractors</a:t>
            </a:r>
          </a:p>
        </p:txBody>
      </p:sp>
      <p:sp>
        <p:nvSpPr>
          <p:cNvPr id="12" name="Content Placeholder 5">
            <a:extLst>
              <a:ext uri="{FF2B5EF4-FFF2-40B4-BE49-F238E27FC236}">
                <a16:creationId xmlns:a16="http://schemas.microsoft.com/office/drawing/2014/main" id="{F00D2B00-F1E3-4B52-82FA-47E5BB4454EB}"/>
              </a:ext>
            </a:extLst>
          </p:cNvPr>
          <p:cNvSpPr txBox="1">
            <a:spLocks/>
          </p:cNvSpPr>
          <p:nvPr/>
        </p:nvSpPr>
        <p:spPr>
          <a:xfrm>
            <a:off x="9763281" y="5126040"/>
            <a:ext cx="2064429" cy="548640"/>
          </a:xfrm>
          <a:prstGeom prst="rect">
            <a:avLst/>
          </a:prstGeom>
          <a:solidFill>
            <a:srgbClr val="989CC6"/>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1pPr>
            <a:lvl2pPr marR="0" lvl="1" algn="l" rtl="0">
              <a:lnSpc>
                <a:spcPct val="100000"/>
              </a:lnSpc>
              <a:spcBef>
                <a:spcPts val="0"/>
              </a:spcBef>
              <a:spcAft>
                <a:spcPts val="0"/>
              </a:spcAft>
              <a:buClr>
                <a:srgbClr val="000000"/>
              </a:buClr>
              <a:buFont typeface="Arial"/>
              <a:defRPr lang="en-US" sz="2400" b="0" i="0" u="none" strike="noStrike" cap="none" smtClean="0">
                <a:solidFill>
                  <a:schemeClr val="dk1"/>
                </a:solidFill>
                <a:latin typeface="Roboto"/>
                <a:ea typeface="Roboto"/>
                <a:cs typeface="Roboto"/>
                <a:sym typeface="Arial"/>
              </a:defRPr>
            </a:lvl2pPr>
            <a:lvl3pPr marR="0" lvl="2" algn="l" rtl="0">
              <a:lnSpc>
                <a:spcPct val="100000"/>
              </a:lnSpc>
              <a:spcBef>
                <a:spcPts val="0"/>
              </a:spcBef>
              <a:spcAft>
                <a:spcPts val="0"/>
              </a:spcAft>
              <a:buClr>
                <a:srgbClr val="000000"/>
              </a:buClr>
              <a:buFont typeface="Arial"/>
              <a:defRPr lang="en-US" sz="2000" b="0" i="0" u="none" strike="noStrike" cap="none" smtClean="0">
                <a:solidFill>
                  <a:schemeClr val="dk1"/>
                </a:solidFill>
                <a:latin typeface="Roboto"/>
                <a:ea typeface="Roboto"/>
                <a:cs typeface="Roboto"/>
                <a:sym typeface="Arial"/>
              </a:defRPr>
            </a:lvl3pPr>
            <a:lvl4pPr marR="0" lvl="3" algn="l" rtl="0">
              <a:lnSpc>
                <a:spcPct val="100000"/>
              </a:lnSpc>
              <a:spcBef>
                <a:spcPts val="0"/>
              </a:spcBef>
              <a:spcAft>
                <a:spcPts val="0"/>
              </a:spcAft>
              <a:buClr>
                <a:srgbClr val="000000"/>
              </a:buClr>
              <a:buFont typeface="Arial"/>
              <a:defRPr lang="en-US" sz="1800" b="0" i="0" u="none" strike="noStrike" cap="none" smtClean="0">
                <a:solidFill>
                  <a:schemeClr val="dk1"/>
                </a:solidFill>
                <a:latin typeface="Roboto"/>
                <a:ea typeface="Roboto"/>
                <a:cs typeface="Roboto"/>
                <a:sym typeface="Arial"/>
              </a:defRPr>
            </a:lvl4pPr>
            <a:lvl5pPr marR="0" lvl="4" algn="l" rtl="0">
              <a:lnSpc>
                <a:spcPct val="100000"/>
              </a:lnSpc>
              <a:spcBef>
                <a:spcPts val="0"/>
              </a:spcBef>
              <a:spcAft>
                <a:spcPts val="0"/>
              </a:spcAft>
              <a:buClr>
                <a:srgbClr val="000000"/>
              </a:buClr>
              <a:buFont typeface="Arial"/>
              <a:defRPr lang="en-US" sz="1800" b="0" i="0" u="none" strike="noStrike" cap="none">
                <a:solidFill>
                  <a:schemeClr val="dk1"/>
                </a:solidFill>
                <a:latin typeface="Roboto"/>
                <a:ea typeface="Roboto"/>
                <a:cs typeface="Roboto"/>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solidFill>
                  <a:srgbClr val="FFFFFF"/>
                </a:solidFill>
                <a:latin typeface="Open sans" panose="020B0606030504020204" pitchFamily="2" charset="0"/>
                <a:ea typeface="Open sans" panose="020B0606030504020204" pitchFamily="2" charset="0"/>
                <a:cs typeface="Open sans" panose="020B0606030504020204" pitchFamily="2" charset="0"/>
              </a:rPr>
              <a:t>Sub-Contractors</a:t>
            </a:r>
          </a:p>
        </p:txBody>
      </p:sp>
    </p:spTree>
    <p:extLst>
      <p:ext uri="{BB962C8B-B14F-4D97-AF65-F5344CB8AC3E}">
        <p14:creationId xmlns:p14="http://schemas.microsoft.com/office/powerpoint/2010/main" val="377495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D497E-E21B-4B4D-9D85-340306E9EBD4}"/>
              </a:ext>
            </a:extLst>
          </p:cNvPr>
          <p:cNvSpPr>
            <a:spLocks noGrp="1"/>
          </p:cNvSpPr>
          <p:nvPr>
            <p:ph type="title"/>
          </p:nvPr>
        </p:nvSpPr>
        <p:spPr>
          <a:xfrm>
            <a:off x="0" y="0"/>
            <a:ext cx="12192000" cy="761999"/>
          </a:xfrm>
          <a:prstGeom prst="rect">
            <a:avLst/>
          </a:prstGeom>
        </p:spPr>
        <p:txBody>
          <a:bodyPr/>
          <a:lstStyle/>
          <a:p>
            <a:r>
              <a:rPr lang="en-US" b="0" dirty="0"/>
              <a:t>CAPITAL PROJECTS: DCLA GOALS</a:t>
            </a:r>
          </a:p>
        </p:txBody>
      </p:sp>
      <p:sp>
        <p:nvSpPr>
          <p:cNvPr id="2" name="Text Placeholder 1">
            <a:extLst>
              <a:ext uri="{FF2B5EF4-FFF2-40B4-BE49-F238E27FC236}">
                <a16:creationId xmlns:a16="http://schemas.microsoft.com/office/drawing/2014/main" id="{F9A8F069-6810-47BD-98EE-627D6F3AAF22}"/>
              </a:ext>
            </a:extLst>
          </p:cNvPr>
          <p:cNvSpPr>
            <a:spLocks noGrp="1"/>
          </p:cNvSpPr>
          <p:nvPr>
            <p:ph type="body" idx="1"/>
          </p:nvPr>
        </p:nvSpPr>
        <p:spPr>
          <a:xfrm>
            <a:off x="351225" y="989829"/>
            <a:ext cx="11489550" cy="4378988"/>
          </a:xfr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indent="-342900">
              <a:spcBef>
                <a:spcPts val="0"/>
              </a:spcBef>
              <a:buClr>
                <a:srgbClr val="000000"/>
              </a:buClr>
            </a:pPr>
            <a:r>
              <a:rPr lang="en-US" altLang="en-US" b="1" dirty="0">
                <a:solidFill>
                  <a:schemeClr val="tx1"/>
                </a:solidFill>
                <a:latin typeface="Open sans"/>
                <a:ea typeface="Open sans"/>
                <a:cs typeface="Open sans"/>
                <a:sym typeface="Arial"/>
              </a:rPr>
              <a:t>Enhance the public’s experience of cultural life in New York City through projects that:</a:t>
            </a:r>
          </a:p>
          <a:p>
            <a:pPr indent="-342900">
              <a:spcBef>
                <a:spcPts val="0"/>
              </a:spcBef>
              <a:buClr>
                <a:srgbClr val="000000"/>
              </a:buClr>
            </a:pPr>
            <a:endParaRPr lang="en-US" altLang="en-US" b="1" dirty="0">
              <a:solidFill>
                <a:schemeClr val="tx1"/>
              </a:solidFill>
              <a:sym typeface="Arial"/>
            </a:endParaRPr>
          </a:p>
          <a:p>
            <a:pPr indent="-342900">
              <a:spcBef>
                <a:spcPts val="0"/>
              </a:spcBef>
              <a:buClr>
                <a:srgbClr val="000000"/>
              </a:buClr>
              <a:buFont typeface="Arial" panose="020B0604020202020204" pitchFamily="34" charset="0"/>
              <a:buChar char="•"/>
            </a:pPr>
            <a:r>
              <a:rPr lang="en-US" dirty="0">
                <a:solidFill>
                  <a:srgbClr val="000000"/>
                </a:solidFill>
                <a:latin typeface="Open sans"/>
                <a:ea typeface="Open sans"/>
                <a:cs typeface="Open sans"/>
                <a:sym typeface="Arial"/>
              </a:rPr>
              <a:t>Increase public access to cultural programming throughout the City</a:t>
            </a:r>
            <a:endParaRPr lang="en-US" dirty="0">
              <a:solidFill>
                <a:srgbClr val="000000"/>
              </a:solidFill>
              <a:latin typeface="Open sans"/>
              <a:ea typeface="Open sans"/>
              <a:cs typeface="Open sans"/>
            </a:endParaRPr>
          </a:p>
          <a:p>
            <a:pPr indent="-342900">
              <a:spcBef>
                <a:spcPts val="0"/>
              </a:spcBef>
              <a:buClr>
                <a:srgbClr val="000000"/>
              </a:buClr>
              <a:buFont typeface="Arial" panose="020B0604020202020204" pitchFamily="34" charset="0"/>
              <a:buChar char="•"/>
            </a:pPr>
            <a:endParaRPr lang="en-US" altLang="en-US" dirty="0">
              <a:solidFill>
                <a:schemeClr val="tx1"/>
              </a:solidFill>
            </a:endParaRPr>
          </a:p>
          <a:p>
            <a:pPr indent="-342900">
              <a:spcBef>
                <a:spcPts val="0"/>
              </a:spcBef>
              <a:buClr>
                <a:srgbClr val="000000"/>
              </a:buClr>
              <a:buFont typeface="Arial" panose="020B0604020202020204" pitchFamily="34" charset="0"/>
              <a:buChar char="•"/>
            </a:pPr>
            <a:r>
              <a:rPr lang="en-US" altLang="en-US" dirty="0">
                <a:solidFill>
                  <a:schemeClr val="tx1"/>
                </a:solidFill>
                <a:latin typeface="Open sans"/>
                <a:ea typeface="Open sans"/>
                <a:cs typeface="Open sans"/>
                <a:sym typeface="Arial"/>
              </a:rPr>
              <a:t>Contribute to the vibrancy and diversity of the City’s communities and maximize the effectiveness of public/private partnerships</a:t>
            </a:r>
            <a:endParaRPr lang="en-US" altLang="en-US" dirty="0">
              <a:solidFill>
                <a:schemeClr val="tx1"/>
              </a:solidFill>
              <a:latin typeface="Open sans"/>
              <a:ea typeface="Open sans"/>
              <a:cs typeface="Open sans"/>
            </a:endParaRPr>
          </a:p>
          <a:p>
            <a:pPr indent="-342900">
              <a:spcBef>
                <a:spcPts val="0"/>
              </a:spcBef>
              <a:buClr>
                <a:srgbClr val="000000"/>
              </a:buClr>
              <a:buFont typeface="Arial" panose="020B0604020202020204" pitchFamily="34" charset="0"/>
              <a:buChar char="•"/>
            </a:pPr>
            <a:endParaRPr lang="en-US" altLang="en-US" dirty="0">
              <a:solidFill>
                <a:schemeClr val="tx1"/>
              </a:solidFill>
            </a:endParaRPr>
          </a:p>
          <a:p>
            <a:pPr indent="-342900">
              <a:spcBef>
                <a:spcPts val="0"/>
              </a:spcBef>
              <a:buClr>
                <a:srgbClr val="000000"/>
              </a:buClr>
              <a:buFont typeface="Arial" panose="020B0604020202020204" pitchFamily="34" charset="0"/>
              <a:buChar char="•"/>
            </a:pPr>
            <a:r>
              <a:rPr lang="en-US" altLang="en-US" dirty="0">
                <a:solidFill>
                  <a:schemeClr val="tx1"/>
                </a:solidFill>
                <a:latin typeface="Open sans"/>
                <a:ea typeface="Open sans"/>
                <a:cs typeface="Open sans"/>
                <a:sym typeface="Arial"/>
              </a:rPr>
              <a:t>Preserve and promote the highest quality cultural facilities, programs and collections</a:t>
            </a:r>
            <a:endParaRPr lang="en-US" altLang="en-US" dirty="0">
              <a:solidFill>
                <a:schemeClr val="tx1"/>
              </a:solidFill>
              <a:latin typeface="Open sans"/>
              <a:ea typeface="Open sans"/>
              <a:cs typeface="Open sans"/>
            </a:endParaRPr>
          </a:p>
          <a:p>
            <a:pPr marL="0" indent="0">
              <a:spcBef>
                <a:spcPts val="0"/>
              </a:spcBef>
              <a:buClr>
                <a:srgbClr val="000000"/>
              </a:buClr>
            </a:pPr>
            <a:endParaRPr lang="en-US" sz="2000" b="1" dirty="0">
              <a:solidFill>
                <a:schemeClr val="tx1"/>
              </a:solidFill>
            </a:endParaRPr>
          </a:p>
        </p:txBody>
      </p:sp>
      <p:sp>
        <p:nvSpPr>
          <p:cNvPr id="4" name="Text Placeholder 3">
            <a:extLst>
              <a:ext uri="{FF2B5EF4-FFF2-40B4-BE49-F238E27FC236}">
                <a16:creationId xmlns:a16="http://schemas.microsoft.com/office/drawing/2014/main" id="{FF89AABC-6D13-4DB2-9E03-02953CEBF9F6}"/>
              </a:ext>
            </a:extLst>
          </p:cNvPr>
          <p:cNvSpPr>
            <a:spLocks noGrp="1"/>
          </p:cNvSpPr>
          <p:nvPr>
            <p:ph type="body" idx="3"/>
          </p:nvPr>
        </p:nvSpPr>
        <p:spPr>
          <a:xfrm>
            <a:off x="351224" y="5612129"/>
            <a:ext cx="11489549" cy="977576"/>
          </a:xfrm>
          <a:solidFill>
            <a:srgbClr val="CBDDE2"/>
          </a:solidFill>
          <a:ln>
            <a:noFill/>
          </a:ln>
          <a:effectLst/>
        </p:spPr>
        <p:txBody>
          <a:bodyPr anchor="t" anchorCtr="0"/>
          <a:lstStyle/>
          <a:p>
            <a:pPr marL="25400" indent="0" algn="ctr">
              <a:buNone/>
            </a:pPr>
            <a:r>
              <a:rPr lang="en-US" altLang="en-US" sz="2000" b="1" dirty="0"/>
              <a:t>YOUR ORGANIZATION CONTRIBUTES TO THESE GOALS</a:t>
            </a:r>
          </a:p>
          <a:p>
            <a:pPr marL="25400" indent="0" algn="ctr">
              <a:buNone/>
            </a:pPr>
            <a:r>
              <a:rPr lang="en-US" altLang="en-US" sz="2000" b="1" dirty="0"/>
              <a:t>– THAT’S WHY YOUR PROJECTS HAVE BEEN FUNDED!</a:t>
            </a:r>
            <a:endParaRPr lang="en-US" sz="2000" dirty="0"/>
          </a:p>
        </p:txBody>
      </p:sp>
    </p:spTree>
    <p:extLst>
      <p:ext uri="{BB962C8B-B14F-4D97-AF65-F5344CB8AC3E}">
        <p14:creationId xmlns:p14="http://schemas.microsoft.com/office/powerpoint/2010/main" val="15139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43F8-8CEC-BC24-3F7B-02619ACAE1FC}"/>
              </a:ext>
            </a:extLst>
          </p:cNvPr>
          <p:cNvSpPr>
            <a:spLocks noGrp="1"/>
          </p:cNvSpPr>
          <p:nvPr>
            <p:ph type="title"/>
          </p:nvPr>
        </p:nvSpPr>
        <p:spPr/>
        <p:txBody>
          <a:bodyPr/>
          <a:lstStyle/>
          <a:p>
            <a:r>
              <a:rPr lang="en-US">
                <a:solidFill>
                  <a:schemeClr val="bg1"/>
                </a:solidFill>
              </a:rPr>
              <a:t>CCG: DDC CULTURAL CAPITAL GRANT</a:t>
            </a:r>
          </a:p>
        </p:txBody>
      </p:sp>
      <p:sp>
        <p:nvSpPr>
          <p:cNvPr id="3" name="Text Box 41" descr="A Cultural Capital Grant allows a cultural organization to manage its own project while protecting the">
            <a:extLst>
              <a:ext uri="{FF2B5EF4-FFF2-40B4-BE49-F238E27FC236}">
                <a16:creationId xmlns:a16="http://schemas.microsoft.com/office/drawing/2014/main" id="{746FFB67-48B7-66B1-7EC5-65FFBA39CE76}"/>
              </a:ext>
            </a:extLst>
          </p:cNvPr>
          <p:cNvSpPr txBox="1">
            <a:spLocks noChangeArrowheads="1"/>
          </p:cNvSpPr>
          <p:nvPr/>
        </p:nvSpPr>
        <p:spPr bwMode="auto">
          <a:xfrm>
            <a:off x="-14208" y="916116"/>
            <a:ext cx="11369563" cy="3693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800" b="1">
                <a:latin typeface="Open sans" panose="020B0606030504020204" pitchFamily="2" charset="0"/>
                <a:ea typeface="Open sans" panose="020B0606030504020204" pitchFamily="2" charset="0"/>
                <a:cs typeface="Open sans" panose="020B0606030504020204" pitchFamily="2" charset="0"/>
              </a:rPr>
              <a:t>A Cultural Capital Grant allows a cultural organization to manage its own project while protecting</a:t>
            </a:r>
          </a:p>
        </p:txBody>
      </p:sp>
      <p:sp>
        <p:nvSpPr>
          <p:cNvPr id="4" name="Text Box 41" descr="City’s investment  of public dollars. A CCG:&#10;">
            <a:extLst>
              <a:ext uri="{FF2B5EF4-FFF2-40B4-BE49-F238E27FC236}">
                <a16:creationId xmlns:a16="http://schemas.microsoft.com/office/drawing/2014/main" id="{8AADE5F4-FE29-285D-D641-3357EB052C70}"/>
              </a:ext>
              <a:ext uri="{C183D7F6-B498-43B3-948B-1728B52AA6E4}">
                <adec:decorative xmlns:adec="http://schemas.microsoft.com/office/drawing/2017/decorative" val="0"/>
              </a:ext>
            </a:extLst>
          </p:cNvPr>
          <p:cNvSpPr txBox="1">
            <a:spLocks noChangeArrowheads="1"/>
          </p:cNvSpPr>
          <p:nvPr/>
        </p:nvSpPr>
        <p:spPr bwMode="auto">
          <a:xfrm>
            <a:off x="-14206" y="1262023"/>
            <a:ext cx="5491275" cy="369332"/>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800" b="1">
                <a:latin typeface="Open sans" panose="020B0606030504020204" pitchFamily="2" charset="0"/>
                <a:ea typeface="Open sans" panose="020B0606030504020204" pitchFamily="2" charset="0"/>
                <a:cs typeface="Open sans" panose="020B0606030504020204" pitchFamily="2" charset="0"/>
              </a:rPr>
              <a:t>The City’s investment  of public dollars. A CCG:</a:t>
            </a:r>
          </a:p>
        </p:txBody>
      </p:sp>
      <p:sp>
        <p:nvSpPr>
          <p:cNvPr id="5" name="TextBox 4" descr="Guarantees scope at a fixed price">
            <a:extLst>
              <a:ext uri="{FF2B5EF4-FFF2-40B4-BE49-F238E27FC236}">
                <a16:creationId xmlns:a16="http://schemas.microsoft.com/office/drawing/2014/main" id="{56E6E2BF-9014-979B-54CB-4EA9F1A9936E}"/>
              </a:ext>
            </a:extLst>
          </p:cNvPr>
          <p:cNvSpPr txBox="1"/>
          <p:nvPr/>
        </p:nvSpPr>
        <p:spPr>
          <a:xfrm>
            <a:off x="543733" y="1817919"/>
            <a:ext cx="7928463" cy="33855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altLang="en-US" sz="1600" dirty="0">
                <a:solidFill>
                  <a:schemeClr val="tx1"/>
                </a:solidFill>
                <a:latin typeface="Open sans" panose="020B0606030504020204" pitchFamily="2" charset="0"/>
                <a:ea typeface="Open sans" panose="020B0606030504020204" pitchFamily="2" charset="0"/>
                <a:cs typeface="Open sans" panose="020B0606030504020204" pitchFamily="2" charset="0"/>
              </a:rPr>
              <a:t>Guarantees scope at a fixed price; </a:t>
            </a:r>
            <a:r>
              <a:rPr lang="en-US" altLang="en-US" sz="1600" dirty="0">
                <a:latin typeface="Open sans" panose="020B0606030504020204" pitchFamily="2" charset="0"/>
                <a:ea typeface="Open sans" panose="020B0606030504020204" pitchFamily="2" charset="0"/>
                <a:cs typeface="Open sans" panose="020B0606030504020204" pitchFamily="2" charset="0"/>
              </a:rPr>
              <a:t>cost overruns are borne by the organization </a:t>
            </a:r>
            <a:endParaRPr lang="en-US" altLang="en-US" sz="1600" dirty="0">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
        <p:nvSpPr>
          <p:cNvPr id="6" name="TextBox 5" descr="Allows capital funds to be reimbursed to the organization; cost overruns are borne by the organization">
            <a:extLst>
              <a:ext uri="{FF2B5EF4-FFF2-40B4-BE49-F238E27FC236}">
                <a16:creationId xmlns:a16="http://schemas.microsoft.com/office/drawing/2014/main" id="{BC21D70F-5643-760C-F228-13F23AAA6B9C}"/>
              </a:ext>
            </a:extLst>
          </p:cNvPr>
          <p:cNvSpPr txBox="1"/>
          <p:nvPr/>
        </p:nvSpPr>
        <p:spPr>
          <a:xfrm>
            <a:off x="543733" y="2369936"/>
            <a:ext cx="7667206" cy="535531"/>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L="285750" indent="-285750">
              <a:lnSpc>
                <a:spcPct val="90000"/>
              </a:lnSpc>
              <a:buFont typeface="Arial" panose="020B0604020202020204" pitchFamily="34" charset="0"/>
              <a:buChar char="•"/>
              <a:defRPr sz="1600">
                <a:latin typeface="Open sans" panose="020B0606030504020204" pitchFamily="2" charset="0"/>
                <a:ea typeface="Open sans" panose="020B0606030504020204" pitchFamily="2" charset="0"/>
                <a:cs typeface="Open sans" panose="020B0606030504020204" pitchFamily="2" charset="0"/>
              </a:defRPr>
            </a:lvl1pPr>
          </a:lstStyle>
          <a:p>
            <a:r>
              <a:rPr lang="en-US" altLang="en-US" dirty="0"/>
              <a:t>Allows capital funds to be reimbursed to the organization; organization assumes all costs till reimbursement</a:t>
            </a:r>
          </a:p>
        </p:txBody>
      </p:sp>
      <p:sp>
        <p:nvSpPr>
          <p:cNvPr id="7" name="TextBox 6" descr="Requires robust public-private funding partnerships">
            <a:extLst>
              <a:ext uri="{FF2B5EF4-FFF2-40B4-BE49-F238E27FC236}">
                <a16:creationId xmlns:a16="http://schemas.microsoft.com/office/drawing/2014/main" id="{E0423686-9E83-B72F-333C-BD31CF3CA6B4}"/>
              </a:ext>
            </a:extLst>
          </p:cNvPr>
          <p:cNvSpPr txBox="1"/>
          <p:nvPr/>
        </p:nvSpPr>
        <p:spPr>
          <a:xfrm>
            <a:off x="543733" y="3160867"/>
            <a:ext cx="5409198" cy="313932"/>
          </a:xfrm>
          <a:prstGeom prst="rect">
            <a:avLst/>
          </a:prstGeom>
          <a:solidFill>
            <a:schemeClr val="bg1"/>
          </a:solidFill>
        </p:spPr>
        <p:txBody>
          <a:bodyPr wrap="square" rtlCol="0">
            <a:spAutoFit/>
          </a:bodyPr>
          <a:lstStyle/>
          <a:p>
            <a:pPr marL="285750" indent="-28575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Requires robust public-private funding partnerships</a:t>
            </a:r>
          </a:p>
        </p:txBody>
      </p:sp>
      <p:sp>
        <p:nvSpPr>
          <p:cNvPr id="8" name="TextBox 7" descr="Requires organization to have dedicated staff with construction experience to manage the project through to end of contract">
            <a:extLst>
              <a:ext uri="{FF2B5EF4-FFF2-40B4-BE49-F238E27FC236}">
                <a16:creationId xmlns:a16="http://schemas.microsoft.com/office/drawing/2014/main" id="{F5E3B193-7619-A648-DB36-A6DFE440E261}"/>
              </a:ext>
            </a:extLst>
          </p:cNvPr>
          <p:cNvSpPr txBox="1"/>
          <p:nvPr/>
        </p:nvSpPr>
        <p:spPr>
          <a:xfrm>
            <a:off x="543733" y="3712067"/>
            <a:ext cx="9701279" cy="535531"/>
          </a:xfrm>
          <a:prstGeom prst="rect">
            <a:avLst/>
          </a:prstGeom>
          <a:solidFill>
            <a:schemeClr val="bg1"/>
          </a:solidFill>
        </p:spPr>
        <p:txBody>
          <a:bodyPr wrap="square" rtlCol="0">
            <a:spAutoFit/>
          </a:bodyPr>
          <a:lstStyle/>
          <a:p>
            <a:pPr marL="285750" indent="-28575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Requires organization to have dedicated staff with construction experience to manage the project through to end of contract</a:t>
            </a:r>
          </a:p>
        </p:txBody>
      </p:sp>
      <p:sp>
        <p:nvSpPr>
          <p:cNvPr id="9" name="TextBox 8" descr="Organization is responsible for compliance with all laws, policies and regulations associated with City funding">
            <a:extLst>
              <a:ext uri="{FF2B5EF4-FFF2-40B4-BE49-F238E27FC236}">
                <a16:creationId xmlns:a16="http://schemas.microsoft.com/office/drawing/2014/main" id="{C88696B9-7844-1C89-3893-6FB205F2F7D6}"/>
              </a:ext>
              <a:ext uri="{C183D7F6-B498-43B3-948B-1728B52AA6E4}">
                <adec:decorative xmlns:adec="http://schemas.microsoft.com/office/drawing/2017/decorative" val="0"/>
              </a:ext>
            </a:extLst>
          </p:cNvPr>
          <p:cNvSpPr txBox="1"/>
          <p:nvPr/>
        </p:nvSpPr>
        <p:spPr>
          <a:xfrm>
            <a:off x="543733" y="5030393"/>
            <a:ext cx="8954830" cy="535531"/>
          </a:xfrm>
          <a:prstGeom prst="rect">
            <a:avLst/>
          </a:prstGeom>
          <a:solidFill>
            <a:schemeClr val="bg1"/>
          </a:solidFill>
        </p:spPr>
        <p:txBody>
          <a:bodyPr wrap="square" rtlCol="0">
            <a:spAutoFit/>
          </a:bodyPr>
          <a:lstStyle/>
          <a:p>
            <a:pPr marL="342900" indent="-34290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Organization is responsible for compliance with all laws, policies and regulations associated with City funding</a:t>
            </a:r>
          </a:p>
        </p:txBody>
      </p:sp>
      <p:sp>
        <p:nvSpPr>
          <p:cNvPr id="10" name="TextBox 9" descr="~2% City Administration Fee">
            <a:extLst>
              <a:ext uri="{FF2B5EF4-FFF2-40B4-BE49-F238E27FC236}">
                <a16:creationId xmlns:a16="http://schemas.microsoft.com/office/drawing/2014/main" id="{8CDD6A9E-98F7-8BC7-6B37-ADB92D7C2894}"/>
              </a:ext>
              <a:ext uri="{C183D7F6-B498-43B3-948B-1728B52AA6E4}">
                <adec:decorative xmlns:adec="http://schemas.microsoft.com/office/drawing/2017/decorative" val="0"/>
              </a:ext>
            </a:extLst>
          </p:cNvPr>
          <p:cNvSpPr txBox="1"/>
          <p:nvPr/>
        </p:nvSpPr>
        <p:spPr>
          <a:xfrm>
            <a:off x="543733" y="5777637"/>
            <a:ext cx="3253826" cy="313932"/>
          </a:xfrm>
          <a:prstGeom prst="rect">
            <a:avLst/>
          </a:prstGeom>
          <a:solidFill>
            <a:schemeClr val="bg1"/>
          </a:solidFill>
        </p:spPr>
        <p:txBody>
          <a:bodyPr wrap="square" rtlCol="0">
            <a:spAutoFit/>
          </a:bodyPr>
          <a:lstStyle/>
          <a:p>
            <a:pPr marL="342900" indent="-342900">
              <a:lnSpc>
                <a:spcPct val="90000"/>
              </a:lnSpc>
              <a:buFont typeface="Arial" panose="020B0604020202020204" pitchFamily="34" charset="0"/>
              <a:buChar char="•"/>
            </a:pPr>
            <a:r>
              <a:rPr lang="en-US" altLang="en-US" sz="1600">
                <a:latin typeface="Open sans" panose="020B0606030504020204" pitchFamily="2" charset="0"/>
                <a:ea typeface="Open sans" panose="020B0606030504020204" pitchFamily="2" charset="0"/>
                <a:cs typeface="Open sans" panose="020B0606030504020204" pitchFamily="2" charset="0"/>
              </a:rPr>
              <a:t>~2% City Administration Fee</a:t>
            </a:r>
          </a:p>
        </p:txBody>
      </p:sp>
      <p:sp>
        <p:nvSpPr>
          <p:cNvPr id="11" name="Google Shape;136;p2" descr="Background image of workers install copper flashing on a dormer at the Americas Society.">
            <a:extLst>
              <a:ext uri="{FF2B5EF4-FFF2-40B4-BE49-F238E27FC236}">
                <a16:creationId xmlns:a16="http://schemas.microsoft.com/office/drawing/2014/main" id="{F351F957-1E52-B2F2-ED87-75BAA646E09F}"/>
              </a:ext>
              <a:ext uri="{C183D7F6-B498-43B3-948B-1728B52AA6E4}">
                <adec:decorative xmlns:adec="http://schemas.microsoft.com/office/drawing/2017/decorative" val="0"/>
              </a:ext>
            </a:extLst>
          </p:cNvPr>
          <p:cNvSpPr/>
          <p:nvPr/>
        </p:nvSpPr>
        <p:spPr>
          <a:xfrm>
            <a:off x="7969250" y="6251223"/>
            <a:ext cx="3839030" cy="315136"/>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pPr algn="ctr"/>
            <a:r>
              <a:rPr lang="en-US" sz="1100">
                <a:latin typeface="Open sans" panose="020B0606030504020204" pitchFamily="2" charset="0"/>
                <a:ea typeface="Open sans" panose="020B0606030504020204" pitchFamily="2" charset="0"/>
                <a:cs typeface="Open sans" panose="020B0606030504020204" pitchFamily="2" charset="0"/>
              </a:rPr>
              <a:t>Copper Cap at Dormer Installation at Americas Society</a:t>
            </a:r>
          </a:p>
        </p:txBody>
      </p:sp>
      <p:sp>
        <p:nvSpPr>
          <p:cNvPr id="13" name="TextBox 12" descr="Requires organization to have dedicated staff with construction experience to manage the project through to end of contract">
            <a:extLst>
              <a:ext uri="{FF2B5EF4-FFF2-40B4-BE49-F238E27FC236}">
                <a16:creationId xmlns:a16="http://schemas.microsoft.com/office/drawing/2014/main" id="{614FEADB-AC36-D7A1-708A-FCE4BDC5E17C}"/>
              </a:ext>
            </a:extLst>
          </p:cNvPr>
          <p:cNvSpPr txBox="1"/>
          <p:nvPr/>
        </p:nvSpPr>
        <p:spPr>
          <a:xfrm>
            <a:off x="543733" y="4492270"/>
            <a:ext cx="9701279" cy="313932"/>
          </a:xfrm>
          <a:prstGeom prst="rect">
            <a:avLst/>
          </a:prstGeom>
          <a:solidFill>
            <a:schemeClr val="bg1"/>
          </a:solidFill>
        </p:spPr>
        <p:txBody>
          <a:bodyPr wrap="square" lIns="91440" tIns="45720" rIns="91440" bIns="45720" rtlCol="0" anchor="t">
            <a:spAutoFit/>
          </a:bodyPr>
          <a:lstStyle/>
          <a:p>
            <a:pPr marL="285750" indent="-285750">
              <a:lnSpc>
                <a:spcPct val="90000"/>
              </a:lnSpc>
              <a:buFont typeface="Arial" panose="020B0604020202020204" pitchFamily="34" charset="0"/>
              <a:buChar char="•"/>
            </a:pPr>
            <a:r>
              <a:rPr lang="en-US" altLang="en-US" sz="1600">
                <a:latin typeface="Open sans"/>
                <a:ea typeface="Open sans"/>
                <a:cs typeface="Open sans"/>
              </a:rPr>
              <a:t>Organization must have prior experience managing capital projects successfully</a:t>
            </a:r>
            <a:endParaRPr lang="en-US" altLang="en-US" sz="1600" err="1">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182849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dirty="0"/>
              <a:t>CCG: DCLA REVIEW FOR ELIGIBILITY</a:t>
            </a:r>
            <a:endParaRPr dirty="0"/>
          </a:p>
        </p:txBody>
      </p:sp>
      <p:sp>
        <p:nvSpPr>
          <p:cNvPr id="238" name="Google Shape;238;p16"/>
          <p:cNvSpPr>
            <a:spLocks noGrp="1"/>
          </p:cNvSpPr>
          <p:nvPr>
            <p:ph type="body" idx="5"/>
          </p:nvPr>
        </p:nvSpPr>
        <p:spPr>
          <a:xfrm>
            <a:off x="204716" y="960620"/>
            <a:ext cx="11791666" cy="777240"/>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0" indent="4763" eaLnBrk="1" hangingPunct="1">
              <a:lnSpc>
                <a:spcPct val="80000"/>
              </a:lnSpc>
              <a:buFont typeface="Wingdings" pitchFamily="2" charset="2"/>
              <a:buNone/>
            </a:pPr>
            <a:r>
              <a:rPr lang="en-US" altLang="en-US" sz="2000" b="1" dirty="0"/>
              <a:t>The following is a </a:t>
            </a:r>
            <a:r>
              <a:rPr lang="en-US" altLang="en-US" sz="2400" b="1" dirty="0"/>
              <a:t>sample</a:t>
            </a:r>
            <a:r>
              <a:rPr lang="en-US" altLang="en-US" sz="2000" b="1" dirty="0"/>
              <a:t> of requirements to establish organizational capacity to manage a project:</a:t>
            </a:r>
            <a:endParaRPr lang="en-US" altLang="en-US" sz="2000" b="1" dirty="0">
              <a:solidFill>
                <a:srgbClr val="FF0000"/>
              </a:solidFill>
            </a:endParaRPr>
          </a:p>
        </p:txBody>
      </p:sp>
      <p:sp>
        <p:nvSpPr>
          <p:cNvPr id="240" name="Google Shape;240;p16"/>
          <p:cNvSpPr>
            <a:spLocks noGrp="1"/>
          </p:cNvSpPr>
          <p:nvPr>
            <p:ph type="body" idx="7"/>
          </p:nvPr>
        </p:nvSpPr>
        <p:spPr>
          <a:xfrm>
            <a:off x="2552699" y="1823356"/>
            <a:ext cx="9334501" cy="1247082"/>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085850">
              <a:lnSpc>
                <a:spcPct val="80000"/>
              </a:lnSpc>
              <a:spcBef>
                <a:spcPct val="20000"/>
              </a:spcBef>
              <a:buSzPct val="100000"/>
              <a:buFont typeface="Arial" panose="020B0604020202020204" pitchFamily="34" charset="0"/>
              <a:buChar char="•"/>
            </a:pPr>
            <a:r>
              <a:rPr lang="en-US" altLang="en-US" sz="1400" dirty="0">
                <a:solidFill>
                  <a:schemeClr val="tx1"/>
                </a:solidFill>
                <a:latin typeface="Open sans"/>
                <a:ea typeface="Open sans"/>
                <a:cs typeface="Open sans"/>
              </a:rPr>
              <a:t>Clear rationale for the project</a:t>
            </a:r>
          </a:p>
          <a:p>
            <a:pPr marL="1085850">
              <a:lnSpc>
                <a:spcPct val="90000"/>
              </a:lnSpc>
              <a:spcBef>
                <a:spcPct val="20000"/>
              </a:spcBef>
              <a:buSzPct val="100000"/>
              <a:buFont typeface="Arial" panose="020B0604020202020204" pitchFamily="34" charset="0"/>
              <a:buChar char="•"/>
            </a:pPr>
            <a:r>
              <a:rPr lang="en-US" altLang="en-US" sz="1400" dirty="0">
                <a:solidFill>
                  <a:schemeClr val="tx1"/>
                </a:solidFill>
                <a:latin typeface="Open sans"/>
                <a:ea typeface="Open sans"/>
                <a:cs typeface="Open sans"/>
              </a:rPr>
              <a:t>Comprehensive, recent master plan or strategic plan; project is technically complex and has special scheduling needs </a:t>
            </a:r>
            <a:endParaRPr lang="en-US" altLang="en-US" sz="1400" dirty="0">
              <a:solidFill>
                <a:schemeClr val="tx1"/>
              </a:solidFill>
            </a:endParaRPr>
          </a:p>
          <a:p>
            <a:pPr marL="1085850">
              <a:lnSpc>
                <a:spcPct val="80000"/>
              </a:lnSpc>
              <a:spcBef>
                <a:spcPct val="20000"/>
              </a:spcBef>
              <a:buSzPct val="100000"/>
              <a:buFont typeface="Arial" panose="020B0604020202020204" pitchFamily="34" charset="0"/>
              <a:buChar char="•"/>
            </a:pPr>
            <a:r>
              <a:rPr lang="en-US" altLang="en-US" sz="1400" dirty="0">
                <a:solidFill>
                  <a:schemeClr val="tx1"/>
                </a:solidFill>
                <a:latin typeface="Open sans"/>
                <a:ea typeface="Open sans"/>
                <a:cs typeface="Open sans"/>
              </a:rPr>
              <a:t>Project types include major renovation and construction </a:t>
            </a:r>
            <a:endParaRPr lang="en-US" altLang="en-US" sz="1400" dirty="0">
              <a:solidFill>
                <a:schemeClr val="tx1"/>
              </a:solidFill>
            </a:endParaRPr>
          </a:p>
          <a:p>
            <a:pPr marL="1085850">
              <a:lnSpc>
                <a:spcPct val="80000"/>
              </a:lnSpc>
              <a:spcBef>
                <a:spcPct val="20000"/>
              </a:spcBef>
              <a:buSzPct val="100000"/>
              <a:buFont typeface="Arial" panose="020B0604020202020204" pitchFamily="34" charset="0"/>
              <a:buChar char="•"/>
            </a:pPr>
            <a:r>
              <a:rPr lang="en-US" altLang="en-US" sz="1400" dirty="0">
                <a:solidFill>
                  <a:schemeClr val="tx1"/>
                </a:solidFill>
                <a:latin typeface="Open sans"/>
                <a:ea typeface="Open sans"/>
                <a:cs typeface="Open sans"/>
              </a:rPr>
              <a:t>Familiarity with Compliance Paperwork (</a:t>
            </a:r>
            <a:r>
              <a:rPr lang="en-US" altLang="en-US" sz="1400" dirty="0" err="1">
                <a:solidFill>
                  <a:schemeClr val="tx1"/>
                </a:solidFill>
                <a:latin typeface="Open sans"/>
                <a:ea typeface="Open sans"/>
                <a:cs typeface="Open sans"/>
              </a:rPr>
              <a:t>PASSPort</a:t>
            </a:r>
            <a:r>
              <a:rPr lang="en-US" altLang="en-US" sz="1400" dirty="0">
                <a:solidFill>
                  <a:schemeClr val="tx1"/>
                </a:solidFill>
                <a:latin typeface="Open sans"/>
                <a:ea typeface="Open sans"/>
                <a:cs typeface="Open sans"/>
              </a:rPr>
              <a:t>, Insurance, RC etc.)</a:t>
            </a:r>
          </a:p>
        </p:txBody>
      </p:sp>
      <p:sp>
        <p:nvSpPr>
          <p:cNvPr id="242" name="Google Shape;242;p16"/>
          <p:cNvSpPr>
            <a:spLocks noGrp="1"/>
          </p:cNvSpPr>
          <p:nvPr>
            <p:ph type="body" idx="8"/>
          </p:nvPr>
        </p:nvSpPr>
        <p:spPr>
          <a:xfrm>
            <a:off x="2552700" y="3153518"/>
            <a:ext cx="9339473" cy="993914"/>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Relevant in-house project management experience, including staff with construction experience</a:t>
            </a:r>
          </a:p>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Addresses future maintenance/operation changes </a:t>
            </a:r>
          </a:p>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Familiarity with approvals (ULURP, LPC, PDC etc.)</a:t>
            </a:r>
          </a:p>
        </p:txBody>
      </p:sp>
      <p:sp>
        <p:nvSpPr>
          <p:cNvPr id="244" name="Google Shape;244;p16"/>
          <p:cNvSpPr>
            <a:spLocks noGrp="1"/>
          </p:cNvSpPr>
          <p:nvPr>
            <p:ph type="body" idx="6"/>
          </p:nvPr>
        </p:nvSpPr>
        <p:spPr>
          <a:xfrm>
            <a:off x="2547727" y="4230512"/>
            <a:ext cx="9339473" cy="79114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Successful execution of mission</a:t>
            </a:r>
          </a:p>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An actively engaged Board</a:t>
            </a:r>
          </a:p>
          <a:p>
            <a:pPr marL="1085850">
              <a:lnSpc>
                <a:spcPct val="80000"/>
              </a:lnSpc>
              <a:spcBef>
                <a:spcPct val="20000"/>
              </a:spcBef>
              <a:buSzPct val="100000"/>
              <a:buFont typeface="Arial" panose="020B0604020202020204" pitchFamily="34" charset="0"/>
            </a:pPr>
            <a:r>
              <a:rPr lang="en-US" altLang="en-US" sz="1400" dirty="0">
                <a:solidFill>
                  <a:schemeClr val="tx1"/>
                </a:solidFill>
                <a:latin typeface="Open sans"/>
                <a:ea typeface="Open sans"/>
                <a:cs typeface="Open sans"/>
              </a:rPr>
              <a:t>Effective leadership/administration staff</a:t>
            </a:r>
          </a:p>
        </p:txBody>
      </p:sp>
      <p:sp>
        <p:nvSpPr>
          <p:cNvPr id="12" name="Google Shape;244;p16">
            <a:extLst>
              <a:ext uri="{FF2B5EF4-FFF2-40B4-BE49-F238E27FC236}">
                <a16:creationId xmlns:a16="http://schemas.microsoft.com/office/drawing/2014/main" id="{C46F8525-9281-4785-99B7-4B9B758674C1}"/>
              </a:ext>
            </a:extLst>
          </p:cNvPr>
          <p:cNvSpPr txBox="1">
            <a:spLocks/>
          </p:cNvSpPr>
          <p:nvPr/>
        </p:nvSpPr>
        <p:spPr>
          <a:xfrm>
            <a:off x="2547727" y="5104738"/>
            <a:ext cx="9339473" cy="1225488"/>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1085850" indent="-342900">
              <a:lnSpc>
                <a:spcPct val="80000"/>
              </a:lnSpc>
              <a:spcBef>
                <a:spcPct val="20000"/>
              </a:spcBef>
              <a:buClr>
                <a:schemeClr val="dk1"/>
              </a:buClr>
              <a:buSzPct val="100000"/>
              <a:buFont typeface="Arial" panose="020B0604020202020204" pitchFamily="34" charset="0"/>
              <a:buChar char="•"/>
              <a:defRPr>
                <a:solidFill>
                  <a:schemeClr val="tx1"/>
                </a:solidFill>
                <a:latin typeface="Open sans"/>
                <a:ea typeface="Open sans"/>
                <a:cs typeface="Open sans"/>
                <a:sym typeface="Roboto"/>
              </a:defRPr>
            </a:lvl1pPr>
            <a:lvl2pPr marL="914400" indent="-406400">
              <a:spcBef>
                <a:spcPts val="560"/>
              </a:spcBef>
              <a:buClr>
                <a:schemeClr val="dk1"/>
              </a:buClr>
              <a:buSzPts val="2800"/>
              <a:buChar char="–"/>
              <a:defRPr sz="2800">
                <a:solidFill>
                  <a:schemeClr val="dk1"/>
                </a:solidFill>
                <a:latin typeface="Calibri"/>
                <a:ea typeface="Calibri"/>
                <a:cs typeface="Calibri"/>
                <a:sym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sym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sym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sym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sym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sym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sym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sym typeface="Calibri"/>
              </a:defRPr>
            </a:lvl9pPr>
          </a:lstStyle>
          <a:p>
            <a:r>
              <a:rPr lang="en-US" altLang="en-US" dirty="0"/>
              <a:t>Project requires significant private contribution, typically 50%</a:t>
            </a:r>
          </a:p>
          <a:p>
            <a:r>
              <a:rPr lang="en-US" altLang="en-US" dirty="0"/>
              <a:t>City funding is at least $1 million in current fiscal year</a:t>
            </a:r>
          </a:p>
          <a:p>
            <a:r>
              <a:rPr lang="en-US" altLang="en-US" dirty="0"/>
              <a:t>Capacity to fully finance project / cover all cost overruns</a:t>
            </a:r>
          </a:p>
          <a:p>
            <a:r>
              <a:rPr lang="en-US" altLang="en-US" dirty="0"/>
              <a:t>Capital campaign/plan with realistic goals</a:t>
            </a:r>
          </a:p>
          <a:p>
            <a:r>
              <a:rPr lang="en-US" altLang="en-US" dirty="0"/>
              <a:t>Institutional track record of successful fundraising campaigns</a:t>
            </a:r>
          </a:p>
        </p:txBody>
      </p:sp>
      <p:sp>
        <p:nvSpPr>
          <p:cNvPr id="5" name="Text Placeholder 4">
            <a:extLst>
              <a:ext uri="{FF2B5EF4-FFF2-40B4-BE49-F238E27FC236}">
                <a16:creationId xmlns:a16="http://schemas.microsoft.com/office/drawing/2014/main" id="{40A1F734-94D4-ED37-F9C1-E950B60DB184}"/>
              </a:ext>
            </a:extLst>
          </p:cNvPr>
          <p:cNvSpPr>
            <a:spLocks noGrp="1"/>
          </p:cNvSpPr>
          <p:nvPr>
            <p:ph type="body" idx="4"/>
          </p:nvPr>
        </p:nvSpPr>
        <p:spPr>
          <a:xfrm>
            <a:off x="303836" y="1823356"/>
            <a:ext cx="2895600" cy="1247082"/>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0" indent="0" algn="l">
              <a:spcBef>
                <a:spcPct val="0"/>
              </a:spcBef>
            </a:pPr>
            <a:r>
              <a:rPr lang="en-US" altLang="en-US" sz="1600" b="1" dirty="0">
                <a:solidFill>
                  <a:schemeClr val="bg1"/>
                </a:solidFill>
              </a:rPr>
              <a:t>Project Planning</a:t>
            </a:r>
          </a:p>
        </p:txBody>
      </p:sp>
      <p:sp>
        <p:nvSpPr>
          <p:cNvPr id="6" name="Freeform: Shape 5">
            <a:extLst>
              <a:ext uri="{FF2B5EF4-FFF2-40B4-BE49-F238E27FC236}">
                <a16:creationId xmlns:a16="http://schemas.microsoft.com/office/drawing/2014/main" id="{938BBA2A-3622-E061-856B-3710E1D9628C}"/>
              </a:ext>
            </a:extLst>
          </p:cNvPr>
          <p:cNvSpPr txBox="1">
            <a:spLocks/>
          </p:cNvSpPr>
          <p:nvPr/>
        </p:nvSpPr>
        <p:spPr>
          <a:xfrm>
            <a:off x="298864" y="3153518"/>
            <a:ext cx="2895600" cy="993914"/>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14300" indent="0" algn="l">
              <a:spcBef>
                <a:spcPct val="0"/>
              </a:spcBef>
            </a:pPr>
            <a:r>
              <a:rPr lang="en-US" altLang="en-US" sz="1600" b="1" dirty="0">
                <a:solidFill>
                  <a:schemeClr val="bg1"/>
                </a:solidFill>
              </a:rPr>
              <a:t>Project Managerial</a:t>
            </a:r>
          </a:p>
          <a:p>
            <a:pPr marL="114300" indent="0" algn="l">
              <a:spcBef>
                <a:spcPct val="0"/>
              </a:spcBef>
            </a:pPr>
            <a:r>
              <a:rPr lang="en-US" altLang="en-US" sz="1600" b="1" dirty="0">
                <a:solidFill>
                  <a:schemeClr val="bg1"/>
                </a:solidFill>
              </a:rPr>
              <a:t>Capacity</a:t>
            </a:r>
          </a:p>
        </p:txBody>
      </p:sp>
      <p:sp>
        <p:nvSpPr>
          <p:cNvPr id="7" name="Freeform: Shape 6">
            <a:extLst>
              <a:ext uri="{FF2B5EF4-FFF2-40B4-BE49-F238E27FC236}">
                <a16:creationId xmlns:a16="http://schemas.microsoft.com/office/drawing/2014/main" id="{977C940B-4C99-16FC-FB6C-4DB969363A7C}"/>
              </a:ext>
            </a:extLst>
          </p:cNvPr>
          <p:cNvSpPr txBox="1">
            <a:spLocks/>
          </p:cNvSpPr>
          <p:nvPr/>
        </p:nvSpPr>
        <p:spPr>
          <a:xfrm>
            <a:off x="298864" y="4230512"/>
            <a:ext cx="2895600" cy="791146"/>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14300" indent="0" algn="l">
              <a:spcBef>
                <a:spcPct val="0"/>
              </a:spcBef>
            </a:pPr>
            <a:r>
              <a:rPr lang="en-US" altLang="en-US" sz="1600" b="1" dirty="0">
                <a:solidFill>
                  <a:schemeClr val="bg1"/>
                </a:solidFill>
              </a:rPr>
              <a:t>Organization </a:t>
            </a:r>
          </a:p>
          <a:p>
            <a:pPr marL="114300" indent="0" algn="l">
              <a:spcBef>
                <a:spcPct val="0"/>
              </a:spcBef>
            </a:pPr>
            <a:r>
              <a:rPr lang="en-US" altLang="en-US" sz="1600" b="1" dirty="0">
                <a:solidFill>
                  <a:schemeClr val="bg1"/>
                </a:solidFill>
              </a:rPr>
              <a:t>Managerial Capacity</a:t>
            </a:r>
          </a:p>
        </p:txBody>
      </p:sp>
      <p:sp>
        <p:nvSpPr>
          <p:cNvPr id="9" name="Freeform: Shape 6">
            <a:extLst>
              <a:ext uri="{FF2B5EF4-FFF2-40B4-BE49-F238E27FC236}">
                <a16:creationId xmlns:a16="http://schemas.microsoft.com/office/drawing/2014/main" id="{8857EA81-09D2-8D81-DC7E-6108EF8861D3}"/>
              </a:ext>
            </a:extLst>
          </p:cNvPr>
          <p:cNvSpPr txBox="1">
            <a:spLocks/>
          </p:cNvSpPr>
          <p:nvPr/>
        </p:nvSpPr>
        <p:spPr>
          <a:xfrm>
            <a:off x="298864" y="5104738"/>
            <a:ext cx="2895600" cy="1225488"/>
          </a:xfrm>
          <a:custGeom>
            <a:avLst/>
            <a:gdLst>
              <a:gd name="connsiteX0" fmla="*/ 0 w 2895600"/>
              <a:gd name="connsiteY0" fmla="*/ 0 h 1247082"/>
              <a:gd name="connsiteX1" fmla="*/ 2895600 w 2895600"/>
              <a:gd name="connsiteY1" fmla="*/ 0 h 1247082"/>
              <a:gd name="connsiteX2" fmla="*/ 2895600 w 2895600"/>
              <a:gd name="connsiteY2" fmla="*/ 6316 h 1247082"/>
              <a:gd name="connsiteX3" fmla="*/ 2420317 w 2895600"/>
              <a:gd name="connsiteY3" fmla="*/ 580450 h 1247082"/>
              <a:gd name="connsiteX4" fmla="*/ 2895600 w 2895600"/>
              <a:gd name="connsiteY4" fmla="*/ 1217825 h 1247082"/>
              <a:gd name="connsiteX5" fmla="*/ 2895600 w 2895600"/>
              <a:gd name="connsiteY5" fmla="*/ 1247082 h 1247082"/>
              <a:gd name="connsiteX6" fmla="*/ 0 w 2895600"/>
              <a:gd name="connsiteY6" fmla="*/ 1247082 h 12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247082">
                <a:moveTo>
                  <a:pt x="0" y="0"/>
                </a:moveTo>
                <a:lnTo>
                  <a:pt x="2895600" y="0"/>
                </a:lnTo>
                <a:lnTo>
                  <a:pt x="2895600" y="6316"/>
                </a:lnTo>
                <a:lnTo>
                  <a:pt x="2420317" y="580450"/>
                </a:lnTo>
                <a:lnTo>
                  <a:pt x="2895600" y="1217825"/>
                </a:lnTo>
                <a:lnTo>
                  <a:pt x="2895600" y="1247082"/>
                </a:lnTo>
                <a:lnTo>
                  <a:pt x="0" y="1247082"/>
                </a:lnTo>
                <a:close/>
              </a:path>
            </a:pathLst>
          </a:custGeom>
          <a:solidFill>
            <a:srgbClr val="ED7D3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114300" indent="0">
              <a:spcBef>
                <a:spcPct val="0"/>
              </a:spcBef>
              <a:buClr>
                <a:schemeClr val="dk1"/>
              </a:buClr>
              <a:buSzPts val="1800"/>
              <a:buNone/>
              <a:defRPr sz="1600" b="1">
                <a:solidFill>
                  <a:schemeClr val="bg1"/>
                </a:solidFill>
                <a:latin typeface="Open sans" panose="020B0606030504020204" pitchFamily="2" charset="0"/>
                <a:ea typeface="Open sans" panose="020B0606030504020204" pitchFamily="2" charset="0"/>
                <a:cs typeface="Open sans" panose="020B0606030504020204" pitchFamily="2" charset="0"/>
              </a:defRPr>
            </a:lvl1pPr>
            <a:lvl2pPr marL="914400" indent="-406400">
              <a:spcBef>
                <a:spcPts val="560"/>
              </a:spcBef>
              <a:buClr>
                <a:schemeClr val="dk1"/>
              </a:buClr>
              <a:buSzPts val="2800"/>
              <a:buChar char="–"/>
              <a:defRPr sz="2800">
                <a:solidFill>
                  <a:schemeClr val="dk1"/>
                </a:solidFill>
                <a:latin typeface="Calibri"/>
                <a:ea typeface="Calibri"/>
                <a:cs typeface="Calibri"/>
              </a:defRPr>
            </a:lvl2pPr>
            <a:lvl3pPr marL="1371600" indent="-381000">
              <a:spcBef>
                <a:spcPts val="480"/>
              </a:spcBef>
              <a:buClr>
                <a:schemeClr val="dk1"/>
              </a:buClr>
              <a:buSzPts val="2400"/>
              <a:buChar char="•"/>
              <a:defRPr sz="2400">
                <a:solidFill>
                  <a:schemeClr val="dk1"/>
                </a:solidFill>
                <a:latin typeface="Calibri"/>
                <a:ea typeface="Calibri"/>
                <a:cs typeface="Calibri"/>
              </a:defRPr>
            </a:lvl3pPr>
            <a:lvl4pPr marL="1828800" indent="-355600">
              <a:spcBef>
                <a:spcPts val="400"/>
              </a:spcBef>
              <a:buClr>
                <a:schemeClr val="dk1"/>
              </a:buClr>
              <a:buSzPts val="2000"/>
              <a:buChar char="–"/>
              <a:defRPr sz="2000">
                <a:solidFill>
                  <a:schemeClr val="dk1"/>
                </a:solidFill>
                <a:latin typeface="Calibri"/>
                <a:ea typeface="Calibri"/>
                <a:cs typeface="Calibri"/>
              </a:defRPr>
            </a:lvl4pPr>
            <a:lvl5pPr marL="2286000" indent="-355600">
              <a:spcBef>
                <a:spcPts val="400"/>
              </a:spcBef>
              <a:buClr>
                <a:schemeClr val="dk1"/>
              </a:buClr>
              <a:buSzPts val="2000"/>
              <a:buChar char="»"/>
              <a:defRPr sz="2000">
                <a:solidFill>
                  <a:schemeClr val="dk1"/>
                </a:solidFill>
                <a:latin typeface="Calibri"/>
                <a:ea typeface="Calibri"/>
                <a:cs typeface="Calibri"/>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Financial Capacity</a:t>
            </a:r>
          </a:p>
        </p:txBody>
      </p:sp>
    </p:spTree>
    <p:extLst>
      <p:ext uri="{BB962C8B-B14F-4D97-AF65-F5344CB8AC3E}">
        <p14:creationId xmlns:p14="http://schemas.microsoft.com/office/powerpoint/2010/main" val="273246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CCG: TIMELINE</a:t>
            </a:r>
            <a:endParaRPr/>
          </a:p>
        </p:txBody>
      </p:sp>
      <p:sp>
        <p:nvSpPr>
          <p:cNvPr id="293" name="Google Shape;293;p28"/>
          <p:cNvSpPr>
            <a:spLocks noGrp="1"/>
          </p:cNvSpPr>
          <p:nvPr>
            <p:ph type="body" idx="4294967295"/>
          </p:nvPr>
        </p:nvSpPr>
        <p:spPr>
          <a:xfrm>
            <a:off x="389505" y="937852"/>
            <a:ext cx="11369734" cy="619072"/>
          </a:xfrm>
          <a:prstGeom prst="roundRect">
            <a:avLst>
              <a:gd name="adj" fmla="val 0"/>
            </a:avLst>
          </a:prstGeom>
          <a:solidFill>
            <a:schemeClr val="lt1"/>
          </a:solidFill>
          <a:ln>
            <a:noFill/>
          </a:ln>
          <a:effectLst/>
        </p:spPr>
        <p:txBody>
          <a:bodyPr spcFirstLastPara="1" wrap="square" lIns="91425" tIns="45700" rIns="91425" bIns="45700" anchor="t" anchorCtr="0">
            <a:noAutofit/>
          </a:bodyPr>
          <a:lstStyle/>
          <a:p>
            <a:pPr>
              <a:lnSpc>
                <a:spcPct val="110000"/>
              </a:lnSpc>
              <a:buSzPts val="1800"/>
            </a:pPr>
            <a:r>
              <a:rPr lang="en-US" sz="1600" b="1">
                <a:latin typeface="Open sans"/>
                <a:ea typeface="Open sans"/>
                <a:cs typeface="Open sans"/>
              </a:rPr>
              <a:t>If approved by DCLA, select organizations will manage </a:t>
            </a:r>
            <a:r>
              <a:rPr lang="en-US" sz="1600" b="1">
                <a:latin typeface="Open sans"/>
                <a:ea typeface="Open sans"/>
                <a:cs typeface="Open sans"/>
                <a:sym typeface="Roboto"/>
              </a:rPr>
              <a:t>their project through a Cultural Capital Grant (CCG) with DDC. </a:t>
            </a:r>
            <a:r>
              <a:rPr lang="en-US" sz="1600" b="1">
                <a:latin typeface="Open sans"/>
                <a:ea typeface="Open sans"/>
                <a:cs typeface="Open sans"/>
              </a:rPr>
              <a:t>Average timelines are:</a:t>
            </a:r>
            <a:endParaRPr lang="en-US" sz="1200">
              <a:latin typeface="Open sans" panose="020B0606030504020204" pitchFamily="2" charset="0"/>
              <a:ea typeface="Open sans" panose="020B0606030504020204" pitchFamily="2" charset="0"/>
              <a:cs typeface="Open sans" panose="020B0606030504020204" pitchFamily="2" charset="0"/>
            </a:endParaRPr>
          </a:p>
        </p:txBody>
      </p:sp>
      <p:sp>
        <p:nvSpPr>
          <p:cNvPr id="23" name="TextBox 22"/>
          <p:cNvSpPr txBox="1"/>
          <p:nvPr/>
        </p:nvSpPr>
        <p:spPr>
          <a:xfrm>
            <a:off x="97277" y="3622125"/>
            <a:ext cx="2129825" cy="1292662"/>
          </a:xfrm>
          <a:prstGeom prst="rect">
            <a:avLst/>
          </a:prstGeom>
          <a:noFill/>
          <a:ln>
            <a:noFill/>
          </a:ln>
        </p:spPr>
        <p:txBody>
          <a:bodyPr wrap="square" rtlCol="0">
            <a:spAutoFit/>
          </a:bodyPr>
          <a:lstStyle/>
          <a:p>
            <a:pPr marL="225425" indent="-225425"/>
            <a:r>
              <a:rPr lang="en-US" sz="1300" b="1" dirty="0">
                <a:solidFill>
                  <a:srgbClr val="D58BA8"/>
                </a:solidFill>
                <a:latin typeface="Open sans" panose="020B0606030504020204" pitchFamily="2" charset="0"/>
                <a:ea typeface="Open sans" panose="020B0606030504020204" pitchFamily="2" charset="0"/>
                <a:cs typeface="Open sans" panose="020B0606030504020204" pitchFamily="2" charset="0"/>
              </a:rPr>
              <a:t>1 | Scope Development:</a:t>
            </a:r>
          </a:p>
          <a:p>
            <a:pPr marL="282575" indent="-57150"/>
            <a:r>
              <a:rPr lang="en-US" sz="1300" dirty="0">
                <a:latin typeface="Open sans" panose="020B0606030504020204" pitchFamily="2" charset="0"/>
                <a:ea typeface="Open sans" panose="020B0606030504020204" pitchFamily="2" charset="0"/>
                <a:cs typeface="Open sans" panose="020B0606030504020204" pitchFamily="2" charset="0"/>
              </a:rPr>
              <a:t>	</a:t>
            </a:r>
            <a:r>
              <a:rPr lang="en-US" altLang="en-US" sz="1300" dirty="0">
                <a:latin typeface="Open sans" panose="020B0606030504020204" pitchFamily="2" charset="0"/>
                <a:ea typeface="Open sans" panose="020B0606030504020204" pitchFamily="2" charset="0"/>
                <a:cs typeface="Open sans" panose="020B0606030504020204" pitchFamily="2" charset="0"/>
              </a:rPr>
              <a:t>Work with DCLA project manager to define scope and prepare CCG application</a:t>
            </a:r>
            <a:endParaRPr lang="en-US" sz="1300" dirty="0">
              <a:latin typeface="Open sans" panose="020B0606030504020204" pitchFamily="2" charset="0"/>
              <a:ea typeface="Open sans" panose="020B0606030504020204" pitchFamily="2" charset="0"/>
              <a:cs typeface="Open sans" panose="020B0606030504020204" pitchFamily="2" charset="0"/>
            </a:endParaRPr>
          </a:p>
        </p:txBody>
      </p:sp>
      <p:sp>
        <p:nvSpPr>
          <p:cNvPr id="22" name="Chevron 21"/>
          <p:cNvSpPr/>
          <p:nvPr/>
        </p:nvSpPr>
        <p:spPr>
          <a:xfrm>
            <a:off x="150886" y="2990088"/>
            <a:ext cx="2031494" cy="510974"/>
          </a:xfrm>
          <a:prstGeom prst="chevron">
            <a:avLst/>
          </a:prstGeom>
          <a:solidFill>
            <a:srgbClr val="D58BA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b="1">
                <a:solidFill>
                  <a:schemeClr val="bg1"/>
                </a:solidFill>
                <a:latin typeface="Roboto"/>
                <a:ea typeface="Roboto"/>
              </a:rPr>
              <a:t>6 </a:t>
            </a:r>
            <a:r>
              <a:rPr lang="mr-IN" sz="1600" b="1">
                <a:solidFill>
                  <a:schemeClr val="bg1"/>
                </a:solidFill>
                <a:latin typeface="Roboto"/>
                <a:ea typeface="Roboto"/>
                <a:cs typeface="Mangal"/>
              </a:rPr>
              <a:t>–</a:t>
            </a:r>
            <a:r>
              <a:rPr lang="en-US" sz="1600" b="1">
                <a:solidFill>
                  <a:schemeClr val="bg1"/>
                </a:solidFill>
                <a:latin typeface="Roboto"/>
                <a:ea typeface="Roboto"/>
              </a:rPr>
              <a:t> 12</a:t>
            </a:r>
            <a:endParaRPr lang="en-US" sz="1600" b="1">
              <a:solidFill>
                <a:schemeClr val="bg1"/>
              </a:solidFill>
              <a:latin typeface="Roboto" panose="02000000000000000000" pitchFamily="2" charset="0"/>
            </a:endParaRPr>
          </a:p>
          <a:p>
            <a:pPr algn="ctr"/>
            <a:r>
              <a:rPr lang="en-US" sz="1600" b="1">
                <a:solidFill>
                  <a:schemeClr val="bg1"/>
                </a:solidFill>
                <a:latin typeface="Roboto"/>
                <a:ea typeface="Roboto"/>
              </a:rPr>
              <a:t> Months</a:t>
            </a:r>
          </a:p>
        </p:txBody>
      </p:sp>
      <p:sp>
        <p:nvSpPr>
          <p:cNvPr id="36" name="TextBox 35"/>
          <p:cNvSpPr txBox="1"/>
          <p:nvPr/>
        </p:nvSpPr>
        <p:spPr>
          <a:xfrm>
            <a:off x="1564266" y="1696674"/>
            <a:ext cx="2129825" cy="1092607"/>
          </a:xfrm>
          <a:prstGeom prst="rect">
            <a:avLst/>
          </a:prstGeom>
          <a:noFill/>
          <a:ln>
            <a:noFill/>
          </a:ln>
        </p:spPr>
        <p:txBody>
          <a:bodyPr wrap="square" rtlCol="0">
            <a:spAutoFit/>
          </a:bodyPr>
          <a:lstStyle/>
          <a:p>
            <a:pPr marL="225425" indent="-22542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2 | </a:t>
            </a:r>
            <a:r>
              <a:rPr lang="en-US" sz="1300" b="1" err="1">
                <a:solidFill>
                  <a:srgbClr val="3890A8"/>
                </a:solidFill>
                <a:latin typeface="Open sans" panose="020B0606030504020204" pitchFamily="2" charset="0"/>
                <a:ea typeface="Open sans" panose="020B0606030504020204" pitchFamily="2" charset="0"/>
                <a:cs typeface="Open sans" panose="020B0606030504020204" pitchFamily="2" charset="0"/>
              </a:rPr>
              <a:t>Greenlight</a:t>
            </a:r>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 Meeting:</a:t>
            </a:r>
          </a:p>
          <a:p>
            <a:pPr marL="282575" indent="-57150"/>
            <a:r>
              <a:rPr lang="en-US" sz="1300">
                <a:latin typeface="Open sans" panose="020B0606030504020204" pitchFamily="2" charset="0"/>
                <a:ea typeface="Open sans" panose="020B0606030504020204" pitchFamily="2" charset="0"/>
                <a:cs typeface="Open sans" panose="020B0606030504020204" pitchFamily="2" charset="0"/>
              </a:rPr>
              <a:t>	</a:t>
            </a:r>
            <a:r>
              <a:rPr lang="en-US" altLang="en-US" sz="1300">
                <a:latin typeface="Open sans" panose="020B0606030504020204" pitchFamily="2" charset="0"/>
                <a:ea typeface="Open sans" panose="020B0606030504020204" pitchFamily="2" charset="0"/>
                <a:cs typeface="Open sans" panose="020B0606030504020204" pitchFamily="2" charset="0"/>
              </a:rPr>
              <a:t>Application to DDC and OMB for technical compliance review</a:t>
            </a:r>
            <a:endParaRPr lang="en-US" sz="1300">
              <a:latin typeface="Open sans" panose="020B0606030504020204" pitchFamily="2" charset="0"/>
              <a:ea typeface="Open sans" panose="020B0606030504020204" pitchFamily="2" charset="0"/>
              <a:cs typeface="Open sans" panose="020B0606030504020204" pitchFamily="2" charset="0"/>
            </a:endParaRPr>
          </a:p>
        </p:txBody>
      </p:sp>
      <p:sp>
        <p:nvSpPr>
          <p:cNvPr id="4" name="Oval 3" descr="Important moment indicator"/>
          <p:cNvSpPr/>
          <p:nvPr/>
        </p:nvSpPr>
        <p:spPr>
          <a:xfrm>
            <a:off x="2296575" y="3148314"/>
            <a:ext cx="183444" cy="183445"/>
          </a:xfrm>
          <a:prstGeom prst="ellipse">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37" name="Rectangle 36"/>
          <p:cNvSpPr/>
          <p:nvPr/>
        </p:nvSpPr>
        <p:spPr>
          <a:xfrm>
            <a:off x="2507970" y="3618471"/>
            <a:ext cx="1961443" cy="1092607"/>
          </a:xfrm>
          <a:prstGeom prst="rect">
            <a:avLst/>
          </a:prstGeom>
          <a:ln>
            <a:noFill/>
          </a:ln>
        </p:spPr>
        <p:txBody>
          <a:bodyPr wrap="square">
            <a:spAutoFit/>
          </a:bodyPr>
          <a:lstStyle/>
          <a:p>
            <a:pPr marL="282575" indent="-282575"/>
            <a:r>
              <a:rPr lang="en-US" sz="1300" b="1" dirty="0">
                <a:solidFill>
                  <a:srgbClr val="90D164"/>
                </a:solidFill>
                <a:latin typeface="Open sans" panose="020B0606030504020204" pitchFamily="2" charset="0"/>
                <a:ea typeface="Open sans" panose="020B0606030504020204" pitchFamily="2" charset="0"/>
                <a:cs typeface="Open sans" panose="020B0606030504020204" pitchFamily="2" charset="0"/>
              </a:rPr>
              <a:t>3 | CCG Package Preparation:</a:t>
            </a:r>
            <a:endParaRPr lang="en-US" sz="1300" dirty="0">
              <a:latin typeface="Open sans" panose="020B0606030504020204" pitchFamily="2" charset="0"/>
              <a:ea typeface="Open sans" panose="020B0606030504020204" pitchFamily="2" charset="0"/>
              <a:cs typeface="Open sans" panose="020B0606030504020204" pitchFamily="2" charset="0"/>
            </a:endParaRP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Work with DDC to prepare the CCG package</a:t>
            </a:r>
          </a:p>
        </p:txBody>
      </p:sp>
      <p:sp>
        <p:nvSpPr>
          <p:cNvPr id="29" name="Chevron 28"/>
          <p:cNvSpPr/>
          <p:nvPr/>
        </p:nvSpPr>
        <p:spPr>
          <a:xfrm>
            <a:off x="2578608" y="2993726"/>
            <a:ext cx="1598303"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3</a:t>
            </a:r>
          </a:p>
          <a:p>
            <a:pPr algn="ctr"/>
            <a:r>
              <a:rPr lang="en-US" sz="1600" b="1">
                <a:solidFill>
                  <a:schemeClr val="bg1"/>
                </a:solidFill>
                <a:latin typeface="Roboto" panose="02000000000000000000" pitchFamily="2" charset="0"/>
              </a:rPr>
              <a:t> Months</a:t>
            </a:r>
          </a:p>
        </p:txBody>
      </p:sp>
      <p:sp>
        <p:nvSpPr>
          <p:cNvPr id="38" name="Rectangle 37"/>
          <p:cNvSpPr/>
          <p:nvPr/>
        </p:nvSpPr>
        <p:spPr>
          <a:xfrm>
            <a:off x="3906845" y="1695944"/>
            <a:ext cx="2215441" cy="1092607"/>
          </a:xfrm>
          <a:prstGeom prst="rect">
            <a:avLst/>
          </a:prstGeom>
        </p:spPr>
        <p:txBody>
          <a:bodyPr wrap="square">
            <a:spAutoFit/>
          </a:bodyPr>
          <a:lstStyle/>
          <a:p>
            <a:pPr marL="282575" indent="-282575"/>
            <a:r>
              <a:rPr lang="en-US" sz="1300" b="1" dirty="0">
                <a:solidFill>
                  <a:srgbClr val="4AAF8A"/>
                </a:solidFill>
                <a:latin typeface="Open sans" panose="020B0606030504020204" pitchFamily="2" charset="0"/>
                <a:ea typeface="Open sans" panose="020B0606030504020204" pitchFamily="2" charset="0"/>
                <a:cs typeface="Open sans" panose="020B0606030504020204" pitchFamily="2" charset="0"/>
              </a:rPr>
              <a:t>4 | OMB Review:</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OMB reviews scope for eligibility before issuing a Certificate to Proceed (CP)</a:t>
            </a:r>
          </a:p>
        </p:txBody>
      </p:sp>
      <p:sp>
        <p:nvSpPr>
          <p:cNvPr id="31" name="Chevron 30"/>
          <p:cNvSpPr/>
          <p:nvPr/>
        </p:nvSpPr>
        <p:spPr>
          <a:xfrm>
            <a:off x="3977640" y="2990088"/>
            <a:ext cx="1834501"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Roboto" panose="02000000000000000000" pitchFamily="2" charset="0"/>
              </a:rPr>
              <a:t>1-3</a:t>
            </a:r>
          </a:p>
          <a:p>
            <a:pPr algn="ctr"/>
            <a:r>
              <a:rPr lang="en-US" sz="1600" b="1" dirty="0">
                <a:solidFill>
                  <a:schemeClr val="bg1"/>
                </a:solidFill>
                <a:latin typeface="Roboto" panose="02000000000000000000" pitchFamily="2" charset="0"/>
              </a:rPr>
              <a:t> Months</a:t>
            </a:r>
          </a:p>
        </p:txBody>
      </p:sp>
      <p:sp>
        <p:nvSpPr>
          <p:cNvPr id="39" name="Rectangle 38"/>
          <p:cNvSpPr/>
          <p:nvPr/>
        </p:nvSpPr>
        <p:spPr>
          <a:xfrm>
            <a:off x="5672251" y="3618286"/>
            <a:ext cx="2288819" cy="1292662"/>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5 | Legal Documents:</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Finalization of: </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legal agreement(s), restrictive covenant, and compliance paperwork</a:t>
            </a:r>
          </a:p>
        </p:txBody>
      </p:sp>
      <p:sp>
        <p:nvSpPr>
          <p:cNvPr id="34" name="Chevron 33"/>
          <p:cNvSpPr/>
          <p:nvPr/>
        </p:nvSpPr>
        <p:spPr>
          <a:xfrm>
            <a:off x="5606874" y="2990575"/>
            <a:ext cx="2126094"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4</a:t>
            </a:r>
          </a:p>
          <a:p>
            <a:pPr algn="ctr"/>
            <a:r>
              <a:rPr lang="en-US" sz="1600" b="1">
                <a:solidFill>
                  <a:schemeClr val="bg1"/>
                </a:solidFill>
                <a:latin typeface="Roboto" panose="02000000000000000000" pitchFamily="2" charset="0"/>
              </a:rPr>
              <a:t> Months</a:t>
            </a:r>
          </a:p>
        </p:txBody>
      </p:sp>
      <p:sp>
        <p:nvSpPr>
          <p:cNvPr id="51" name="TextBox 50"/>
          <p:cNvSpPr txBox="1"/>
          <p:nvPr/>
        </p:nvSpPr>
        <p:spPr>
          <a:xfrm>
            <a:off x="7073445" y="1699703"/>
            <a:ext cx="1756521" cy="692497"/>
          </a:xfrm>
          <a:prstGeom prst="rect">
            <a:avLst/>
          </a:prstGeom>
          <a:noFill/>
          <a:ln>
            <a:noFill/>
          </a:ln>
        </p:spPr>
        <p:txBody>
          <a:bodyPr wrap="square" rtlCol="0">
            <a:spAutoFit/>
          </a:bodyPr>
          <a:lstStyle/>
          <a:p>
            <a:pPr marL="282575" indent="-28257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6 | Certificate to Proceed:</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OMB issues a CP</a:t>
            </a:r>
          </a:p>
        </p:txBody>
      </p:sp>
      <p:sp>
        <p:nvSpPr>
          <p:cNvPr id="45" name="Oval 44" descr="Important moment indicator"/>
          <p:cNvSpPr/>
          <p:nvPr/>
        </p:nvSpPr>
        <p:spPr>
          <a:xfrm>
            <a:off x="7859984" y="3158065"/>
            <a:ext cx="183444" cy="183445"/>
          </a:xfrm>
          <a:prstGeom prst="ellipse">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40" name="Rectangle 39"/>
          <p:cNvSpPr/>
          <p:nvPr/>
        </p:nvSpPr>
        <p:spPr>
          <a:xfrm>
            <a:off x="7873352" y="3615398"/>
            <a:ext cx="1976298" cy="892552"/>
          </a:xfrm>
          <a:prstGeom prst="rect">
            <a:avLst/>
          </a:prstGeom>
        </p:spPr>
        <p:txBody>
          <a:bodyPr wrap="square" lIns="91440" tIns="45720" rIns="91440" bIns="45720" anchor="t">
            <a:spAutoFit/>
          </a:bodyPr>
          <a:lstStyle/>
          <a:p>
            <a:pPr marL="282575" indent="-282575"/>
            <a:r>
              <a:rPr lang="en-US" sz="1300" b="1">
                <a:solidFill>
                  <a:srgbClr val="7CBAD3"/>
                </a:solidFill>
                <a:latin typeface="Open sans"/>
                <a:ea typeface="Open sans"/>
                <a:cs typeface="Open sans"/>
              </a:rPr>
              <a:t>7 | Comptroller:</a:t>
            </a:r>
          </a:p>
          <a:p>
            <a:pPr marL="282575" indent="-282575"/>
            <a:r>
              <a:rPr lang="en-US" sz="1300">
                <a:latin typeface="Open sans"/>
                <a:ea typeface="Open sans"/>
                <a:cs typeface="Open sans"/>
              </a:rPr>
              <a:t>	Comptroller reviews CCG before funds register</a:t>
            </a:r>
          </a:p>
        </p:txBody>
      </p:sp>
      <p:sp>
        <p:nvSpPr>
          <p:cNvPr id="32" name="Chevron 31"/>
          <p:cNvSpPr/>
          <p:nvPr/>
        </p:nvSpPr>
        <p:spPr>
          <a:xfrm>
            <a:off x="8083296" y="2990088"/>
            <a:ext cx="1018716"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a:t>
            </a:r>
          </a:p>
          <a:p>
            <a:pPr algn="ctr"/>
            <a:r>
              <a:rPr lang="en-US" sz="1600" b="1">
                <a:solidFill>
                  <a:schemeClr val="bg1"/>
                </a:solidFill>
                <a:latin typeface="Roboto" panose="02000000000000000000" pitchFamily="2" charset="0"/>
              </a:rPr>
              <a:t>Mo</a:t>
            </a:r>
          </a:p>
        </p:txBody>
      </p:sp>
      <p:sp>
        <p:nvSpPr>
          <p:cNvPr id="26" name="Rectangle 25"/>
          <p:cNvSpPr/>
          <p:nvPr/>
        </p:nvSpPr>
        <p:spPr>
          <a:xfrm>
            <a:off x="8757876" y="1692833"/>
            <a:ext cx="1989666" cy="1092607"/>
          </a:xfrm>
          <a:prstGeom prst="rect">
            <a:avLst/>
          </a:prstGeom>
        </p:spPr>
        <p:txBody>
          <a:bodyPr wrap="square">
            <a:spAutoFit/>
          </a:bodyPr>
          <a:lstStyle/>
          <a:p>
            <a:pPr marL="282575" indent="-282575"/>
            <a:r>
              <a:rPr lang="en-US" sz="1300" b="1">
                <a:solidFill>
                  <a:srgbClr val="788DBF"/>
                </a:solidFill>
                <a:latin typeface="Open sans" panose="020B0606030504020204" pitchFamily="2" charset="0"/>
                <a:ea typeface="Open sans" panose="020B0606030504020204" pitchFamily="2" charset="0"/>
                <a:cs typeface="Open sans" panose="020B0606030504020204" pitchFamily="2" charset="0"/>
              </a:rPr>
              <a:t>8 | Compliance Paperwork:</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Additional paperwork before requisition</a:t>
            </a:r>
          </a:p>
        </p:txBody>
      </p:sp>
      <p:sp>
        <p:nvSpPr>
          <p:cNvPr id="25" name="Chevron 24"/>
          <p:cNvSpPr/>
          <p:nvPr/>
        </p:nvSpPr>
        <p:spPr>
          <a:xfrm>
            <a:off x="8891284" y="2990088"/>
            <a:ext cx="1218158" cy="510974"/>
          </a:xfrm>
          <a:prstGeom prst="chevron">
            <a:avLst/>
          </a:prstGeom>
          <a:solidFill>
            <a:srgbClr val="788D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1-2</a:t>
            </a:r>
          </a:p>
          <a:p>
            <a:pPr algn="ctr"/>
            <a:r>
              <a:rPr lang="en-US" sz="1600" b="1">
                <a:solidFill>
                  <a:schemeClr val="bg1"/>
                </a:solidFill>
                <a:latin typeface="Roboto" panose="02000000000000000000" pitchFamily="2" charset="0"/>
              </a:rPr>
              <a:t>Mo</a:t>
            </a:r>
          </a:p>
        </p:txBody>
      </p:sp>
      <p:sp>
        <p:nvSpPr>
          <p:cNvPr id="41" name="Rectangle 40"/>
          <p:cNvSpPr/>
          <p:nvPr/>
        </p:nvSpPr>
        <p:spPr>
          <a:xfrm>
            <a:off x="9849650" y="3618285"/>
            <a:ext cx="2212740" cy="1292662"/>
          </a:xfrm>
          <a:prstGeom prst="rect">
            <a:avLst/>
          </a:prstGeom>
        </p:spPr>
        <p:txBody>
          <a:bodyPr wrap="square">
            <a:spAutoFit/>
          </a:bodyPr>
          <a:lstStyle/>
          <a:p>
            <a:pPr marL="282575" indent="-282575"/>
            <a:r>
              <a:rPr lang="en-US" sz="1300" b="1" dirty="0">
                <a:solidFill>
                  <a:srgbClr val="AC62A7"/>
                </a:solidFill>
                <a:latin typeface="Open sans" panose="020B0606030504020204" pitchFamily="2" charset="0"/>
                <a:ea typeface="Open sans" panose="020B0606030504020204" pitchFamily="2" charset="0"/>
                <a:cs typeface="Open sans" panose="020B0606030504020204" pitchFamily="2" charset="0"/>
              </a:rPr>
              <a:t> 9 | Requisitions:</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With funds registered, organization can request reimbursement for construction costs</a:t>
            </a:r>
          </a:p>
        </p:txBody>
      </p:sp>
      <p:sp>
        <p:nvSpPr>
          <p:cNvPr id="35" name="Chevron 34"/>
          <p:cNvSpPr/>
          <p:nvPr/>
        </p:nvSpPr>
        <p:spPr>
          <a:xfrm>
            <a:off x="9895684" y="2990088"/>
            <a:ext cx="2137569" cy="510974"/>
          </a:xfrm>
          <a:prstGeom prst="chevron">
            <a:avLst/>
          </a:prstGeom>
          <a:solidFill>
            <a:srgbClr val="AC62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solidFill>
                  <a:schemeClr val="bg1"/>
                </a:solidFill>
                <a:latin typeface="Roboto" panose="02000000000000000000" pitchFamily="2" charset="0"/>
              </a:rPr>
              <a:t>Dependent on Project</a:t>
            </a:r>
          </a:p>
        </p:txBody>
      </p:sp>
      <p:sp>
        <p:nvSpPr>
          <p:cNvPr id="21" name="Google Shape;311;p28" descr="Timeframes depend on the scale, budget and complexity of the project. The timeline shown represents optimal durations without delays and is based on complete submissions + timely actions.&#10;&#10;Compiling and approving legal requirements may result in delays (Restrictive Covenants, mortgage subordinations, &#10;lease amendments, etc.)">
            <a:extLst>
              <a:ext uri="{FF2B5EF4-FFF2-40B4-BE49-F238E27FC236}">
                <a16:creationId xmlns:a16="http://schemas.microsoft.com/office/drawing/2014/main" id="{8BD585BD-D80C-49E2-98E7-88085902193C}"/>
              </a:ext>
            </a:extLst>
          </p:cNvPr>
          <p:cNvSpPr/>
          <p:nvPr/>
        </p:nvSpPr>
        <p:spPr>
          <a:xfrm>
            <a:off x="420624" y="5294376"/>
            <a:ext cx="11345294" cy="134416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Timeframes depend on the scale, budget and complexity of the project. The timeline shown represents optimal durations without delays and is based on complete submissions + timely actions.</a:t>
            </a:r>
            <a:endParaRPr lang="en-US" sz="1200">
              <a:latin typeface="Open sans" panose="020B0606030504020204" pitchFamily="2" charset="0"/>
              <a:ea typeface="Open sans" panose="020B0606030504020204" pitchFamily="2" charset="0"/>
              <a:cs typeface="Open sans" panose="020B0606030504020204" pitchFamily="2" charset="0"/>
              <a:sym typeface="Roboto"/>
            </a:endParaRPr>
          </a:p>
          <a:p>
            <a:pPr lvl="0" algn="ctr">
              <a:lnSpc>
                <a:spcPct val="110000"/>
              </a:lnSpc>
              <a:buClr>
                <a:schemeClr val="dk1"/>
              </a:buClr>
              <a:buSzPts val="1200"/>
            </a:pPr>
            <a:endParaRPr lang="en-US" sz="1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algn="ctr"/>
            <a:r>
              <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rPr>
              <a:t>Compiling and approving legal requirements may result in delays (Restrictive Covenants, mortgage subordinations, lease amendments, etc.)</a:t>
            </a:r>
          </a:p>
        </p:txBody>
      </p:sp>
      <p:cxnSp>
        <p:nvCxnSpPr>
          <p:cNvPr id="11" name="Straight Arrow Connector 10">
            <a:extLst>
              <a:ext uri="{C183D7F6-B498-43B3-948B-1728B52AA6E4}">
                <adec:decorative xmlns:adec="http://schemas.microsoft.com/office/drawing/2017/decorative" val="1"/>
              </a:ext>
            </a:extLst>
          </p:cNvPr>
          <p:cNvCxnSpPr/>
          <p:nvPr/>
        </p:nvCxnSpPr>
        <p:spPr>
          <a:xfrm flipH="1" flipV="1">
            <a:off x="2376472" y="2841912"/>
            <a:ext cx="6308" cy="231240"/>
          </a:xfrm>
          <a:prstGeom prst="straightConnector1">
            <a:avLst/>
          </a:prstGeom>
          <a:ln w="3175" cmpd="sng">
            <a:solidFill>
              <a:schemeClr val="tx1">
                <a:lumMod val="50000"/>
                <a:lumOff val="50000"/>
              </a:schemeClr>
            </a:solidFill>
            <a:tailEnd type="arrow"/>
          </a:ln>
          <a:effectLst/>
        </p:spPr>
        <p:style>
          <a:lnRef idx="2">
            <a:schemeClr val="dk1"/>
          </a:lnRef>
          <a:fillRef idx="0">
            <a:schemeClr val="dk1"/>
          </a:fillRef>
          <a:effectRef idx="1">
            <a:schemeClr val="dk1"/>
          </a:effectRef>
          <a:fontRef idx="minor">
            <a:schemeClr val="tx1"/>
          </a:fontRef>
        </p:style>
      </p:cxnSp>
      <p:cxnSp>
        <p:nvCxnSpPr>
          <p:cNvPr id="50" name="Straight Arrow Connector 49">
            <a:extLst>
              <a:ext uri="{C183D7F6-B498-43B3-948B-1728B52AA6E4}">
                <adec:decorative xmlns:adec="http://schemas.microsoft.com/office/drawing/2017/decorative" val="1"/>
              </a:ext>
            </a:extLst>
          </p:cNvPr>
          <p:cNvCxnSpPr/>
          <p:nvPr/>
        </p:nvCxnSpPr>
        <p:spPr>
          <a:xfrm flipV="1">
            <a:off x="7937497" y="2664179"/>
            <a:ext cx="0" cy="409222"/>
          </a:xfrm>
          <a:prstGeom prst="straightConnector1">
            <a:avLst/>
          </a:prstGeom>
          <a:ln w="3175" cmpd="sng">
            <a:solidFill>
              <a:schemeClr val="tx1">
                <a:lumMod val="50000"/>
                <a:lumOff val="50000"/>
              </a:schemeClr>
            </a:solidFill>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70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pPr>
              <a:buClr>
                <a:schemeClr val="dk1"/>
              </a:buClr>
              <a:buSzPts val="4400"/>
            </a:pPr>
            <a:r>
              <a:rPr lang="en-US">
                <a:sym typeface="Roboto"/>
              </a:rPr>
              <a:t>EDC FUNDING AGREEMENT</a:t>
            </a:r>
            <a:endParaRPr>
              <a:sym typeface="Roboto"/>
            </a:endParaRPr>
          </a:p>
        </p:txBody>
      </p:sp>
      <p:sp>
        <p:nvSpPr>
          <p:cNvPr id="396" name="Google Shape;396;p38"/>
          <p:cNvSpPr>
            <a:spLocks noGrp="1"/>
          </p:cNvSpPr>
          <p:nvPr>
            <p:ph type="body" idx="1"/>
          </p:nvPr>
        </p:nvSpPr>
        <p:spPr>
          <a:xfrm>
            <a:off x="184246" y="835960"/>
            <a:ext cx="5580978" cy="5821360"/>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0" rIns="91425" bIns="45700" anchor="ctr" anchorCtr="0">
            <a:normAutofit lnSpcReduction="10000"/>
          </a:bodyPr>
          <a:lstStyle/>
          <a:p>
            <a:pPr marL="288925" indent="-174625">
              <a:spcBef>
                <a:spcPts val="600"/>
              </a:spcBef>
              <a:buClr>
                <a:schemeClr val="tx1"/>
              </a:buClr>
              <a:buSzPct val="100000"/>
            </a:pPr>
            <a:r>
              <a:rPr lang="en-US" altLang="en-US" sz="1800" b="1" dirty="0">
                <a:solidFill>
                  <a:schemeClr val="tx1"/>
                </a:solidFill>
                <a:latin typeface="Open sans"/>
                <a:ea typeface="Open sans"/>
                <a:cs typeface="Open sans"/>
              </a:rPr>
              <a:t>If City funding is allocated through a contract between EDC and a cultural organization, the following conditions apply:</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rPr>
              <a:t>EDC determines which projects they will manage</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Project has an economic development focus</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Organization has the capacity to implement and maintain its capital project</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Project is technically complex and has special scheduling needs </a:t>
            </a:r>
            <a:endParaRPr lang="en-US" altLang="en-US" sz="1800" dirty="0">
              <a:solidFill>
                <a:schemeClr val="tx1"/>
              </a:solidFill>
            </a:endParaRP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Organization is responsible for any cost overruns</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Specific requirements, approvals and the Funding Agreement (FA) process must be complete in order to receive funds</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Project requires significant private contribution</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City funding is at least $500K </a:t>
            </a:r>
            <a:r>
              <a:rPr lang="en-US" sz="1800" dirty="0">
                <a:solidFill>
                  <a:schemeClr val="tx1"/>
                </a:solidFill>
                <a:latin typeface="Open sans"/>
                <a:ea typeface="Open sans"/>
                <a:cs typeface="Open sans"/>
              </a:rPr>
              <a:t>and a private match is required</a:t>
            </a:r>
          </a:p>
          <a:p>
            <a:pPr marL="288925" indent="-174625">
              <a:spcBef>
                <a:spcPts val="600"/>
              </a:spcBef>
              <a:buClr>
                <a:schemeClr val="tx1"/>
              </a:buClr>
              <a:buSzPct val="100000"/>
              <a:buFont typeface="Arial" panose="020B0604020202020204" pitchFamily="34" charset="0"/>
              <a:buChar char="•"/>
            </a:pPr>
            <a:r>
              <a:rPr lang="en-US" altLang="en-US" sz="1800" dirty="0">
                <a:solidFill>
                  <a:schemeClr val="tx1"/>
                </a:solidFill>
                <a:latin typeface="Open sans"/>
                <a:ea typeface="Open sans"/>
                <a:cs typeface="Open sans"/>
              </a:rPr>
              <a:t>Multiple projects on the same site are </a:t>
            </a:r>
            <a:r>
              <a:rPr lang="en-US" altLang="en-US" sz="1800">
                <a:solidFill>
                  <a:schemeClr val="tx1"/>
                </a:solidFill>
                <a:latin typeface="Open sans"/>
                <a:ea typeface="Open sans"/>
                <a:cs typeface="Open sans"/>
              </a:rPr>
              <a:t>not allowed</a:t>
            </a:r>
            <a:endParaRPr lang="en-US" altLang="en-US" sz="1800" dirty="0">
              <a:solidFill>
                <a:schemeClr val="tx1"/>
              </a:solidFill>
              <a:latin typeface="Open sans"/>
              <a:ea typeface="Open sans"/>
              <a:cs typeface="Open sans"/>
            </a:endParaRPr>
          </a:p>
        </p:txBody>
      </p:sp>
      <p:pic>
        <p:nvPicPr>
          <p:cNvPr id="4" name="Picture 3" descr="Interior photo of the new AMNHH Gilder Center, looking towards the windows on the north sid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47882" y="1141436"/>
            <a:ext cx="6261661" cy="4492099"/>
          </a:xfrm>
          <a:prstGeom prst="rect">
            <a:avLst/>
          </a:prstGeom>
        </p:spPr>
      </p:pic>
      <p:sp>
        <p:nvSpPr>
          <p:cNvPr id="397" name="Google Shape;397;p38"/>
          <p:cNvSpPr/>
          <p:nvPr/>
        </p:nvSpPr>
        <p:spPr>
          <a:xfrm>
            <a:off x="9846095" y="5633535"/>
            <a:ext cx="2161659" cy="263172"/>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algn="ctr">
              <a:buClr>
                <a:schemeClr val="dk1"/>
              </a:buClr>
              <a:buSzPts val="1100"/>
            </a:pPr>
            <a:r>
              <a:rPr lang="en-US" sz="1100">
                <a:solidFill>
                  <a:schemeClr val="dk1"/>
                </a:solidFill>
                <a:latin typeface="Open sans"/>
                <a:ea typeface="Open sans"/>
                <a:cs typeface="Open sans"/>
                <a:sym typeface="Roboto"/>
              </a:rPr>
              <a:t>AMNH Gilder Center</a:t>
            </a:r>
            <a:endParaRPr sz="1400" b="0" i="0" u="none" strike="noStrike" cap="none">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a:t>EDC FUNDING AGREEMENT: TIMELINE</a:t>
            </a:r>
            <a:endParaRPr/>
          </a:p>
        </p:txBody>
      </p:sp>
      <p:sp>
        <p:nvSpPr>
          <p:cNvPr id="25" name="Google Shape;293;p28"/>
          <p:cNvSpPr txBox="1">
            <a:spLocks/>
          </p:cNvSpPr>
          <p:nvPr/>
        </p:nvSpPr>
        <p:spPr>
          <a:xfrm>
            <a:off x="389505" y="833408"/>
            <a:ext cx="11379141" cy="620035"/>
          </a:xfrm>
          <a:prstGeom prst="roundRect">
            <a:avLst>
              <a:gd name="adj" fmla="val 0"/>
            </a:avLst>
          </a:prstGeom>
          <a:solidFill>
            <a:schemeClr val="lt1"/>
          </a:solidFill>
          <a:ln>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buSzPts val="1800"/>
            </a:pPr>
            <a:r>
              <a:rPr lang="en-US" sz="1800" b="1">
                <a:latin typeface="Open sans"/>
                <a:ea typeface="Open sans"/>
                <a:cs typeface="Open sans"/>
                <a:sym typeface="Roboto"/>
              </a:rPr>
              <a:t>A small number of organizations will manage their own design and construction through a Funding Agreement (FA) managed by EDC. </a:t>
            </a:r>
            <a:r>
              <a:rPr lang="en-US" sz="1800" b="1">
                <a:latin typeface="Open sans"/>
                <a:ea typeface="Open sans"/>
                <a:cs typeface="Open sans"/>
              </a:rPr>
              <a:t>Average timelines are:</a:t>
            </a:r>
            <a:endParaRPr lang="en-US">
              <a:latin typeface="Open sans"/>
              <a:ea typeface="Open sans"/>
              <a:cs typeface="Open sans"/>
              <a:sym typeface="Roboto"/>
            </a:endParaRPr>
          </a:p>
        </p:txBody>
      </p:sp>
      <p:sp>
        <p:nvSpPr>
          <p:cNvPr id="56" name="TextBox 55"/>
          <p:cNvSpPr txBox="1"/>
          <p:nvPr/>
        </p:nvSpPr>
        <p:spPr>
          <a:xfrm>
            <a:off x="134541" y="1563902"/>
            <a:ext cx="1897588" cy="1292662"/>
          </a:xfrm>
          <a:prstGeom prst="rect">
            <a:avLst/>
          </a:prstGeom>
          <a:noFill/>
          <a:ln>
            <a:noFill/>
          </a:ln>
        </p:spPr>
        <p:txBody>
          <a:bodyPr wrap="square" rtlCol="0">
            <a:spAutoFit/>
          </a:bodyPr>
          <a:lstStyle/>
          <a:p>
            <a:pPr marL="225425" indent="-225425"/>
            <a:r>
              <a:rPr lang="en-US" sz="1300" b="1">
                <a:solidFill>
                  <a:srgbClr val="3890A8"/>
                </a:solidFill>
                <a:latin typeface="Open sans" panose="020B0606030504020204" pitchFamily="2" charset="0"/>
                <a:ea typeface="Open sans" panose="020B0606030504020204" pitchFamily="2" charset="0"/>
                <a:cs typeface="Open sans" panose="020B0606030504020204" pitchFamily="2" charset="0"/>
              </a:rPr>
              <a:t>1 | Define Scope and Budget/ FA Intake:</a:t>
            </a:r>
          </a:p>
          <a:p>
            <a:pPr marL="225425"/>
            <a:r>
              <a:rPr lang="en-US" sz="1300">
                <a:latin typeface="Open sans" panose="020B0606030504020204" pitchFamily="2" charset="0"/>
                <a:ea typeface="Open sans" panose="020B0606030504020204" pitchFamily="2" charset="0"/>
                <a:cs typeface="Open sans" panose="020B0606030504020204" pitchFamily="2" charset="0"/>
              </a:rPr>
              <a:t>Work with DCLA and EDC to define scope and budget</a:t>
            </a:r>
          </a:p>
        </p:txBody>
      </p:sp>
      <p:sp>
        <p:nvSpPr>
          <p:cNvPr id="55" name="Chevron 54"/>
          <p:cNvSpPr/>
          <p:nvPr/>
        </p:nvSpPr>
        <p:spPr>
          <a:xfrm>
            <a:off x="198788" y="2991064"/>
            <a:ext cx="1443698" cy="510974"/>
          </a:xfrm>
          <a:prstGeom prst="chevron">
            <a:avLst/>
          </a:prstGeom>
          <a:solidFill>
            <a:srgbClr val="3890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1-2</a:t>
            </a:r>
          </a:p>
          <a:p>
            <a:pPr algn="ctr"/>
            <a:r>
              <a:rPr lang="en-US" sz="1600" b="1">
                <a:solidFill>
                  <a:schemeClr val="bg1"/>
                </a:solidFill>
                <a:latin typeface="Roboto" panose="02000000000000000000" pitchFamily="2" charset="0"/>
              </a:rPr>
              <a:t>Months</a:t>
            </a:r>
          </a:p>
        </p:txBody>
      </p:sp>
      <p:sp>
        <p:nvSpPr>
          <p:cNvPr id="50" name="Rectangle 49"/>
          <p:cNvSpPr/>
          <p:nvPr/>
        </p:nvSpPr>
        <p:spPr>
          <a:xfrm>
            <a:off x="1333500" y="3562502"/>
            <a:ext cx="2549954" cy="1492716"/>
          </a:xfrm>
          <a:prstGeom prst="rect">
            <a:avLst/>
          </a:prstGeom>
          <a:ln>
            <a:noFill/>
          </a:ln>
        </p:spPr>
        <p:txBody>
          <a:bodyPr wrap="square">
            <a:spAutoFit/>
          </a:bodyPr>
          <a:lstStyle/>
          <a:p>
            <a:pPr marL="282575" indent="-282575"/>
            <a:r>
              <a:rPr lang="en-US" sz="1300" b="1">
                <a:solidFill>
                  <a:srgbClr val="90D164"/>
                </a:solidFill>
                <a:latin typeface="Open sans" panose="020B0606030504020204" pitchFamily="2" charset="0"/>
                <a:ea typeface="Open sans" panose="020B0606030504020204" pitchFamily="2" charset="0"/>
                <a:cs typeface="Open sans" panose="020B0606030504020204" pitchFamily="2" charset="0"/>
              </a:rPr>
              <a:t>2 | Prepare Funding Agreement: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EDC will manage FA process including internal review, coordination with Law Dept. for FA and RC draft and OMB CP review</a:t>
            </a:r>
          </a:p>
        </p:txBody>
      </p:sp>
      <p:sp>
        <p:nvSpPr>
          <p:cNvPr id="45" name="Chevron 44"/>
          <p:cNvSpPr/>
          <p:nvPr/>
        </p:nvSpPr>
        <p:spPr>
          <a:xfrm>
            <a:off x="1431923" y="2990088"/>
            <a:ext cx="2172465" cy="510974"/>
          </a:xfrm>
          <a:prstGeom prst="chevron">
            <a:avLst/>
          </a:prstGeom>
          <a:solidFill>
            <a:srgbClr val="90D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4-8</a:t>
            </a:r>
          </a:p>
          <a:p>
            <a:pPr algn="ctr"/>
            <a:r>
              <a:rPr lang="en-US" sz="1600" b="1">
                <a:solidFill>
                  <a:schemeClr val="bg1"/>
                </a:solidFill>
                <a:latin typeface="Roboto" panose="02000000000000000000" pitchFamily="2" charset="0"/>
              </a:rPr>
              <a:t>Months</a:t>
            </a:r>
          </a:p>
        </p:txBody>
      </p:sp>
      <p:sp>
        <p:nvSpPr>
          <p:cNvPr id="51" name="Rectangle 50"/>
          <p:cNvSpPr/>
          <p:nvPr/>
        </p:nvSpPr>
        <p:spPr>
          <a:xfrm>
            <a:off x="3327950" y="1566147"/>
            <a:ext cx="1905925" cy="1092607"/>
          </a:xfrm>
          <a:prstGeom prst="rect">
            <a:avLst/>
          </a:prstGeom>
        </p:spPr>
        <p:txBody>
          <a:bodyPr wrap="square">
            <a:spAutoFit/>
          </a:bodyPr>
          <a:lstStyle/>
          <a:p>
            <a:pPr marL="282575" indent="-282575"/>
            <a:r>
              <a:rPr lang="en-US" sz="1300" b="1">
                <a:solidFill>
                  <a:srgbClr val="4AAF8A"/>
                </a:solidFill>
                <a:latin typeface="Open sans" panose="020B0606030504020204" pitchFamily="2" charset="0"/>
                <a:ea typeface="Open sans" panose="020B0606030504020204" pitchFamily="2" charset="0"/>
                <a:cs typeface="Open sans" panose="020B0606030504020204" pitchFamily="2" charset="0"/>
              </a:rPr>
              <a:t>3 | Procurement: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EDC reviews contractor procurement and compliance </a:t>
            </a:r>
          </a:p>
        </p:txBody>
      </p:sp>
      <p:sp>
        <p:nvSpPr>
          <p:cNvPr id="46" name="Chevron 45"/>
          <p:cNvSpPr/>
          <p:nvPr/>
        </p:nvSpPr>
        <p:spPr>
          <a:xfrm>
            <a:off x="3388634" y="2986192"/>
            <a:ext cx="1364689" cy="510974"/>
          </a:xfrm>
          <a:prstGeom prst="chevron">
            <a:avLst/>
          </a:prstGeom>
          <a:solidFill>
            <a:srgbClr val="4AAF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1-2 </a:t>
            </a:r>
          </a:p>
          <a:p>
            <a:pPr algn="ctr"/>
            <a:r>
              <a:rPr lang="en-US" sz="1600" b="1">
                <a:solidFill>
                  <a:schemeClr val="bg1"/>
                </a:solidFill>
                <a:latin typeface="Roboto" panose="02000000000000000000" pitchFamily="2" charset="0"/>
              </a:rPr>
              <a:t>Mo</a:t>
            </a:r>
          </a:p>
        </p:txBody>
      </p:sp>
      <p:sp>
        <p:nvSpPr>
          <p:cNvPr id="52" name="Rectangle 51"/>
          <p:cNvSpPr/>
          <p:nvPr/>
        </p:nvSpPr>
        <p:spPr>
          <a:xfrm>
            <a:off x="4440260" y="3566360"/>
            <a:ext cx="1989666" cy="892552"/>
          </a:xfrm>
          <a:prstGeom prst="rect">
            <a:avLst/>
          </a:prstGeom>
        </p:spPr>
        <p:txBody>
          <a:bodyPr wrap="square">
            <a:spAutoFit/>
          </a:bodyPr>
          <a:lstStyle/>
          <a:p>
            <a:pPr marL="282575" indent="-282575"/>
            <a:r>
              <a:rPr lang="en-US" sz="1300" b="1">
                <a:solidFill>
                  <a:srgbClr val="236EBE"/>
                </a:solidFill>
                <a:latin typeface="Open sans" panose="020B0606030504020204" pitchFamily="2" charset="0"/>
                <a:ea typeface="Open sans" panose="020B0606030504020204" pitchFamily="2" charset="0"/>
                <a:cs typeface="Open sans" panose="020B0606030504020204" pitchFamily="2" charset="0"/>
              </a:rPr>
              <a:t>4 | Execute Funding Agreement:</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EDC manages this phase internally</a:t>
            </a:r>
          </a:p>
        </p:txBody>
      </p:sp>
      <p:sp>
        <p:nvSpPr>
          <p:cNvPr id="48" name="Chevron 47"/>
          <p:cNvSpPr/>
          <p:nvPr/>
        </p:nvSpPr>
        <p:spPr>
          <a:xfrm>
            <a:off x="4538307" y="2990575"/>
            <a:ext cx="1950851" cy="510974"/>
          </a:xfrm>
          <a:prstGeom prst="chevron">
            <a:avLst/>
          </a:prstGeom>
          <a:solidFill>
            <a:srgbClr val="236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4</a:t>
            </a:r>
          </a:p>
          <a:p>
            <a:pPr algn="ctr"/>
            <a:r>
              <a:rPr lang="en-US" sz="1600" b="1">
                <a:solidFill>
                  <a:schemeClr val="bg1"/>
                </a:solidFill>
                <a:latin typeface="Roboto" panose="02000000000000000000" pitchFamily="2" charset="0"/>
              </a:rPr>
              <a:t> Months</a:t>
            </a:r>
          </a:p>
        </p:txBody>
      </p:sp>
      <p:sp>
        <p:nvSpPr>
          <p:cNvPr id="53" name="Rectangle 52"/>
          <p:cNvSpPr/>
          <p:nvPr/>
        </p:nvSpPr>
        <p:spPr>
          <a:xfrm>
            <a:off x="6096000" y="1564147"/>
            <a:ext cx="2164639" cy="1092607"/>
          </a:xfrm>
          <a:prstGeom prst="rect">
            <a:avLst/>
          </a:prstGeom>
        </p:spPr>
        <p:txBody>
          <a:bodyPr wrap="square">
            <a:spAutoFit/>
          </a:bodyPr>
          <a:lstStyle/>
          <a:p>
            <a:pPr marL="282575" indent="-282575"/>
            <a:r>
              <a:rPr lang="en-US" sz="1300" b="1">
                <a:solidFill>
                  <a:srgbClr val="7CBAD3"/>
                </a:solidFill>
                <a:latin typeface="Open sans" panose="020B0606030504020204" pitchFamily="2" charset="0"/>
                <a:ea typeface="Open sans" panose="020B0606030504020204" pitchFamily="2" charset="0"/>
                <a:cs typeface="Open sans" panose="020B0606030504020204" pitchFamily="2" charset="0"/>
              </a:rPr>
              <a:t>5 | OMB Review:</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OMB reviews scope for eligibility before issuing a Certificate to Proceed (CP)</a:t>
            </a:r>
          </a:p>
        </p:txBody>
      </p:sp>
      <p:sp>
        <p:nvSpPr>
          <p:cNvPr id="47" name="Chevron 46"/>
          <p:cNvSpPr/>
          <p:nvPr/>
        </p:nvSpPr>
        <p:spPr>
          <a:xfrm>
            <a:off x="6272562" y="2990575"/>
            <a:ext cx="1616238" cy="510974"/>
          </a:xfrm>
          <a:prstGeom prst="chevron">
            <a:avLst/>
          </a:prstGeom>
          <a:solidFill>
            <a:srgbClr val="7CBA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1-3</a:t>
            </a:r>
          </a:p>
          <a:p>
            <a:pPr algn="ctr"/>
            <a:r>
              <a:rPr lang="en-US" sz="1600" b="1">
                <a:solidFill>
                  <a:schemeClr val="bg1"/>
                </a:solidFill>
                <a:latin typeface="Roboto" panose="02000000000000000000" pitchFamily="2" charset="0"/>
              </a:rPr>
              <a:t> Months</a:t>
            </a:r>
          </a:p>
        </p:txBody>
      </p:sp>
      <p:sp>
        <p:nvSpPr>
          <p:cNvPr id="54" name="Rectangle 53"/>
          <p:cNvSpPr/>
          <p:nvPr/>
        </p:nvSpPr>
        <p:spPr>
          <a:xfrm>
            <a:off x="7631663" y="3579435"/>
            <a:ext cx="1594557" cy="1292662"/>
          </a:xfrm>
          <a:prstGeom prst="rect">
            <a:avLst/>
          </a:prstGeom>
        </p:spPr>
        <p:txBody>
          <a:bodyPr wrap="square">
            <a:spAutoFit/>
          </a:bodyPr>
          <a:lstStyle/>
          <a:p>
            <a:pPr marL="282575" indent="-282575"/>
            <a:r>
              <a:rPr lang="en-US" sz="1300" b="1" dirty="0">
                <a:solidFill>
                  <a:srgbClr val="788DBF"/>
                </a:solidFill>
                <a:latin typeface="Open sans" panose="020B0606030504020204" pitchFamily="2" charset="0"/>
                <a:ea typeface="Open sans" panose="020B0606030504020204" pitchFamily="2" charset="0"/>
                <a:cs typeface="Open sans" panose="020B0606030504020204" pitchFamily="2" charset="0"/>
              </a:rPr>
              <a:t>6 | Comptroller Registration:</a:t>
            </a:r>
          </a:p>
          <a:p>
            <a:pPr marL="282575" indent="-282575"/>
            <a:r>
              <a:rPr lang="en-US" sz="1300" b="1" dirty="0">
                <a:solidFill>
                  <a:srgbClr val="B22A91"/>
                </a:solidFill>
                <a:latin typeface="Open sans" panose="020B0606030504020204" pitchFamily="2" charset="0"/>
                <a:ea typeface="Open sans" panose="020B0606030504020204" pitchFamily="2" charset="0"/>
                <a:cs typeface="Open sans" panose="020B0606030504020204" pitchFamily="2" charset="0"/>
              </a:rPr>
              <a:t>     </a:t>
            </a:r>
            <a:r>
              <a:rPr lang="en-US" sz="1300" dirty="0">
                <a:solidFill>
                  <a:schemeClr val="tx1"/>
                </a:solidFill>
                <a:latin typeface="Open sans" panose="020B0606030504020204" pitchFamily="2" charset="0"/>
                <a:ea typeface="Open sans" panose="020B0606030504020204" pitchFamily="2" charset="0"/>
                <a:cs typeface="Open sans" panose="020B0606030504020204" pitchFamily="2" charset="0"/>
              </a:rPr>
              <a:t>Comptroller registers contract</a:t>
            </a:r>
            <a:endParaRPr lang="en-US" sz="1300" b="1" dirty="0">
              <a:solidFill>
                <a:srgbClr val="B22A91"/>
              </a:solidFill>
              <a:latin typeface="Open sans" panose="020B0606030504020204" pitchFamily="2" charset="0"/>
              <a:ea typeface="Open sans" panose="020B0606030504020204" pitchFamily="2" charset="0"/>
              <a:cs typeface="Open sans" panose="020B0606030504020204" pitchFamily="2" charset="0"/>
            </a:endParaRP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a:t>
            </a:r>
          </a:p>
        </p:txBody>
      </p:sp>
      <p:sp>
        <p:nvSpPr>
          <p:cNvPr id="49" name="Chevron 48"/>
          <p:cNvSpPr/>
          <p:nvPr/>
        </p:nvSpPr>
        <p:spPr>
          <a:xfrm>
            <a:off x="7672411" y="2990088"/>
            <a:ext cx="1179489" cy="510974"/>
          </a:xfrm>
          <a:prstGeom prst="chevron">
            <a:avLst/>
          </a:prstGeom>
          <a:solidFill>
            <a:srgbClr val="788D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a:t>
            </a:r>
          </a:p>
          <a:p>
            <a:pPr algn="ctr"/>
            <a:r>
              <a:rPr lang="en-US" sz="1600" b="1">
                <a:solidFill>
                  <a:schemeClr val="bg1"/>
                </a:solidFill>
                <a:latin typeface="Roboto" panose="02000000000000000000" pitchFamily="2" charset="0"/>
              </a:rPr>
              <a:t>Mo</a:t>
            </a:r>
          </a:p>
        </p:txBody>
      </p:sp>
      <p:sp>
        <p:nvSpPr>
          <p:cNvPr id="58" name="Rectangle 57"/>
          <p:cNvSpPr/>
          <p:nvPr/>
        </p:nvSpPr>
        <p:spPr>
          <a:xfrm>
            <a:off x="8428941" y="1563901"/>
            <a:ext cx="2144632" cy="1092607"/>
          </a:xfrm>
          <a:prstGeom prst="rect">
            <a:avLst/>
          </a:prstGeom>
        </p:spPr>
        <p:txBody>
          <a:bodyPr wrap="square">
            <a:spAutoFit/>
          </a:bodyPr>
          <a:lstStyle/>
          <a:p>
            <a:pPr marL="282575" indent="-282575"/>
            <a:r>
              <a:rPr lang="en-US" sz="1300" b="1" dirty="0">
                <a:solidFill>
                  <a:srgbClr val="D58BA8"/>
                </a:solidFill>
                <a:latin typeface="Open sans" panose="020B0606030504020204" pitchFamily="2" charset="0"/>
                <a:ea typeface="Open sans" panose="020B0606030504020204" pitchFamily="2" charset="0"/>
                <a:cs typeface="Open sans" panose="020B0606030504020204" pitchFamily="2" charset="0"/>
              </a:rPr>
              <a:t>7 | Record RC:</a:t>
            </a:r>
          </a:p>
          <a:p>
            <a:pPr marL="282575" indent="-282575"/>
            <a:r>
              <a:rPr lang="en-US" sz="1300" dirty="0">
                <a:latin typeface="Open sans" panose="020B0606030504020204" pitchFamily="2" charset="0"/>
                <a:ea typeface="Open sans" panose="020B0606030504020204" pitchFamily="2" charset="0"/>
                <a:cs typeface="Open sans" panose="020B0606030504020204" pitchFamily="2" charset="0"/>
              </a:rPr>
              <a:t>	Restrictive Covenant (for non-City owned property) is recorded with City</a:t>
            </a:r>
          </a:p>
        </p:txBody>
      </p:sp>
      <p:sp>
        <p:nvSpPr>
          <p:cNvPr id="57" name="Chevron 56"/>
          <p:cNvSpPr/>
          <p:nvPr/>
        </p:nvSpPr>
        <p:spPr>
          <a:xfrm>
            <a:off x="8637584" y="2990088"/>
            <a:ext cx="1075266" cy="510974"/>
          </a:xfrm>
          <a:prstGeom prst="chevron">
            <a:avLst/>
          </a:prstGeom>
          <a:solidFill>
            <a:srgbClr val="D58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Roboto" panose="02000000000000000000" pitchFamily="2" charset="0"/>
              </a:rPr>
              <a:t>1</a:t>
            </a:r>
          </a:p>
          <a:p>
            <a:pPr algn="ctr"/>
            <a:r>
              <a:rPr lang="en-US" sz="1600" b="1">
                <a:solidFill>
                  <a:schemeClr val="bg1"/>
                </a:solidFill>
                <a:latin typeface="Roboto" panose="02000000000000000000" pitchFamily="2" charset="0"/>
              </a:rPr>
              <a:t>Mo</a:t>
            </a:r>
          </a:p>
        </p:txBody>
      </p:sp>
      <p:sp>
        <p:nvSpPr>
          <p:cNvPr id="22" name="Rectangle 21"/>
          <p:cNvSpPr/>
          <p:nvPr/>
        </p:nvSpPr>
        <p:spPr>
          <a:xfrm>
            <a:off x="9410700" y="3560377"/>
            <a:ext cx="2487294" cy="1092607"/>
          </a:xfrm>
          <a:prstGeom prst="rect">
            <a:avLst/>
          </a:prstGeom>
        </p:spPr>
        <p:txBody>
          <a:bodyPr wrap="square">
            <a:spAutoFit/>
          </a:bodyPr>
          <a:lstStyle/>
          <a:p>
            <a:pPr marL="282575" indent="-282575"/>
            <a:r>
              <a:rPr lang="en-US" sz="1300" b="1">
                <a:solidFill>
                  <a:srgbClr val="B22A91"/>
                </a:solidFill>
                <a:latin typeface="Open sans" panose="020B0606030504020204" pitchFamily="2" charset="0"/>
                <a:ea typeface="Open sans" panose="020B0606030504020204" pitchFamily="2" charset="0"/>
                <a:cs typeface="Open sans" panose="020B0606030504020204" pitchFamily="2" charset="0"/>
              </a:rPr>
              <a:t> </a:t>
            </a:r>
            <a:r>
              <a:rPr lang="en-US" sz="1300" b="1">
                <a:solidFill>
                  <a:srgbClr val="98699D"/>
                </a:solidFill>
                <a:latin typeface="Open sans" panose="020B0606030504020204" pitchFamily="2" charset="0"/>
                <a:ea typeface="Open sans" panose="020B0606030504020204" pitchFamily="2" charset="0"/>
                <a:cs typeface="Open sans" panose="020B0606030504020204" pitchFamily="2" charset="0"/>
              </a:rPr>
              <a:t>9 | Requisitions:</a:t>
            </a:r>
          </a:p>
          <a:p>
            <a:pPr marL="282575" indent="-282575"/>
            <a:r>
              <a:rPr lang="en-US" sz="1300">
                <a:latin typeface="Open sans" panose="020B0606030504020204" pitchFamily="2" charset="0"/>
                <a:ea typeface="Open sans" panose="020B0606030504020204" pitchFamily="2" charset="0"/>
                <a:cs typeface="Open sans" panose="020B0606030504020204" pitchFamily="2" charset="0"/>
              </a:rPr>
              <a:t>	With funds registered, organization can request reimbursement for construction costs</a:t>
            </a:r>
          </a:p>
        </p:txBody>
      </p:sp>
      <p:sp>
        <p:nvSpPr>
          <p:cNvPr id="21" name="Chevron 20"/>
          <p:cNvSpPr/>
          <p:nvPr/>
        </p:nvSpPr>
        <p:spPr>
          <a:xfrm>
            <a:off x="9499600" y="2990088"/>
            <a:ext cx="2578100" cy="510974"/>
          </a:xfrm>
          <a:prstGeom prst="chevron">
            <a:avLst/>
          </a:prstGeom>
          <a:solidFill>
            <a:srgbClr val="9869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a:solidFill>
                  <a:schemeClr val="bg1"/>
                </a:solidFill>
                <a:latin typeface="Roboto" panose="02000000000000000000" pitchFamily="2" charset="0"/>
              </a:rPr>
              <a:t>Dependent on Project</a:t>
            </a:r>
          </a:p>
        </p:txBody>
      </p:sp>
      <p:sp>
        <p:nvSpPr>
          <p:cNvPr id="20" name="Google Shape;311;p28" descr="Timeframes depend on the scale, budget and complexity of the project. The timeline shown represents optimal durations without delays and is based on complete submissions + timely actions.&#10;&#10;Compiling and approving legal requirements may result in delays (Restrictive Covenants, mortgage subordinations, &#10;lease amendments, etc.)">
            <a:extLst>
              <a:ext uri="{FF2B5EF4-FFF2-40B4-BE49-F238E27FC236}">
                <a16:creationId xmlns:a16="http://schemas.microsoft.com/office/drawing/2014/main" id="{093BE358-A934-419B-B8D6-0914E6F7464B}"/>
              </a:ext>
            </a:extLst>
          </p:cNvPr>
          <p:cNvSpPr/>
          <p:nvPr/>
        </p:nvSpPr>
        <p:spPr>
          <a:xfrm>
            <a:off x="420624" y="5294376"/>
            <a:ext cx="11345294" cy="1344168"/>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lnSpc>
                <a:spcPct val="110000"/>
              </a:lnSpc>
              <a:buClr>
                <a:schemeClr val="dk1"/>
              </a:buClr>
              <a:buSzPts val="1800"/>
            </a:pPr>
            <a:r>
              <a:rPr lang="en-US" sz="16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Timeframes depend on the scale, budget and complexity of the project. The timeline shown represents optimal durations without delays and is based on complete submissions + timely actions.</a:t>
            </a:r>
            <a:endParaRPr lang="en-US" sz="1200">
              <a:latin typeface="Open sans" panose="020B0606030504020204" pitchFamily="2" charset="0"/>
              <a:ea typeface="Open sans" panose="020B0606030504020204" pitchFamily="2" charset="0"/>
              <a:cs typeface="Open sans" panose="020B0606030504020204" pitchFamily="2" charset="0"/>
              <a:sym typeface="Roboto"/>
            </a:endParaRPr>
          </a:p>
          <a:p>
            <a:pPr lvl="0" algn="ctr">
              <a:lnSpc>
                <a:spcPct val="110000"/>
              </a:lnSpc>
              <a:buClr>
                <a:schemeClr val="dk1"/>
              </a:buClr>
              <a:buSzPts val="1200"/>
            </a:pPr>
            <a:endParaRPr lang="en-US" sz="1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algn="ctr"/>
            <a:r>
              <a:rPr lang="en-US" sz="1600" b="1">
                <a:solidFill>
                  <a:schemeClr val="tx1"/>
                </a:solidFill>
                <a:latin typeface="Open sans" panose="020B0606030504020204" pitchFamily="2" charset="0"/>
                <a:ea typeface="Open sans" panose="020B0606030504020204" pitchFamily="2" charset="0"/>
                <a:cs typeface="Open sans" panose="020B0606030504020204" pitchFamily="2" charset="0"/>
              </a:rPr>
              <a:t>Compiling and approving legal requirements may result in delays (Restrictive Covenants, mortgage subordinations, lease amendments, etc.)</a:t>
            </a:r>
          </a:p>
        </p:txBody>
      </p:sp>
    </p:spTree>
    <p:extLst>
      <p:ext uri="{BB962C8B-B14F-4D97-AF65-F5344CB8AC3E}">
        <p14:creationId xmlns:p14="http://schemas.microsoft.com/office/powerpoint/2010/main" val="259078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E656609-4CF8-CA7E-18EB-75283C6A95A3}"/>
              </a:ext>
            </a:extLst>
          </p:cNvPr>
          <p:cNvSpPr>
            <a:spLocks noGrp="1"/>
          </p:cNvSpPr>
          <p:nvPr>
            <p:ph type="body" idx="5"/>
          </p:nvPr>
        </p:nvSpPr>
        <p:spPr>
          <a:xfrm>
            <a:off x="3945082" y="3492731"/>
            <a:ext cx="7958623" cy="1252728"/>
          </a:xfrm>
        </p:spPr>
        <p:txBody>
          <a:bodyPr/>
          <a:lstStyle/>
          <a:p>
            <a:pPr indent="0">
              <a:buNone/>
            </a:pPr>
            <a:r>
              <a:rPr lang="en-US" sz="1600" dirty="0">
                <a:latin typeface="Open Sans" pitchFamily="2" charset="0"/>
                <a:ea typeface="Open Sans" pitchFamily="2" charset="0"/>
                <a:cs typeface="Open Sans" pitchFamily="2" charset="0"/>
              </a:rPr>
              <a:t>Each year DCLA works with OMB to prepare the Asset Information  Management System (AIMS) Reconciliation Report to track how organizations on City-owned property are keeping City assets in a “state of good repair” as required by your agreement with the City.</a:t>
            </a:r>
          </a:p>
        </p:txBody>
      </p:sp>
      <p:sp>
        <p:nvSpPr>
          <p:cNvPr id="7" name="Text Placeholder 6">
            <a:extLst>
              <a:ext uri="{FF2B5EF4-FFF2-40B4-BE49-F238E27FC236}">
                <a16:creationId xmlns:a16="http://schemas.microsoft.com/office/drawing/2014/main" id="{7D70EAEA-8D64-B5D5-E87D-50AFCD35668B}"/>
              </a:ext>
            </a:extLst>
          </p:cNvPr>
          <p:cNvSpPr>
            <a:spLocks noGrp="1"/>
          </p:cNvSpPr>
          <p:nvPr>
            <p:ph type="body" idx="6"/>
          </p:nvPr>
        </p:nvSpPr>
        <p:spPr>
          <a:xfrm>
            <a:off x="3925529" y="4866356"/>
            <a:ext cx="7958623" cy="1728940"/>
          </a:xfrm>
        </p:spPr>
        <p:txBody>
          <a:bodyPr/>
          <a:lstStyle/>
          <a:p>
            <a:pPr indent="0">
              <a:buNone/>
            </a:pPr>
            <a:r>
              <a:rPr lang="en-US" sz="1600" dirty="0">
                <a:latin typeface="Open Sans"/>
                <a:ea typeface="Open Sans"/>
                <a:cs typeface="Open Sans"/>
              </a:rPr>
              <a:t>DCLA is getting more and more requests for reporting out to other agencies on a variety of information, most notably around sustainability initiatives and other administration priorities. Please be prepared to receive questions throughout the capital process (from the request process through project closeout) from DCLA – we thank you for your cooperation in providing this important information in a timely manner!</a:t>
            </a:r>
          </a:p>
        </p:txBody>
      </p:sp>
      <p:sp>
        <p:nvSpPr>
          <p:cNvPr id="8" name="Text Placeholder 7">
            <a:extLst>
              <a:ext uri="{FF2B5EF4-FFF2-40B4-BE49-F238E27FC236}">
                <a16:creationId xmlns:a16="http://schemas.microsoft.com/office/drawing/2014/main" id="{D6FB3020-BC5E-66EF-9F3A-DB9E77CDC994}"/>
              </a:ext>
            </a:extLst>
          </p:cNvPr>
          <p:cNvSpPr>
            <a:spLocks noGrp="1"/>
          </p:cNvSpPr>
          <p:nvPr>
            <p:ph type="body" idx="7"/>
          </p:nvPr>
        </p:nvSpPr>
        <p:spPr>
          <a:xfrm>
            <a:off x="3891763" y="931233"/>
            <a:ext cx="7992389" cy="1121833"/>
          </a:xfrm>
        </p:spPr>
        <p:txBody>
          <a:bodyPr/>
          <a:lstStyle/>
          <a:p>
            <a:pPr indent="0">
              <a:buNone/>
            </a:pPr>
            <a:r>
              <a:rPr lang="en-US" sz="1600" dirty="0">
                <a:latin typeface="Open Sans"/>
                <a:ea typeface="Open Sans"/>
                <a:cs typeface="Open Sans"/>
              </a:rPr>
              <a:t>On a yearly basis, organizations must certify that equipment </a:t>
            </a:r>
            <a:r>
              <a:rPr lang="en-US" sz="1600" dirty="0">
                <a:effectLst/>
                <a:latin typeface="Open Sans"/>
                <a:ea typeface="Open Sans"/>
                <a:cs typeface="Open Sans"/>
              </a:rPr>
              <a:t>acquired with funds administered by DCLA </a:t>
            </a:r>
            <a:r>
              <a:rPr lang="en-US" sz="1600" dirty="0">
                <a:latin typeface="Open Sans"/>
                <a:ea typeface="Open Sans"/>
                <a:cs typeface="Open Sans"/>
              </a:rPr>
              <a:t>is being used in </a:t>
            </a:r>
            <a:r>
              <a:rPr lang="en-US" sz="1600" dirty="0">
                <a:effectLst/>
                <a:latin typeface="Open Sans"/>
                <a:ea typeface="Open Sans"/>
                <a:cs typeface="Open Sans"/>
              </a:rPr>
              <a:t>compliance with the terms and conditions outlined in the use or funding agreement.</a:t>
            </a:r>
            <a:endParaRPr lang="en-US" sz="1600" dirty="0">
              <a:latin typeface="Open Sans"/>
              <a:ea typeface="Open Sans"/>
              <a:cs typeface="Open Sans"/>
            </a:endParaRPr>
          </a:p>
        </p:txBody>
      </p:sp>
      <p:sp>
        <p:nvSpPr>
          <p:cNvPr id="9" name="Text Placeholder 8">
            <a:extLst>
              <a:ext uri="{FF2B5EF4-FFF2-40B4-BE49-F238E27FC236}">
                <a16:creationId xmlns:a16="http://schemas.microsoft.com/office/drawing/2014/main" id="{12C7F653-47B5-9633-D6D2-965BE05D3EE5}"/>
              </a:ext>
            </a:extLst>
          </p:cNvPr>
          <p:cNvSpPr>
            <a:spLocks noGrp="1"/>
          </p:cNvSpPr>
          <p:nvPr>
            <p:ph type="body" idx="8"/>
          </p:nvPr>
        </p:nvSpPr>
        <p:spPr>
          <a:xfrm>
            <a:off x="3891517" y="2169991"/>
            <a:ext cx="8029506" cy="1196656"/>
          </a:xfrm>
        </p:spPr>
        <p:txBody>
          <a:bodyPr/>
          <a:lstStyle/>
          <a:p>
            <a:pPr indent="0">
              <a:buNone/>
            </a:pPr>
            <a:r>
              <a:rPr lang="en-US" sz="1600" dirty="0">
                <a:latin typeface="Open Sans"/>
                <a:ea typeface="Open Sans"/>
                <a:cs typeface="Open Sans"/>
              </a:rPr>
              <a:t>The City began attaching compliance certificates to covenants in 2013. If you are a non-City owned building with a Restrictive Covenant, you are expected to submit a compliance certificate annually.</a:t>
            </a:r>
          </a:p>
        </p:txBody>
      </p:sp>
      <p:sp>
        <p:nvSpPr>
          <p:cNvPr id="10" name="Title 9">
            <a:extLst>
              <a:ext uri="{FF2B5EF4-FFF2-40B4-BE49-F238E27FC236}">
                <a16:creationId xmlns:a16="http://schemas.microsoft.com/office/drawing/2014/main" id="{6C620EAE-00D6-9D87-E442-ECB177BE4750}"/>
              </a:ext>
            </a:extLst>
          </p:cNvPr>
          <p:cNvSpPr>
            <a:spLocks noGrp="1"/>
          </p:cNvSpPr>
          <p:nvPr>
            <p:ph type="title"/>
          </p:nvPr>
        </p:nvSpPr>
        <p:spPr>
          <a:xfrm>
            <a:off x="0" y="0"/>
            <a:ext cx="12192000" cy="777240"/>
          </a:xfrm>
          <a:prstGeom prst="rect">
            <a:avLst/>
          </a:prstGeom>
        </p:spPr>
        <p:txBody>
          <a:bodyPr/>
          <a:lstStyle/>
          <a:p>
            <a:r>
              <a:rPr lang="en-US" dirty="0"/>
              <a:t>REPORTING</a:t>
            </a:r>
          </a:p>
        </p:txBody>
      </p:sp>
      <p:sp>
        <p:nvSpPr>
          <p:cNvPr id="11" name="TextBox 10">
            <a:extLst>
              <a:ext uri="{FF2B5EF4-FFF2-40B4-BE49-F238E27FC236}">
                <a16:creationId xmlns:a16="http://schemas.microsoft.com/office/drawing/2014/main" id="{25F9D5D9-615E-18FE-729E-2277EB2C9B85}"/>
              </a:ext>
            </a:extLst>
          </p:cNvPr>
          <p:cNvSpPr txBox="1"/>
          <p:nvPr/>
        </p:nvSpPr>
        <p:spPr>
          <a:xfrm>
            <a:off x="638176" y="1307483"/>
            <a:ext cx="3867150" cy="369332"/>
          </a:xfrm>
          <a:prstGeom prst="rect">
            <a:avLst/>
          </a:prstGeom>
          <a:noFill/>
        </p:spPr>
        <p:txBody>
          <a:bodyPr wrap="square" rtlCol="0">
            <a:spAutoFit/>
          </a:bodyPr>
          <a:lstStyle/>
          <a:p>
            <a:r>
              <a:rPr lang="en-US" sz="1800" b="1" dirty="0">
                <a:solidFill>
                  <a:schemeClr val="bg1"/>
                </a:solidFill>
                <a:latin typeface="Open Sans" pitchFamily="2" charset="0"/>
                <a:ea typeface="Open Sans" pitchFamily="2" charset="0"/>
                <a:cs typeface="Open Sans" pitchFamily="2" charset="0"/>
              </a:rPr>
              <a:t>Annual Use Certification	</a:t>
            </a:r>
          </a:p>
        </p:txBody>
      </p:sp>
      <p:grpSp>
        <p:nvGrpSpPr>
          <p:cNvPr id="30" name="Group 29" descr="Compliance Certificate - Real Property">
            <a:extLst>
              <a:ext uri="{FF2B5EF4-FFF2-40B4-BE49-F238E27FC236}">
                <a16:creationId xmlns:a16="http://schemas.microsoft.com/office/drawing/2014/main" id="{60F57ED8-3F44-C24E-224F-C4782943E9AA}"/>
              </a:ext>
            </a:extLst>
          </p:cNvPr>
          <p:cNvGrpSpPr/>
          <p:nvPr/>
        </p:nvGrpSpPr>
        <p:grpSpPr>
          <a:xfrm>
            <a:off x="230489" y="2172282"/>
            <a:ext cx="4274837" cy="1197750"/>
            <a:chOff x="230489" y="2172282"/>
            <a:chExt cx="4274837" cy="1197750"/>
          </a:xfrm>
        </p:grpSpPr>
        <p:sp>
          <p:nvSpPr>
            <p:cNvPr id="17" name="Flowchart: Stored Data 16">
              <a:extLst>
                <a:ext uri="{FF2B5EF4-FFF2-40B4-BE49-F238E27FC236}">
                  <a16:creationId xmlns:a16="http://schemas.microsoft.com/office/drawing/2014/main" id="{D002AAAD-6189-CA09-91D7-51B5928A73A6}"/>
                </a:ext>
              </a:extLst>
            </p:cNvPr>
            <p:cNvSpPr/>
            <p:nvPr/>
          </p:nvSpPr>
          <p:spPr>
            <a:xfrm>
              <a:off x="230489" y="2172282"/>
              <a:ext cx="4274837" cy="1197750"/>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a:spcBef>
                  <a:spcPts val="360"/>
                </a:spcBef>
              </a:pPr>
              <a:endParaRPr lang="en-US" sz="2000" dirty="0">
                <a:solidFill>
                  <a:schemeClr val="bg1"/>
                </a:solidFill>
                <a:latin typeface="Open sans"/>
                <a:ea typeface="Open sans"/>
                <a:cs typeface="Open sans"/>
              </a:endParaRPr>
            </a:p>
          </p:txBody>
        </p:sp>
        <p:sp>
          <p:nvSpPr>
            <p:cNvPr id="12" name="TextBox 11">
              <a:extLst>
                <a:ext uri="{FF2B5EF4-FFF2-40B4-BE49-F238E27FC236}">
                  <a16:creationId xmlns:a16="http://schemas.microsoft.com/office/drawing/2014/main" id="{BC2A856C-C683-8E92-89D7-433992A730BB}"/>
                </a:ext>
              </a:extLst>
            </p:cNvPr>
            <p:cNvSpPr txBox="1"/>
            <p:nvPr/>
          </p:nvSpPr>
          <p:spPr>
            <a:xfrm>
              <a:off x="638176" y="2423760"/>
              <a:ext cx="3503312" cy="697627"/>
            </a:xfrm>
            <a:prstGeom prst="rect">
              <a:avLst/>
            </a:prstGeom>
            <a:noFill/>
          </p:spPr>
          <p:txBody>
            <a:bodyPr wrap="square" rtlCol="0">
              <a:spAutoFit/>
            </a:bodyPr>
            <a:lstStyle/>
            <a:p>
              <a:pPr>
                <a:spcBef>
                  <a:spcPts val="360"/>
                </a:spcBef>
              </a:pPr>
              <a:r>
                <a:rPr lang="en-US" sz="1800" b="1" dirty="0">
                  <a:solidFill>
                    <a:schemeClr val="bg1"/>
                  </a:solidFill>
                  <a:latin typeface="Open sans"/>
                  <a:ea typeface="Open sans"/>
                  <a:cs typeface="Open sans"/>
                </a:rPr>
                <a:t>Compliance Certificate – </a:t>
              </a:r>
              <a:endParaRPr lang="en-US" sz="1800" dirty="0">
                <a:solidFill>
                  <a:schemeClr val="bg1"/>
                </a:solidFill>
                <a:latin typeface="Open sans"/>
                <a:ea typeface="Open sans"/>
                <a:cs typeface="Open sans"/>
              </a:endParaRPr>
            </a:p>
            <a:p>
              <a:pPr>
                <a:spcBef>
                  <a:spcPts val="360"/>
                </a:spcBef>
              </a:pPr>
              <a:r>
                <a:rPr lang="en-US" sz="1800" b="1" dirty="0">
                  <a:solidFill>
                    <a:schemeClr val="bg1"/>
                  </a:solidFill>
                  <a:latin typeface="Open sans"/>
                  <a:ea typeface="Open sans"/>
                  <a:cs typeface="Open sans"/>
                </a:rPr>
                <a:t>Real Property</a:t>
              </a:r>
              <a:endParaRPr lang="en-US" sz="1800" dirty="0">
                <a:solidFill>
                  <a:schemeClr val="bg1"/>
                </a:solidFill>
                <a:latin typeface="Open sans"/>
                <a:ea typeface="Open sans"/>
                <a:cs typeface="Open sans"/>
              </a:endParaRPr>
            </a:p>
          </p:txBody>
        </p:sp>
      </p:grpSp>
      <p:grpSp>
        <p:nvGrpSpPr>
          <p:cNvPr id="31" name="Group 30" descr="AIMS Report">
            <a:extLst>
              <a:ext uri="{FF2B5EF4-FFF2-40B4-BE49-F238E27FC236}">
                <a16:creationId xmlns:a16="http://schemas.microsoft.com/office/drawing/2014/main" id="{4C682E0F-679E-3161-52B9-99A3851DBC83}"/>
              </a:ext>
            </a:extLst>
          </p:cNvPr>
          <p:cNvGrpSpPr/>
          <p:nvPr/>
        </p:nvGrpSpPr>
        <p:grpSpPr>
          <a:xfrm>
            <a:off x="230488" y="3488694"/>
            <a:ext cx="4274031" cy="1260057"/>
            <a:chOff x="230488" y="3488694"/>
            <a:chExt cx="4274031" cy="1260057"/>
          </a:xfrm>
        </p:grpSpPr>
        <p:sp>
          <p:nvSpPr>
            <p:cNvPr id="18" name="Flowchart: Stored Data 17">
              <a:extLst>
                <a:ext uri="{FF2B5EF4-FFF2-40B4-BE49-F238E27FC236}">
                  <a16:creationId xmlns:a16="http://schemas.microsoft.com/office/drawing/2014/main" id="{CEF51DF5-0A40-8490-195B-AF9CAC9370D8}"/>
                </a:ext>
              </a:extLst>
            </p:cNvPr>
            <p:cNvSpPr/>
            <p:nvPr/>
          </p:nvSpPr>
          <p:spPr>
            <a:xfrm>
              <a:off x="230488" y="3488694"/>
              <a:ext cx="4274031" cy="1260057"/>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228600"/>
              <a:endParaRPr lang="en-US" sz="2000" dirty="0">
                <a:solidFill>
                  <a:schemeClr val="bg1"/>
                </a:solidFill>
                <a:latin typeface="Open sans"/>
                <a:ea typeface="Open sans"/>
                <a:cs typeface="Open sans"/>
              </a:endParaRPr>
            </a:p>
          </p:txBody>
        </p:sp>
        <p:sp>
          <p:nvSpPr>
            <p:cNvPr id="13" name="TextBox 12">
              <a:extLst>
                <a:ext uri="{FF2B5EF4-FFF2-40B4-BE49-F238E27FC236}">
                  <a16:creationId xmlns:a16="http://schemas.microsoft.com/office/drawing/2014/main" id="{9D1D1B27-ED11-8752-CBE7-938C4116C183}"/>
                </a:ext>
              </a:extLst>
            </p:cNvPr>
            <p:cNvSpPr txBox="1"/>
            <p:nvPr/>
          </p:nvSpPr>
          <p:spPr>
            <a:xfrm>
              <a:off x="638176" y="3934056"/>
              <a:ext cx="2343149" cy="369332"/>
            </a:xfrm>
            <a:prstGeom prst="rect">
              <a:avLst/>
            </a:prstGeom>
            <a:noFill/>
          </p:spPr>
          <p:txBody>
            <a:bodyPr wrap="square" rtlCol="0">
              <a:spAutoFit/>
            </a:bodyPr>
            <a:lstStyle/>
            <a:p>
              <a:r>
                <a:rPr lang="en-US" sz="1800" b="1" dirty="0">
                  <a:solidFill>
                    <a:schemeClr val="bg1"/>
                  </a:solidFill>
                  <a:latin typeface="Open sans"/>
                  <a:ea typeface="Open sans"/>
                  <a:cs typeface="Open sans"/>
                </a:rPr>
                <a:t>AIMS Report</a:t>
              </a:r>
              <a:endParaRPr lang="en-US" sz="1800" dirty="0">
                <a:solidFill>
                  <a:schemeClr val="bg1"/>
                </a:solidFill>
                <a:latin typeface="Open sans"/>
                <a:ea typeface="Open sans"/>
                <a:cs typeface="Open sans"/>
              </a:endParaRPr>
            </a:p>
          </p:txBody>
        </p:sp>
      </p:grpSp>
      <p:grpSp>
        <p:nvGrpSpPr>
          <p:cNvPr id="32" name="Group 31" descr="Further Reporting">
            <a:extLst>
              <a:ext uri="{FF2B5EF4-FFF2-40B4-BE49-F238E27FC236}">
                <a16:creationId xmlns:a16="http://schemas.microsoft.com/office/drawing/2014/main" id="{08F1BEA9-6D7E-58D6-5C2F-3630F7063681}"/>
              </a:ext>
            </a:extLst>
          </p:cNvPr>
          <p:cNvGrpSpPr/>
          <p:nvPr/>
        </p:nvGrpSpPr>
        <p:grpSpPr>
          <a:xfrm>
            <a:off x="233374" y="4869106"/>
            <a:ext cx="4271145" cy="1731728"/>
            <a:chOff x="233374" y="4869106"/>
            <a:chExt cx="4271145" cy="1731728"/>
          </a:xfrm>
        </p:grpSpPr>
        <p:sp>
          <p:nvSpPr>
            <p:cNvPr id="20" name="Flowchart: Stored Data 19">
              <a:extLst>
                <a:ext uri="{FF2B5EF4-FFF2-40B4-BE49-F238E27FC236}">
                  <a16:creationId xmlns:a16="http://schemas.microsoft.com/office/drawing/2014/main" id="{773A2FBB-53F7-239A-5934-FFD42942F8A1}"/>
                </a:ext>
              </a:extLst>
            </p:cNvPr>
            <p:cNvSpPr/>
            <p:nvPr/>
          </p:nvSpPr>
          <p:spPr>
            <a:xfrm>
              <a:off x="233374" y="4869106"/>
              <a:ext cx="4271145" cy="1731728"/>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228600"/>
              <a:endParaRPr lang="en-US" sz="2000" dirty="0">
                <a:solidFill>
                  <a:schemeClr val="bg1"/>
                </a:solidFill>
                <a:latin typeface="Open sans"/>
                <a:ea typeface="Open sans"/>
                <a:cs typeface="Open sans"/>
              </a:endParaRPr>
            </a:p>
          </p:txBody>
        </p:sp>
        <p:sp>
          <p:nvSpPr>
            <p:cNvPr id="14" name="TextBox 13">
              <a:extLst>
                <a:ext uri="{FF2B5EF4-FFF2-40B4-BE49-F238E27FC236}">
                  <a16:creationId xmlns:a16="http://schemas.microsoft.com/office/drawing/2014/main" id="{E02C17CA-8BF6-2FC2-FA4D-11DAAE28C985}"/>
                </a:ext>
              </a:extLst>
            </p:cNvPr>
            <p:cNvSpPr txBox="1"/>
            <p:nvPr/>
          </p:nvSpPr>
          <p:spPr>
            <a:xfrm>
              <a:off x="638176" y="5554049"/>
              <a:ext cx="2343149" cy="369332"/>
            </a:xfrm>
            <a:prstGeom prst="rect">
              <a:avLst/>
            </a:prstGeom>
            <a:noFill/>
          </p:spPr>
          <p:txBody>
            <a:bodyPr wrap="square" rtlCol="0">
              <a:spAutoFit/>
            </a:bodyPr>
            <a:lstStyle/>
            <a:p>
              <a:r>
                <a:rPr lang="en-US" sz="1800" b="1" dirty="0">
                  <a:solidFill>
                    <a:schemeClr val="bg1"/>
                  </a:solidFill>
                  <a:latin typeface="Open sans"/>
                  <a:ea typeface="Open sans"/>
                  <a:cs typeface="Open sans"/>
                </a:rPr>
                <a:t>Further Reporting</a:t>
              </a:r>
              <a:endParaRPr lang="en-US" sz="1800" dirty="0">
                <a:solidFill>
                  <a:schemeClr val="bg1"/>
                </a:solidFill>
                <a:latin typeface="Open sans"/>
                <a:ea typeface="Open sans"/>
                <a:cs typeface="Open sans"/>
              </a:endParaRPr>
            </a:p>
          </p:txBody>
        </p:sp>
      </p:grpSp>
      <p:grpSp>
        <p:nvGrpSpPr>
          <p:cNvPr id="29" name="Group 28" descr="Annual Use Certification">
            <a:extLst>
              <a:ext uri="{FF2B5EF4-FFF2-40B4-BE49-F238E27FC236}">
                <a16:creationId xmlns:a16="http://schemas.microsoft.com/office/drawing/2014/main" id="{267A3458-3981-C6F2-BC62-9C21921451E9}"/>
              </a:ext>
            </a:extLst>
          </p:cNvPr>
          <p:cNvGrpSpPr/>
          <p:nvPr/>
        </p:nvGrpSpPr>
        <p:grpSpPr>
          <a:xfrm>
            <a:off x="231295" y="934619"/>
            <a:ext cx="4274031" cy="1121833"/>
            <a:chOff x="231295" y="934619"/>
            <a:chExt cx="4274031" cy="1121833"/>
          </a:xfrm>
        </p:grpSpPr>
        <p:sp>
          <p:nvSpPr>
            <p:cNvPr id="27" name="Flowchart: Stored Data 26">
              <a:extLst>
                <a:ext uri="{FF2B5EF4-FFF2-40B4-BE49-F238E27FC236}">
                  <a16:creationId xmlns:a16="http://schemas.microsoft.com/office/drawing/2014/main" id="{AFD72603-FDFD-6FDB-E748-5550A762FEA7}"/>
                </a:ext>
              </a:extLst>
            </p:cNvPr>
            <p:cNvSpPr/>
            <p:nvPr/>
          </p:nvSpPr>
          <p:spPr>
            <a:xfrm>
              <a:off x="231295" y="934619"/>
              <a:ext cx="4274031" cy="1121833"/>
            </a:xfrm>
            <a:prstGeom prst="flowChartOnlineStorage">
              <a:avLst/>
            </a:prstGeom>
            <a:solidFill>
              <a:srgbClr val="D67BB3"/>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114300">
                <a:spcBef>
                  <a:spcPts val="360"/>
                </a:spcBef>
                <a:buClr>
                  <a:schemeClr val="dk1"/>
                </a:buClr>
                <a:buSzPts val="1800"/>
              </a:pPr>
              <a:endParaRPr lang="en-US" sz="1800" b="1" dirty="0">
                <a:solidFill>
                  <a:schemeClr val="bg1"/>
                </a:solidFill>
                <a:latin typeface="Open sans" panose="020B0606030504020204" pitchFamily="2" charset="0"/>
                <a:ea typeface="Open sans" panose="020B0606030504020204" pitchFamily="2" charset="0"/>
                <a:cs typeface="Open sans" panose="020B0606030504020204" pitchFamily="2" charset="0"/>
                <a:sym typeface="Roboto"/>
              </a:endParaRPr>
            </a:p>
          </p:txBody>
        </p:sp>
        <p:sp>
          <p:nvSpPr>
            <p:cNvPr id="28" name="TextBox 27">
              <a:extLst>
                <a:ext uri="{FF2B5EF4-FFF2-40B4-BE49-F238E27FC236}">
                  <a16:creationId xmlns:a16="http://schemas.microsoft.com/office/drawing/2014/main" id="{3A8C79DA-7FBC-B9F2-CA6B-1E9FBF57E33D}"/>
                </a:ext>
              </a:extLst>
            </p:cNvPr>
            <p:cNvSpPr txBox="1"/>
            <p:nvPr/>
          </p:nvSpPr>
          <p:spPr>
            <a:xfrm>
              <a:off x="638176" y="1304207"/>
              <a:ext cx="3503312" cy="369332"/>
            </a:xfrm>
            <a:prstGeom prst="rect">
              <a:avLst/>
            </a:prstGeom>
            <a:noFill/>
          </p:spPr>
          <p:txBody>
            <a:bodyPr wrap="square" rtlCol="0">
              <a:spAutoFit/>
            </a:bodyPr>
            <a:lstStyle/>
            <a:p>
              <a:pPr>
                <a:spcBef>
                  <a:spcPts val="360"/>
                </a:spcBef>
              </a:pPr>
              <a:r>
                <a:rPr lang="en-US" sz="1800" b="1" dirty="0">
                  <a:solidFill>
                    <a:schemeClr val="bg1"/>
                  </a:solidFill>
                  <a:latin typeface="Open sans"/>
                  <a:ea typeface="Open sans"/>
                  <a:cs typeface="Open sans"/>
                </a:rPr>
                <a:t>Annual Use Certification</a:t>
              </a:r>
              <a:endParaRPr lang="en-US" sz="1800" dirty="0">
                <a:solidFill>
                  <a:schemeClr val="bg1"/>
                </a:solidFill>
                <a:latin typeface="Open sans"/>
                <a:ea typeface="Open sans"/>
                <a:cs typeface="Open sans"/>
              </a:endParaRPr>
            </a:p>
          </p:txBody>
        </p:sp>
      </p:grpSp>
    </p:spTree>
    <p:extLst>
      <p:ext uri="{BB962C8B-B14F-4D97-AF65-F5344CB8AC3E}">
        <p14:creationId xmlns:p14="http://schemas.microsoft.com/office/powerpoint/2010/main" val="18859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058D-26E0-AA15-0596-4081AB26CF4A}"/>
              </a:ext>
            </a:extLst>
          </p:cNvPr>
          <p:cNvSpPr>
            <a:spLocks noGrp="1"/>
          </p:cNvSpPr>
          <p:nvPr>
            <p:ph type="title"/>
          </p:nvPr>
        </p:nvSpPr>
        <p:spPr/>
        <p:txBody>
          <a:bodyPr/>
          <a:lstStyle/>
          <a:p>
            <a:r>
              <a:rPr lang="en-US">
                <a:solidFill>
                  <a:schemeClr val="tx1"/>
                </a:solidFill>
                <a:sym typeface="Arial"/>
              </a:rPr>
              <a:t>RIBBON CUTTING</a:t>
            </a:r>
            <a:endParaRPr lang="en-US"/>
          </a:p>
        </p:txBody>
      </p:sp>
      <p:sp>
        <p:nvSpPr>
          <p:cNvPr id="3" name="Google Shape;136;p2" descr="Image of the ribbon cutting at New York Aquarium.">
            <a:extLst>
              <a:ext uri="{FF2B5EF4-FFF2-40B4-BE49-F238E27FC236}">
                <a16:creationId xmlns:a16="http://schemas.microsoft.com/office/drawing/2014/main" id="{626153A1-CFE8-1C14-D00C-42F13FC39BD3}"/>
              </a:ext>
              <a:ext uri="{C183D7F6-B498-43B3-948B-1728B52AA6E4}">
                <adec:decorative xmlns:adec="http://schemas.microsoft.com/office/drawing/2017/decorative" val="1"/>
              </a:ext>
            </a:extLst>
          </p:cNvPr>
          <p:cNvSpPr/>
          <p:nvPr/>
        </p:nvSpPr>
        <p:spPr>
          <a:xfrm>
            <a:off x="8691936" y="6251222"/>
            <a:ext cx="3076729" cy="352279"/>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rmAutofit/>
          </a:bodyPr>
          <a:lstStyle/>
          <a:p>
            <a:r>
              <a:rPr lang="en-US" sz="1100" dirty="0">
                <a:latin typeface="Open sans"/>
                <a:ea typeface="Open sans"/>
                <a:cs typeface="Open sans"/>
              </a:rPr>
              <a:t>Ribbon Cutting at Bronx Children’s Museum</a:t>
            </a:r>
            <a:endParaRPr lang="en-US" sz="1100" dirty="0">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15383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BFB61-BBEE-4CD3-A9F4-E246D8B35A0F}"/>
              </a:ext>
            </a:extLst>
          </p:cNvPr>
          <p:cNvSpPr>
            <a:spLocks noGrp="1"/>
          </p:cNvSpPr>
          <p:nvPr>
            <p:ph type="title"/>
          </p:nvPr>
        </p:nvSpPr>
        <p:spPr>
          <a:xfrm>
            <a:off x="0" y="0"/>
            <a:ext cx="12192000" cy="777240"/>
          </a:xfrm>
          <a:prstGeom prst="rect">
            <a:avLst/>
          </a:prstGeom>
        </p:spPr>
        <p:txBody>
          <a:bodyPr/>
          <a:lstStyle/>
          <a:p>
            <a:r>
              <a:rPr lang="en-US"/>
              <a:t>We’re Here to Help</a:t>
            </a:r>
          </a:p>
        </p:txBody>
      </p:sp>
      <p:sp>
        <p:nvSpPr>
          <p:cNvPr id="7" name="Text Placeholder 1">
            <a:extLst>
              <a:ext uri="{FF2B5EF4-FFF2-40B4-BE49-F238E27FC236}">
                <a16:creationId xmlns:a16="http://schemas.microsoft.com/office/drawing/2014/main" id="{D262469A-D788-4F7D-B875-1B1CBA1F1D02}"/>
              </a:ext>
            </a:extLst>
          </p:cNvPr>
          <p:cNvSpPr txBox="1">
            <a:spLocks/>
          </p:cNvSpPr>
          <p:nvPr/>
        </p:nvSpPr>
        <p:spPr>
          <a:xfrm>
            <a:off x="304800" y="1002408"/>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a:spcBef>
                <a:spcPts val="0"/>
              </a:spcBef>
              <a:defRPr/>
            </a:pPr>
            <a:r>
              <a:rPr lang="en-US" altLang="en-US" b="1" dirty="0">
                <a:solidFill>
                  <a:schemeClr val="tx1"/>
                </a:solidFill>
                <a:latin typeface="Open sans" panose="020B0606030504020204" pitchFamily="2" charset="0"/>
                <a:ea typeface="Open sans" panose="020B0606030504020204" pitchFamily="2" charset="0"/>
                <a:cs typeface="Open sans" panose="020B0606030504020204" pitchFamily="2" charset="0"/>
              </a:rPr>
              <a:t>Andrew Burmeister</a:t>
            </a:r>
          </a:p>
          <a:p>
            <a:pPr marL="0">
              <a:spcBef>
                <a:spcPts val="0"/>
              </a:spcBef>
              <a:defRPr/>
            </a:pPr>
            <a:r>
              <a:rPr lang="en-US" altLang="en-US" dirty="0">
                <a:solidFill>
                  <a:schemeClr val="tx1"/>
                </a:solidFill>
                <a:latin typeface="Open sans" panose="020B0606030504020204" pitchFamily="2" charset="0"/>
                <a:ea typeface="Open sans" panose="020B0606030504020204" pitchFamily="2" charset="0"/>
                <a:cs typeface="Open sans" panose="020B0606030504020204" pitchFamily="2" charset="0"/>
              </a:rPr>
              <a:t>Assistant Commissioner</a:t>
            </a:r>
          </a:p>
          <a:p>
            <a:pPr marL="0">
              <a:spcBef>
                <a:spcPts val="0"/>
              </a:spcBef>
              <a:defRPr/>
            </a:pPr>
            <a:r>
              <a:rPr lang="en-US" altLang="en-US" u="sng" dirty="0">
                <a:solidFill>
                  <a:schemeClr val="tx1"/>
                </a:solidFill>
                <a:latin typeface="Open sans" panose="020B0606030504020204" pitchFamily="2" charset="0"/>
                <a:ea typeface="Open sans" panose="020B0606030504020204" pitchFamily="2" charset="0"/>
                <a:cs typeface="Open sans" panose="020B0606030504020204" pitchFamily="2" charset="0"/>
              </a:rPr>
              <a:t>aburmeister@culture.nyc.gov</a:t>
            </a:r>
            <a:endParaRPr lang="en-US" dirty="0">
              <a:solidFill>
                <a:schemeClr val="tx1"/>
              </a:solidFill>
              <a:latin typeface="Open sans" panose="020B0606030504020204" pitchFamily="2" charset="0"/>
              <a:ea typeface="Open sans" panose="020B0606030504020204" pitchFamily="2" charset="0"/>
              <a:cs typeface="Open sans" panose="020B0606030504020204" pitchFamily="2" charset="0"/>
            </a:endParaRPr>
          </a:p>
        </p:txBody>
      </p:sp>
      <p:sp>
        <p:nvSpPr>
          <p:cNvPr id="8" name="Text Placeholder 1">
            <a:extLst>
              <a:ext uri="{FF2B5EF4-FFF2-40B4-BE49-F238E27FC236}">
                <a16:creationId xmlns:a16="http://schemas.microsoft.com/office/drawing/2014/main" id="{F022F269-80E8-49C8-8C72-DB496EA53DF8}"/>
              </a:ext>
            </a:extLst>
          </p:cNvPr>
          <p:cNvSpPr txBox="1">
            <a:spLocks/>
          </p:cNvSpPr>
          <p:nvPr/>
        </p:nvSpPr>
        <p:spPr>
          <a:xfrm>
            <a:off x="4206688" y="997926"/>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Angela Blocker </a:t>
            </a:r>
          </a:p>
          <a:p>
            <a:r>
              <a:rPr lang="en-US" altLang="en-US" b="0" dirty="0"/>
              <a:t>Director </a:t>
            </a:r>
          </a:p>
          <a:p>
            <a:pPr>
              <a:defRPr/>
            </a:pPr>
            <a:r>
              <a:rPr lang="en-US" altLang="en-US" b="0" u="sng" dirty="0">
                <a:sym typeface="Roboto"/>
              </a:rPr>
              <a:t>ablocker@culture.nyc.gov</a:t>
            </a:r>
          </a:p>
        </p:txBody>
      </p:sp>
      <p:sp>
        <p:nvSpPr>
          <p:cNvPr id="9" name="Text Placeholder 1">
            <a:extLst>
              <a:ext uri="{FF2B5EF4-FFF2-40B4-BE49-F238E27FC236}">
                <a16:creationId xmlns:a16="http://schemas.microsoft.com/office/drawing/2014/main" id="{5132FD4F-0C98-47AD-8C5B-C79E4C4996B7}"/>
              </a:ext>
            </a:extLst>
          </p:cNvPr>
          <p:cNvSpPr txBox="1">
            <a:spLocks/>
          </p:cNvSpPr>
          <p:nvPr/>
        </p:nvSpPr>
        <p:spPr>
          <a:xfrm>
            <a:off x="8184776" y="997926"/>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Victor Metoyer</a:t>
            </a:r>
          </a:p>
          <a:p>
            <a:r>
              <a:rPr lang="en-US" altLang="en-US" b="0" dirty="0"/>
              <a:t>Deputy Director </a:t>
            </a:r>
          </a:p>
          <a:p>
            <a:pPr>
              <a:defRPr/>
            </a:pPr>
            <a:r>
              <a:rPr lang="en-US" altLang="en-US" b="0" u="sng" dirty="0">
                <a:sym typeface="Roboto"/>
              </a:rPr>
              <a:t>vmetoyer@culture.nyc.gov</a:t>
            </a:r>
          </a:p>
        </p:txBody>
      </p:sp>
      <p:sp>
        <p:nvSpPr>
          <p:cNvPr id="10" name="Text Placeholder 1">
            <a:extLst>
              <a:ext uri="{FF2B5EF4-FFF2-40B4-BE49-F238E27FC236}">
                <a16:creationId xmlns:a16="http://schemas.microsoft.com/office/drawing/2014/main" id="{7669F83A-A3DD-440A-9AAF-CF66E649ACC1}"/>
              </a:ext>
            </a:extLst>
          </p:cNvPr>
          <p:cNvSpPr txBox="1">
            <a:spLocks/>
          </p:cNvSpPr>
          <p:nvPr/>
        </p:nvSpPr>
        <p:spPr>
          <a:xfrm>
            <a:off x="304800" y="2486114"/>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Sara Minard</a:t>
            </a:r>
          </a:p>
          <a:p>
            <a:r>
              <a:rPr lang="en-US" altLang="en-US" b="0" dirty="0"/>
              <a:t>Director of Special Projects</a:t>
            </a:r>
          </a:p>
          <a:p>
            <a:pPr>
              <a:defRPr/>
            </a:pPr>
            <a:r>
              <a:rPr lang="en-US" altLang="en-US" b="0" u="sng" dirty="0">
                <a:sym typeface="Roboto"/>
              </a:rPr>
              <a:t>sminard@culture.nyc.gov</a:t>
            </a:r>
          </a:p>
        </p:txBody>
      </p:sp>
      <p:sp>
        <p:nvSpPr>
          <p:cNvPr id="11" name="Text Placeholder 1">
            <a:extLst>
              <a:ext uri="{FF2B5EF4-FFF2-40B4-BE49-F238E27FC236}">
                <a16:creationId xmlns:a16="http://schemas.microsoft.com/office/drawing/2014/main" id="{74E59E08-2313-4E89-AA47-34BC8D94C376}"/>
              </a:ext>
            </a:extLst>
          </p:cNvPr>
          <p:cNvSpPr txBox="1">
            <a:spLocks/>
          </p:cNvSpPr>
          <p:nvPr/>
        </p:nvSpPr>
        <p:spPr>
          <a:xfrm>
            <a:off x="4244788" y="2486114"/>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David Bryant</a:t>
            </a:r>
          </a:p>
          <a:p>
            <a:r>
              <a:rPr lang="en-US" altLang="en-US" b="0" dirty="0"/>
              <a:t>Capital Project Manager</a:t>
            </a:r>
          </a:p>
          <a:p>
            <a:pPr>
              <a:defRPr/>
            </a:pPr>
            <a:r>
              <a:rPr lang="en-US" altLang="en-US" b="0" u="sng" dirty="0">
                <a:sym typeface="Roboto"/>
              </a:rPr>
              <a:t>dbryant@culture.nyc.gov</a:t>
            </a:r>
          </a:p>
        </p:txBody>
      </p:sp>
      <p:sp>
        <p:nvSpPr>
          <p:cNvPr id="6" name="Text Placeholder 1">
            <a:extLst>
              <a:ext uri="{FF2B5EF4-FFF2-40B4-BE49-F238E27FC236}">
                <a16:creationId xmlns:a16="http://schemas.microsoft.com/office/drawing/2014/main" id="{49E9A318-D951-4A55-AEE9-9CA623D60B5E}"/>
              </a:ext>
            </a:extLst>
          </p:cNvPr>
          <p:cNvSpPr txBox="1">
            <a:spLocks/>
          </p:cNvSpPr>
          <p:nvPr/>
        </p:nvSpPr>
        <p:spPr>
          <a:xfrm>
            <a:off x="8184776" y="2486114"/>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Stephanie Kingpetcharat</a:t>
            </a:r>
          </a:p>
          <a:p>
            <a:r>
              <a:rPr lang="en-US" altLang="en-US" b="0" dirty="0"/>
              <a:t>Capital Project Manager</a:t>
            </a:r>
          </a:p>
          <a:p>
            <a:pPr>
              <a:lnSpc>
                <a:spcPct val="110000"/>
              </a:lnSpc>
              <a:defRPr/>
            </a:pPr>
            <a:r>
              <a:rPr lang="en-US" altLang="en-US" sz="1900" b="0" u="sng" dirty="0">
                <a:sym typeface="Roboto"/>
              </a:rPr>
              <a:t>skingpetcharat@culture.nyc.gov</a:t>
            </a:r>
          </a:p>
        </p:txBody>
      </p:sp>
      <p:sp>
        <p:nvSpPr>
          <p:cNvPr id="2" name="Text Placeholder 1">
            <a:extLst>
              <a:ext uri="{FF2B5EF4-FFF2-40B4-BE49-F238E27FC236}">
                <a16:creationId xmlns:a16="http://schemas.microsoft.com/office/drawing/2014/main" id="{33F79191-9CC4-4DD8-AA0F-015B28F27BD4}"/>
              </a:ext>
            </a:extLst>
          </p:cNvPr>
          <p:cNvSpPr>
            <a:spLocks noGrp="1"/>
          </p:cNvSpPr>
          <p:nvPr>
            <p:ph type="body" idx="4294967295"/>
          </p:nvPr>
        </p:nvSpPr>
        <p:spPr>
          <a:xfrm>
            <a:off x="304800" y="3974080"/>
            <a:ext cx="3702424" cy="1183929"/>
          </a:xfrm>
          <a:prstGeom prst="roundRect">
            <a:avLst>
              <a:gd name="adj" fmla="val 0"/>
            </a:avLst>
          </a:prstGeom>
          <a:solidFill>
            <a:schemeClr val="lt1"/>
          </a:solidFill>
          <a:ln>
            <a:noFill/>
          </a:ln>
        </p:spPr>
        <p:txBody>
          <a:bodyPr spcFirstLastPara="1" wrap="square" lIns="91425" tIns="45700" rIns="91425" bIns="45700" anchor="ctr" anchorCtr="0">
            <a:normAutofit/>
          </a:bodyPr>
          <a:lstStyle/>
          <a:p>
            <a:pPr indent="-228600">
              <a:buClr>
                <a:schemeClr val="dk1"/>
              </a:buClr>
              <a:buSzPts val="2000"/>
            </a:pPr>
            <a:r>
              <a:rPr lang="en-US" altLang="en-US" sz="2000" b="1" dirty="0">
                <a:solidFill>
                  <a:schemeClr val="tx1"/>
                </a:solidFill>
                <a:latin typeface="Open sans" panose="020B0606030504020204" pitchFamily="2" charset="0"/>
                <a:ea typeface="Open sans" panose="020B0606030504020204" pitchFamily="2" charset="0"/>
                <a:cs typeface="Open sans" panose="020B0606030504020204" pitchFamily="2" charset="0"/>
              </a:rPr>
              <a:t>Darren Brannon</a:t>
            </a:r>
          </a:p>
          <a:p>
            <a:pPr indent="-228600">
              <a:buClr>
                <a:schemeClr val="dk1"/>
              </a:buClr>
              <a:buSzPts val="2000"/>
            </a:pPr>
            <a:r>
              <a:rPr lang="en-US" altLang="en-US" sz="2000" dirty="0">
                <a:solidFill>
                  <a:schemeClr val="tx1"/>
                </a:solidFill>
                <a:latin typeface="Open sans" panose="020B0606030504020204" pitchFamily="2" charset="0"/>
                <a:ea typeface="Open sans" panose="020B0606030504020204" pitchFamily="2" charset="0"/>
                <a:cs typeface="Open sans" panose="020B0606030504020204" pitchFamily="2" charset="0"/>
              </a:rPr>
              <a:t>Capital Equipment Manager</a:t>
            </a:r>
          </a:p>
          <a:p>
            <a:pPr indent="-228600">
              <a:buClr>
                <a:schemeClr val="dk1"/>
              </a:buClr>
              <a:buSzPts val="2000"/>
              <a:defRPr/>
            </a:pPr>
            <a:r>
              <a:rPr lang="en-US" altLang="en-US" sz="2000" u="sng" dirty="0">
                <a:solidFill>
                  <a:schemeClr val="tx1"/>
                </a:solidFill>
                <a:latin typeface="Open sans" panose="020B0606030504020204" pitchFamily="2" charset="0"/>
                <a:ea typeface="Open sans" panose="020B0606030504020204" pitchFamily="2" charset="0"/>
                <a:cs typeface="Open sans" panose="020B0606030504020204" pitchFamily="2" charset="0"/>
                <a:sym typeface="Roboto"/>
              </a:rPr>
              <a:t>dbrannon@culture.nyc.gov</a:t>
            </a:r>
          </a:p>
        </p:txBody>
      </p:sp>
      <p:sp>
        <p:nvSpPr>
          <p:cNvPr id="12" name="Text Placeholder 1">
            <a:extLst>
              <a:ext uri="{FF2B5EF4-FFF2-40B4-BE49-F238E27FC236}">
                <a16:creationId xmlns:a16="http://schemas.microsoft.com/office/drawing/2014/main" id="{1D4EE767-4FBA-49F9-A917-C1EE6D679BAA}"/>
              </a:ext>
            </a:extLst>
          </p:cNvPr>
          <p:cNvSpPr txBox="1">
            <a:spLocks/>
          </p:cNvSpPr>
          <p:nvPr/>
        </p:nvSpPr>
        <p:spPr>
          <a:xfrm>
            <a:off x="4206688" y="3974081"/>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Eric Cecil</a:t>
            </a:r>
          </a:p>
          <a:p>
            <a:r>
              <a:rPr lang="en-US" altLang="en-US" b="0" dirty="0"/>
              <a:t>Capital Equipment Manager</a:t>
            </a:r>
          </a:p>
          <a:p>
            <a:pPr>
              <a:defRPr/>
            </a:pPr>
            <a:r>
              <a:rPr lang="en-US" altLang="en-US" b="0" u="sng" dirty="0">
                <a:sym typeface="Roboto"/>
              </a:rPr>
              <a:t>ececil@culture.nyc.gov</a:t>
            </a:r>
            <a:endParaRPr lang="en-US" b="0" u="sng" dirty="0">
              <a:sym typeface="Roboto"/>
            </a:endParaRPr>
          </a:p>
        </p:txBody>
      </p:sp>
      <p:sp>
        <p:nvSpPr>
          <p:cNvPr id="5" name="Text Placeholder 1">
            <a:extLst>
              <a:ext uri="{FF2B5EF4-FFF2-40B4-BE49-F238E27FC236}">
                <a16:creationId xmlns:a16="http://schemas.microsoft.com/office/drawing/2014/main" id="{0868A0FB-5F1B-4BC2-BA2E-C3718EA13A90}"/>
              </a:ext>
            </a:extLst>
          </p:cNvPr>
          <p:cNvSpPr txBox="1">
            <a:spLocks/>
          </p:cNvSpPr>
          <p:nvPr/>
        </p:nvSpPr>
        <p:spPr>
          <a:xfrm>
            <a:off x="8184776" y="5450572"/>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Carolyn Sarkis </a:t>
            </a:r>
          </a:p>
          <a:p>
            <a:r>
              <a:rPr lang="en-US" altLang="en-US" b="0" dirty="0"/>
              <a:t>Capital Budget Analyst</a:t>
            </a:r>
          </a:p>
          <a:p>
            <a:r>
              <a:rPr lang="en-US" altLang="en-US" b="0" u="sng" dirty="0">
                <a:sym typeface="Roboto"/>
              </a:rPr>
              <a:t>csarkis@culture.nyc.gov</a:t>
            </a:r>
          </a:p>
        </p:txBody>
      </p:sp>
      <p:sp>
        <p:nvSpPr>
          <p:cNvPr id="3" name="Text Placeholder 2">
            <a:extLst>
              <a:ext uri="{FF2B5EF4-FFF2-40B4-BE49-F238E27FC236}">
                <a16:creationId xmlns:a16="http://schemas.microsoft.com/office/drawing/2014/main" id="{957B5E5D-443D-4517-B968-EB4008573F5A}"/>
              </a:ext>
            </a:extLst>
          </p:cNvPr>
          <p:cNvSpPr>
            <a:spLocks noGrp="1"/>
          </p:cNvSpPr>
          <p:nvPr>
            <p:ph type="body" idx="2"/>
          </p:nvPr>
        </p:nvSpPr>
        <p:spPr>
          <a:xfrm>
            <a:off x="8222876" y="3973039"/>
            <a:ext cx="3664324" cy="1183928"/>
          </a:xfrm>
          <a:solidFill>
            <a:schemeClr val="lt1"/>
          </a:solidFill>
          <a:ln>
            <a:noFill/>
          </a:ln>
          <a:effectLst/>
        </p:spPr>
        <p:txBody>
          <a:bodyPr spcFirstLastPara="1" wrap="square" lIns="91425" tIns="45700" rIns="91425" bIns="45700" anchor="ctr" anchorCtr="0">
            <a:normAutofit/>
          </a:bodyPr>
          <a:lstStyle/>
          <a:p>
            <a:pPr marL="0">
              <a:spcBef>
                <a:spcPts val="0"/>
              </a:spcBef>
              <a:buSzPts val="2000"/>
            </a:pPr>
            <a:r>
              <a:rPr lang="en-US" sz="2000" dirty="0">
                <a:solidFill>
                  <a:schemeClr val="tx1"/>
                </a:solidFill>
                <a:sym typeface="Arial"/>
              </a:rPr>
              <a:t>Questions? </a:t>
            </a:r>
          </a:p>
          <a:p>
            <a:pPr marL="0">
              <a:spcBef>
                <a:spcPts val="0"/>
              </a:spcBef>
              <a:buSzPts val="2000"/>
            </a:pPr>
            <a:r>
              <a:rPr lang="en-US" sz="2000" b="0" dirty="0">
                <a:solidFill>
                  <a:schemeClr val="tx1"/>
                </a:solidFill>
                <a:sym typeface="Arial"/>
              </a:rPr>
              <a:t>Talk to us!</a:t>
            </a:r>
          </a:p>
          <a:p>
            <a:pPr marL="0">
              <a:spcBef>
                <a:spcPts val="0"/>
              </a:spcBef>
              <a:buSzPts val="2000"/>
              <a:defRPr/>
            </a:pPr>
            <a:r>
              <a:rPr lang="en-US" altLang="en-US" sz="2000" b="0" u="sng" dirty="0">
                <a:solidFill>
                  <a:schemeClr val="tx1"/>
                </a:solidFill>
                <a:sym typeface="Arial"/>
              </a:rPr>
              <a:t>www.nyc.gov/culture</a:t>
            </a:r>
          </a:p>
        </p:txBody>
      </p:sp>
      <p:sp>
        <p:nvSpPr>
          <p:cNvPr id="13" name="Text Placeholder 1">
            <a:extLst>
              <a:ext uri="{FF2B5EF4-FFF2-40B4-BE49-F238E27FC236}">
                <a16:creationId xmlns:a16="http://schemas.microsoft.com/office/drawing/2014/main" id="{F97D68ED-7FB4-4046-3F83-ECF07EA64BE8}"/>
              </a:ext>
            </a:extLst>
          </p:cNvPr>
          <p:cNvSpPr txBox="1">
            <a:spLocks/>
          </p:cNvSpPr>
          <p:nvPr/>
        </p:nvSpPr>
        <p:spPr>
          <a:xfrm>
            <a:off x="304800" y="5462046"/>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Joshua Downes</a:t>
            </a:r>
          </a:p>
          <a:p>
            <a:r>
              <a:rPr lang="en-US" altLang="en-US" b="0" dirty="0"/>
              <a:t>Capital Equipment Manager</a:t>
            </a:r>
          </a:p>
          <a:p>
            <a:pPr>
              <a:defRPr/>
            </a:pPr>
            <a:r>
              <a:rPr lang="en-US" sz="2100" b="0" u="sng" dirty="0">
                <a:latin typeface="Open sans"/>
                <a:ea typeface="Open sans"/>
                <a:cs typeface="Open sans"/>
              </a:rPr>
              <a:t>jdownes@culture.nyc.gov</a:t>
            </a:r>
            <a:endParaRPr lang="en-US" u="sng" dirty="0">
              <a:latin typeface="Open sans"/>
              <a:ea typeface="Open sans"/>
              <a:cs typeface="Open sans"/>
            </a:endParaRPr>
          </a:p>
        </p:txBody>
      </p:sp>
      <p:sp>
        <p:nvSpPr>
          <p:cNvPr id="14" name="Text Placeholder 1">
            <a:extLst>
              <a:ext uri="{FF2B5EF4-FFF2-40B4-BE49-F238E27FC236}">
                <a16:creationId xmlns:a16="http://schemas.microsoft.com/office/drawing/2014/main" id="{8D9F1E25-B843-7B25-4A39-6EB1A4A623D9}"/>
              </a:ext>
            </a:extLst>
          </p:cNvPr>
          <p:cNvSpPr txBox="1">
            <a:spLocks/>
          </p:cNvSpPr>
          <p:nvPr/>
        </p:nvSpPr>
        <p:spPr>
          <a:xfrm>
            <a:off x="4244788" y="5456309"/>
            <a:ext cx="3702424" cy="1183928"/>
          </a:xfrm>
          <a:prstGeom prst="roundRect">
            <a:avLst>
              <a:gd name="adj" fmla="val 0"/>
            </a:avLst>
          </a:prstGeom>
          <a:solidFill>
            <a:schemeClr val="lt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228600">
              <a:buClr>
                <a:schemeClr val="dk1"/>
              </a:buClr>
              <a:buSzPts val="2000"/>
              <a:buNone/>
              <a:defRPr sz="2000" b="1">
                <a:solidFill>
                  <a:schemeClr val="tx1"/>
                </a:solidFill>
                <a:latin typeface="Open sans" panose="020B0606030504020204" pitchFamily="2" charset="0"/>
                <a:ea typeface="Open sans" panose="020B0606030504020204" pitchFamily="2" charset="0"/>
                <a:cs typeface="Open sans" panose="020B0606030504020204" pitchFamily="2" charset="0"/>
              </a:defRPr>
            </a:lvl1pPr>
            <a:lvl2pPr marL="914400" indent="-381000">
              <a:spcBef>
                <a:spcPts val="480"/>
              </a:spcBef>
              <a:buClr>
                <a:schemeClr val="dk1"/>
              </a:buClr>
              <a:buSzPts val="2400"/>
              <a:buChar char="–"/>
              <a:defRPr sz="2400">
                <a:solidFill>
                  <a:schemeClr val="dk1"/>
                </a:solidFill>
                <a:latin typeface="Roboto"/>
                <a:ea typeface="Roboto"/>
                <a:cs typeface="Roboto"/>
              </a:defRPr>
            </a:lvl2pPr>
            <a:lvl3pPr marL="1371600" indent="-355600">
              <a:spcBef>
                <a:spcPts val="400"/>
              </a:spcBef>
              <a:buClr>
                <a:schemeClr val="dk1"/>
              </a:buClr>
              <a:buSzPts val="2000"/>
              <a:buChar char="•"/>
              <a:defRPr sz="2000">
                <a:solidFill>
                  <a:schemeClr val="dk1"/>
                </a:solidFill>
                <a:latin typeface="Roboto"/>
                <a:ea typeface="Roboto"/>
                <a:cs typeface="Roboto"/>
              </a:defRPr>
            </a:lvl3pPr>
            <a:lvl4pPr marL="1828800" indent="-342900">
              <a:spcBef>
                <a:spcPts val="360"/>
              </a:spcBef>
              <a:buClr>
                <a:schemeClr val="dk1"/>
              </a:buClr>
              <a:buSzPts val="1800"/>
              <a:buChar char="–"/>
              <a:defRPr sz="1800">
                <a:solidFill>
                  <a:schemeClr val="dk1"/>
                </a:solidFill>
                <a:latin typeface="Roboto"/>
                <a:ea typeface="Roboto"/>
                <a:cs typeface="Roboto"/>
              </a:defRPr>
            </a:lvl4pPr>
            <a:lvl5pPr marL="2286000" indent="-342900">
              <a:spcBef>
                <a:spcPts val="360"/>
              </a:spcBef>
              <a:buClr>
                <a:schemeClr val="dk1"/>
              </a:buClr>
              <a:buSzPts val="1800"/>
              <a:buChar char="»"/>
              <a:defRPr sz="1800">
                <a:solidFill>
                  <a:schemeClr val="dk1"/>
                </a:solidFill>
                <a:latin typeface="Roboto"/>
                <a:ea typeface="Roboto"/>
                <a:cs typeface="Roboto"/>
              </a:defRPr>
            </a:lvl5pPr>
            <a:lvl6pPr marL="2743200" indent="-355600">
              <a:spcBef>
                <a:spcPts val="400"/>
              </a:spcBef>
              <a:buClr>
                <a:schemeClr val="dk1"/>
              </a:buClr>
              <a:buSzPts val="2000"/>
              <a:buChar char="•"/>
              <a:defRPr sz="2000">
                <a:solidFill>
                  <a:schemeClr val="dk1"/>
                </a:solidFill>
                <a:latin typeface="Calibri"/>
                <a:ea typeface="Calibri"/>
                <a:cs typeface="Calibri"/>
              </a:defRPr>
            </a:lvl6pPr>
            <a:lvl7pPr marL="3200400" indent="-355600">
              <a:spcBef>
                <a:spcPts val="400"/>
              </a:spcBef>
              <a:buClr>
                <a:schemeClr val="dk1"/>
              </a:buClr>
              <a:buSzPts val="2000"/>
              <a:buChar char="•"/>
              <a:defRPr sz="2000">
                <a:solidFill>
                  <a:schemeClr val="dk1"/>
                </a:solidFill>
                <a:latin typeface="Calibri"/>
                <a:ea typeface="Calibri"/>
                <a:cs typeface="Calibri"/>
              </a:defRPr>
            </a:lvl7pPr>
            <a:lvl8pPr marL="3657600" indent="-355600">
              <a:spcBef>
                <a:spcPts val="400"/>
              </a:spcBef>
              <a:buClr>
                <a:schemeClr val="dk1"/>
              </a:buClr>
              <a:buSzPts val="2000"/>
              <a:buChar char="•"/>
              <a:defRPr sz="2000">
                <a:solidFill>
                  <a:schemeClr val="dk1"/>
                </a:solidFill>
                <a:latin typeface="Calibri"/>
                <a:ea typeface="Calibri"/>
                <a:cs typeface="Calibri"/>
              </a:defRPr>
            </a:lvl8pPr>
            <a:lvl9pPr marL="4114800" indent="-355600">
              <a:spcBef>
                <a:spcPts val="400"/>
              </a:spcBef>
              <a:buClr>
                <a:schemeClr val="dk1"/>
              </a:buClr>
              <a:buSzPts val="2000"/>
              <a:buChar char="•"/>
              <a:defRPr sz="2000">
                <a:solidFill>
                  <a:schemeClr val="dk1"/>
                </a:solidFill>
                <a:latin typeface="Calibri"/>
                <a:ea typeface="Calibri"/>
                <a:cs typeface="Calibri"/>
              </a:defRPr>
            </a:lvl9pPr>
          </a:lstStyle>
          <a:p>
            <a:r>
              <a:rPr lang="en-US" altLang="en-US" dirty="0"/>
              <a:t>Livia Bloom Ingram</a:t>
            </a:r>
          </a:p>
          <a:p>
            <a:r>
              <a:rPr lang="en-US" altLang="en-US" b="0" dirty="0"/>
              <a:t>Capital Equipment Manager</a:t>
            </a:r>
          </a:p>
          <a:p>
            <a:r>
              <a:rPr lang="en-US" sz="2200" b="0" u="sng" dirty="0">
                <a:latin typeface="Open sans"/>
                <a:ea typeface="Open sans"/>
                <a:cs typeface="Open sans"/>
              </a:rPr>
              <a:t>lingram@culture.nyc.gov</a:t>
            </a:r>
            <a:endParaRPr lang="en-US" dirty="0"/>
          </a:p>
        </p:txBody>
      </p:sp>
    </p:spTree>
    <p:extLst>
      <p:ext uri="{BB962C8B-B14F-4D97-AF65-F5344CB8AC3E}">
        <p14:creationId xmlns:p14="http://schemas.microsoft.com/office/powerpoint/2010/main" val="11153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6"/>
        <p:cNvGrpSpPr/>
        <p:nvPr/>
      </p:nvGrpSpPr>
      <p:grpSpPr>
        <a:xfrm>
          <a:off x="0" y="0"/>
          <a:ext cx="0" cy="0"/>
          <a:chOff x="0" y="0"/>
          <a:chExt cx="0" cy="0"/>
        </a:xfrm>
      </p:grpSpPr>
      <p:pic>
        <p:nvPicPr>
          <p:cNvPr id="5" name="Picture 5" descr="A photo of the Capital Unit in pink hard hats and yellow and orange safety vests.">
            <a:extLst>
              <a:ext uri="{FF2B5EF4-FFF2-40B4-BE49-F238E27FC236}">
                <a16:creationId xmlns:a16="http://schemas.microsoft.com/office/drawing/2014/main" id="{A5126CE0-B19E-93FE-C02B-39A24665B8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37026" y="754865"/>
            <a:ext cx="8178228" cy="6133671"/>
          </a:xfrm>
          <a:prstGeom prst="rect">
            <a:avLst/>
          </a:prstGeom>
        </p:spPr>
      </p:pic>
      <p:sp>
        <p:nvSpPr>
          <p:cNvPr id="127" name="Google Shape;127;gb62e53025f_0_6">
            <a:extLst>
              <a:ext uri="{C183D7F6-B498-43B3-948B-1728B52AA6E4}">
                <adec:decorative xmlns:adec="http://schemas.microsoft.com/office/drawing/2017/decorative" val="0"/>
              </a:ext>
            </a:extLst>
          </p:cNvPr>
          <p:cNvSpPr txBox="1">
            <a:spLocks noGrp="1"/>
          </p:cNvSpPr>
          <p:nvPr>
            <p:ph type="title"/>
          </p:nvPr>
        </p:nvSpPr>
        <p:spPr>
          <a:xfrm>
            <a:off x="37722" y="0"/>
            <a:ext cx="12192000" cy="777300"/>
          </a:xfrm>
          <a:prstGeom prst="rect">
            <a:avLst/>
          </a:prstGeom>
          <a:noFill/>
          <a:ln>
            <a:noFill/>
          </a:ln>
        </p:spPr>
        <p:txBody>
          <a:bodyPr spcFirstLastPara="1" wrap="square" lIns="91425" tIns="45700" rIns="91425" bIns="45700" anchor="ctr" anchorCtr="0">
            <a:noAutofit/>
          </a:bodyPr>
          <a:lstStyle/>
          <a:p>
            <a:r>
              <a:rPr lang="en-US">
                <a:solidFill>
                  <a:schemeClr val="tx1"/>
                </a:solidFill>
              </a:rPr>
              <a:t>APPENDIX</a:t>
            </a:r>
            <a:endParaRPr>
              <a:solidFill>
                <a:schemeClr val="tx1"/>
              </a:solidFill>
            </a:endParaRPr>
          </a:p>
        </p:txBody>
      </p:sp>
      <p:sp>
        <p:nvSpPr>
          <p:cNvPr id="7" name="Google Shape;136;p2">
            <a:extLst>
              <a:ext uri="{FF2B5EF4-FFF2-40B4-BE49-F238E27FC236}">
                <a16:creationId xmlns:a16="http://schemas.microsoft.com/office/drawing/2014/main" id="{EF7691AB-FF6E-4452-A539-2BAA21750AD7}"/>
              </a:ext>
              <a:ext uri="{C183D7F6-B498-43B3-948B-1728B52AA6E4}">
                <adec:decorative xmlns:adec="http://schemas.microsoft.com/office/drawing/2017/decorative" val="1"/>
              </a:ext>
            </a:extLst>
          </p:cNvPr>
          <p:cNvSpPr/>
          <p:nvPr/>
        </p:nvSpPr>
        <p:spPr>
          <a:xfrm>
            <a:off x="9433101" y="6488248"/>
            <a:ext cx="1764306" cy="270635"/>
          </a:xfrm>
          <a:prstGeom prst="roundRect">
            <a:avLst>
              <a:gd name="adj" fmla="val 0"/>
            </a:avLst>
          </a:prstGeom>
          <a:solidFill>
            <a:schemeClr val="lt1"/>
          </a:solidFill>
          <a:ln w="9525"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rmAutofit/>
          </a:bodyPr>
          <a:lstStyle/>
          <a:p>
            <a:r>
              <a:rPr lang="en-US" sz="1100">
                <a:latin typeface="Roboto"/>
                <a:ea typeface="Roboto"/>
              </a:rPr>
              <a:t>Capital Unit Team at L10</a:t>
            </a:r>
            <a:endParaRPr lang="en-US" sz="11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0021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7D2A-2CD6-49C9-9A3C-ED5F1D8AF254}"/>
              </a:ext>
            </a:extLst>
          </p:cNvPr>
          <p:cNvSpPr>
            <a:spLocks noGrp="1"/>
          </p:cNvSpPr>
          <p:nvPr>
            <p:ph type="title"/>
          </p:nvPr>
        </p:nvSpPr>
        <p:spPr>
          <a:xfrm>
            <a:off x="0" y="0"/>
            <a:ext cx="12192000" cy="777240"/>
          </a:xfrm>
          <a:prstGeom prst="rect">
            <a:avLst/>
          </a:prstGeom>
        </p:spPr>
        <p:txBody>
          <a:bodyPr/>
          <a:lstStyle/>
          <a:p>
            <a:r>
              <a:rPr lang="en-US"/>
              <a:t>Useful Links</a:t>
            </a:r>
          </a:p>
        </p:txBody>
      </p:sp>
      <p:sp>
        <p:nvSpPr>
          <p:cNvPr id="3" name="Content Placeholder 2">
            <a:extLst>
              <a:ext uri="{FF2B5EF4-FFF2-40B4-BE49-F238E27FC236}">
                <a16:creationId xmlns:a16="http://schemas.microsoft.com/office/drawing/2014/main" id="{E8E4D79F-DFDE-4AD5-8325-E2936856F5BE}"/>
              </a:ext>
            </a:extLst>
          </p:cNvPr>
          <p:cNvSpPr>
            <a:spLocks noGrp="1"/>
          </p:cNvSpPr>
          <p:nvPr>
            <p:ph sz="quarter" idx="12"/>
          </p:nvPr>
        </p:nvSpPr>
        <p:spPr>
          <a:ln>
            <a:noFill/>
          </a:ln>
          <a:effectLst/>
        </p:spPr>
        <p:txBody>
          <a:bodyPr/>
          <a:lstStyle/>
          <a:p>
            <a:pPr marL="231775" lvl="0" indent="0">
              <a:spcBef>
                <a:spcPts val="320"/>
              </a:spcBef>
              <a:buSzPts val="1600"/>
            </a:pPr>
            <a:r>
              <a:rPr lang="en-US" sz="2000" b="1" dirty="0"/>
              <a:t>Green Building Laws: </a:t>
            </a:r>
            <a:r>
              <a:rPr lang="en-US" sz="2000" u="sng" dirty="0">
                <a:solidFill>
                  <a:schemeClr val="hlink"/>
                </a:solidFill>
                <a:hlinkClick r:id="rId3"/>
              </a:rPr>
              <a:t>https://www1.nyc.gov/site/oec/green-building/green-building-requirements.page</a:t>
            </a:r>
            <a:endParaRPr lang="en-US" sz="2000" u="sng" dirty="0">
              <a:solidFill>
                <a:schemeClr val="hlink"/>
              </a:solidFill>
            </a:endParaRPr>
          </a:p>
          <a:p>
            <a:pPr marL="231775" lvl="0" indent="0">
              <a:spcBef>
                <a:spcPts val="320"/>
              </a:spcBef>
              <a:buSzPts val="1600"/>
            </a:pPr>
            <a:endParaRPr lang="en-US" sz="2000" b="1" u="sng" dirty="0">
              <a:solidFill>
                <a:schemeClr val="hlink"/>
              </a:solidFill>
            </a:endParaRPr>
          </a:p>
          <a:p>
            <a:pPr marL="231775" lvl="0" indent="0">
              <a:spcBef>
                <a:spcPts val="320"/>
              </a:spcBef>
              <a:buSzPts val="1600"/>
            </a:pPr>
            <a:r>
              <a:rPr lang="en-US" sz="2000" b="1" dirty="0"/>
              <a:t>DCAS ACE/</a:t>
            </a:r>
            <a:r>
              <a:rPr lang="en-US" sz="2000" b="1" dirty="0" err="1"/>
              <a:t>ExCEL</a:t>
            </a:r>
            <a:r>
              <a:rPr lang="en-US" sz="2000" b="1" dirty="0"/>
              <a:t>:</a:t>
            </a:r>
            <a:r>
              <a:rPr lang="en-US" sz="2000" dirty="0"/>
              <a:t>  </a:t>
            </a:r>
            <a:r>
              <a:rPr lang="en-US" sz="2000" u="sng" dirty="0">
                <a:solidFill>
                  <a:schemeClr val="hlink"/>
                </a:solidFill>
                <a:hlinkClick r:id="rId4"/>
              </a:rPr>
              <a:t>https://www1.nyc.gov/site/dcas/agencies/competitive-funding-programs.page</a:t>
            </a:r>
            <a:endParaRPr lang="en-US" sz="2000" dirty="0"/>
          </a:p>
          <a:p>
            <a:pPr marL="233363" lvl="0">
              <a:lnSpc>
                <a:spcPct val="110000"/>
              </a:lnSpc>
              <a:spcBef>
                <a:spcPts val="1800"/>
              </a:spcBef>
              <a:buClr>
                <a:schemeClr val="dk1"/>
              </a:buClr>
              <a:buSzPts val="2000"/>
            </a:pPr>
            <a:r>
              <a:rPr lang="en-US" sz="2000" b="1" dirty="0"/>
              <a:t>Con Edison Energy Efficiency Rebates: </a:t>
            </a:r>
            <a:r>
              <a:rPr lang="en-US" sz="2000" dirty="0"/>
              <a:t> </a:t>
            </a:r>
            <a:r>
              <a:rPr lang="en-US" sz="2000" u="sng" dirty="0">
                <a:solidFill>
                  <a:schemeClr val="hlink"/>
                </a:solidFill>
                <a:hlinkClick r:id="rId5"/>
              </a:rPr>
              <a:t>https://www.coned.com/en/save-money/rebates-incentives-tax-credits/rebates-incentives-tax-credits-for-commercial-industrial-buildings-customers</a:t>
            </a:r>
            <a:endParaRPr lang="en-US" sz="2000" u="sng" dirty="0"/>
          </a:p>
          <a:p>
            <a:pPr marL="233363" lvl="0">
              <a:lnSpc>
                <a:spcPct val="110000"/>
              </a:lnSpc>
              <a:spcBef>
                <a:spcPts val="1800"/>
              </a:spcBef>
              <a:buClr>
                <a:schemeClr val="dk1"/>
              </a:buClr>
              <a:buSzPts val="2000"/>
            </a:pPr>
            <a:r>
              <a:rPr lang="en-US" sz="2000" b="1" dirty="0"/>
              <a:t>NYSERDA New Construction/Renovation Energy Rebates: </a:t>
            </a:r>
            <a:r>
              <a:rPr lang="en-US" sz="2000" u="sng" dirty="0">
                <a:solidFill>
                  <a:schemeClr val="hlink"/>
                </a:solidFill>
                <a:hlinkClick r:id="rId6"/>
              </a:rPr>
              <a:t>https://www.nyserda.ny.gov/All-Programs/Programs/New-Construction-Program</a:t>
            </a:r>
            <a:endParaRPr lang="en-US" sz="2000" u="sng" dirty="0">
              <a:solidFill>
                <a:schemeClr val="hlink"/>
              </a:solidFill>
            </a:endParaRPr>
          </a:p>
          <a:p>
            <a:pPr marL="233363">
              <a:lnSpc>
                <a:spcPct val="110000"/>
              </a:lnSpc>
              <a:spcBef>
                <a:spcPts val="1800"/>
              </a:spcBef>
              <a:buClr>
                <a:schemeClr val="dk1"/>
              </a:buClr>
              <a:buSzPts val="2000"/>
            </a:pPr>
            <a:r>
              <a:rPr lang="en-US" sz="2000" b="1" dirty="0"/>
              <a:t>Directive 10: </a:t>
            </a:r>
            <a:r>
              <a:rPr lang="en-US" sz="2000" dirty="0">
                <a:hlinkClick r:id="rId7"/>
              </a:rPr>
              <a:t>https://comptroller.nyc.gov/services/for-city-agencies/comptrollers-directives-and-memoranda/directives-and-memoranda/</a:t>
            </a:r>
            <a:endParaRPr lang="en-US" sz="2000" dirty="0"/>
          </a:p>
        </p:txBody>
      </p:sp>
    </p:spTree>
    <p:extLst>
      <p:ext uri="{BB962C8B-B14F-4D97-AF65-F5344CB8AC3E}">
        <p14:creationId xmlns:p14="http://schemas.microsoft.com/office/powerpoint/2010/main" val="350027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0" y="0"/>
            <a:ext cx="12192000" cy="777240"/>
          </a:xfrm>
          <a:prstGeom prst="rect">
            <a:avLst/>
          </a:prstGeom>
          <a:noFill/>
          <a:ln>
            <a:noFill/>
          </a:ln>
        </p:spPr>
        <p:txBody>
          <a:bodyPr spcFirstLastPara="1" wrap="square" lIns="91425" tIns="45700" rIns="91425" bIns="45700" anchor="ctr" anchorCtr="0">
            <a:noAutofit/>
          </a:bodyPr>
          <a:lstStyle/>
          <a:p>
            <a:r>
              <a:rPr lang="en-US" i="0" dirty="0"/>
              <a:t>CITY BUDGET CYCLE</a:t>
            </a:r>
          </a:p>
        </p:txBody>
      </p:sp>
      <p:grpSp>
        <p:nvGrpSpPr>
          <p:cNvPr id="2" name="Group 1" descr="A circle of red arrows, indicating the City's fiscal year cycle; Jan plan to April plan to September plan back to Jan plan.">
            <a:extLst>
              <a:ext uri="{FF2B5EF4-FFF2-40B4-BE49-F238E27FC236}">
                <a16:creationId xmlns:a16="http://schemas.microsoft.com/office/drawing/2014/main" id="{154E0DD9-71D4-5F60-4A51-060ED190F364}"/>
              </a:ext>
            </a:extLst>
          </p:cNvPr>
          <p:cNvGrpSpPr/>
          <p:nvPr/>
        </p:nvGrpSpPr>
        <p:grpSpPr>
          <a:xfrm>
            <a:off x="3778248" y="1756852"/>
            <a:ext cx="4635499" cy="4607730"/>
            <a:chOff x="3778248" y="1756852"/>
            <a:chExt cx="4635499" cy="4607730"/>
          </a:xfrm>
        </p:grpSpPr>
        <p:sp>
          <p:nvSpPr>
            <p:cNvPr id="6" name="Freeform 6">
              <a:extLst>
                <a:ext uri="{FF2B5EF4-FFF2-40B4-BE49-F238E27FC236}">
                  <a16:creationId xmlns:a16="http://schemas.microsoft.com/office/drawing/2014/main" id="{98C07CB0-1193-BC7A-A41B-7054C8DBA66F}"/>
                </a:ext>
              </a:extLst>
            </p:cNvPr>
            <p:cNvSpPr/>
            <p:nvPr/>
          </p:nvSpPr>
          <p:spPr>
            <a:xfrm>
              <a:off x="6621420" y="2575610"/>
              <a:ext cx="1792327" cy="1672456"/>
            </a:xfrm>
            <a:custGeom>
              <a:avLst/>
              <a:gdLst>
                <a:gd name="connsiteX0" fmla="*/ 0 w 1672456"/>
                <a:gd name="connsiteY0" fmla="*/ 0 h 1672456"/>
                <a:gd name="connsiteX1" fmla="*/ 1672456 w 1672456"/>
                <a:gd name="connsiteY1" fmla="*/ 0 h 1672456"/>
                <a:gd name="connsiteX2" fmla="*/ 1672456 w 1672456"/>
                <a:gd name="connsiteY2" fmla="*/ 1672456 h 1672456"/>
                <a:gd name="connsiteX3" fmla="*/ 0 w 1672456"/>
                <a:gd name="connsiteY3" fmla="*/ 1672456 h 1672456"/>
                <a:gd name="connsiteX4" fmla="*/ 0 w 1672456"/>
                <a:gd name="connsiteY4" fmla="*/ 0 h 167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456" h="1672456">
                  <a:moveTo>
                    <a:pt x="0" y="0"/>
                  </a:moveTo>
                  <a:lnTo>
                    <a:pt x="1672456" y="0"/>
                  </a:lnTo>
                  <a:lnTo>
                    <a:pt x="1672456" y="1672456"/>
                  </a:lnTo>
                  <a:lnTo>
                    <a:pt x="0" y="1672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algn="ctr" defTabSz="1111250">
                <a:lnSpc>
                  <a:spcPct val="90000"/>
                </a:lnSpc>
                <a:spcAft>
                  <a:spcPts val="0"/>
                </a:spcAft>
              </a:pPr>
              <a:r>
                <a:rPr lang="en-US" sz="2000" b="1" dirty="0">
                  <a:latin typeface="Open Sans" pitchFamily="2" charset="0"/>
                  <a:ea typeface="Open Sans" pitchFamily="2" charset="0"/>
                  <a:cs typeface="Open Sans" pitchFamily="2" charset="0"/>
                </a:rPr>
                <a:t>Preliminary Budget </a:t>
              </a:r>
              <a:r>
                <a:rPr lang="en-US" sz="1600" b="1" dirty="0">
                  <a:latin typeface="Open Sans" pitchFamily="2" charset="0"/>
                  <a:ea typeface="Open Sans" pitchFamily="2" charset="0"/>
                  <a:cs typeface="Open Sans" pitchFamily="2" charset="0"/>
                </a:rPr>
                <a:t>(January Plan)</a:t>
              </a:r>
            </a:p>
          </p:txBody>
        </p:sp>
        <p:sp>
          <p:nvSpPr>
            <p:cNvPr id="7" name="Circular Arrow 7">
              <a:extLst>
                <a:ext uri="{FF2B5EF4-FFF2-40B4-BE49-F238E27FC236}">
                  <a16:creationId xmlns:a16="http://schemas.microsoft.com/office/drawing/2014/main" id="{2EA8E0B1-4ED4-CBA5-8A21-25368DC9001F}"/>
                </a:ext>
              </a:extLst>
            </p:cNvPr>
            <p:cNvSpPr/>
            <p:nvPr/>
          </p:nvSpPr>
          <p:spPr>
            <a:xfrm>
              <a:off x="4203675" y="1937219"/>
              <a:ext cx="3953864" cy="3953864"/>
            </a:xfrm>
            <a:prstGeom prst="circularArrow">
              <a:avLst>
                <a:gd name="adj1" fmla="val 8248"/>
                <a:gd name="adj2" fmla="val 748343"/>
                <a:gd name="adj3" fmla="val 2963894"/>
                <a:gd name="adj4" fmla="val 741686"/>
                <a:gd name="adj5" fmla="val 9623"/>
              </a:avLst>
            </a:prstGeom>
            <a:solidFill>
              <a:srgbClr val="ED4B44"/>
            </a:solidFill>
            <a:effectLst>
              <a:glow rad="38100">
                <a:schemeClr val="bg1">
                  <a:lumMod val="85000"/>
                  <a:alpha val="40000"/>
                </a:schemeClr>
              </a:glow>
              <a:outerShdw dist="12700" dir="18900000" algn="bl" rotWithShape="0">
                <a:prstClr val="black">
                  <a:alpha val="40000"/>
                </a:prstClr>
              </a:outerShdw>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Freeform 8">
              <a:extLst>
                <a:ext uri="{FF2B5EF4-FFF2-40B4-BE49-F238E27FC236}">
                  <a16:creationId xmlns:a16="http://schemas.microsoft.com/office/drawing/2014/main" id="{99316D9E-5305-16C6-5BF6-BFD04FE0A8B4}"/>
                </a:ext>
              </a:extLst>
            </p:cNvPr>
            <p:cNvSpPr/>
            <p:nvPr/>
          </p:nvSpPr>
          <p:spPr>
            <a:xfrm>
              <a:off x="5151819" y="4692126"/>
              <a:ext cx="1672456" cy="1672456"/>
            </a:xfrm>
            <a:custGeom>
              <a:avLst/>
              <a:gdLst>
                <a:gd name="connsiteX0" fmla="*/ 0 w 1672456"/>
                <a:gd name="connsiteY0" fmla="*/ 0 h 1672456"/>
                <a:gd name="connsiteX1" fmla="*/ 1672456 w 1672456"/>
                <a:gd name="connsiteY1" fmla="*/ 0 h 1672456"/>
                <a:gd name="connsiteX2" fmla="*/ 1672456 w 1672456"/>
                <a:gd name="connsiteY2" fmla="*/ 1672456 h 1672456"/>
                <a:gd name="connsiteX3" fmla="*/ 0 w 1672456"/>
                <a:gd name="connsiteY3" fmla="*/ 1672456 h 1672456"/>
                <a:gd name="connsiteX4" fmla="*/ 0 w 1672456"/>
                <a:gd name="connsiteY4" fmla="*/ 0 h 167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456" h="1672456">
                  <a:moveTo>
                    <a:pt x="0" y="0"/>
                  </a:moveTo>
                  <a:lnTo>
                    <a:pt x="1672456" y="0"/>
                  </a:lnTo>
                  <a:lnTo>
                    <a:pt x="1672456" y="1672456"/>
                  </a:lnTo>
                  <a:lnTo>
                    <a:pt x="0" y="1672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algn="ctr" defTabSz="1111250">
                <a:lnSpc>
                  <a:spcPct val="90000"/>
                </a:lnSpc>
                <a:spcAft>
                  <a:spcPts val="0"/>
                </a:spcAft>
              </a:pPr>
              <a:r>
                <a:rPr lang="en-US" sz="2000" b="1" dirty="0">
                  <a:latin typeface="Open Sans" pitchFamily="2" charset="0"/>
                  <a:ea typeface="Open Sans" pitchFamily="2" charset="0"/>
                  <a:cs typeface="Open Sans" pitchFamily="2" charset="0"/>
                </a:rPr>
                <a:t>Executive Budget</a:t>
              </a:r>
            </a:p>
            <a:p>
              <a:pPr algn="ctr" defTabSz="1111250">
                <a:lnSpc>
                  <a:spcPct val="90000"/>
                </a:lnSpc>
                <a:spcAft>
                  <a:spcPct val="35000"/>
                </a:spcAft>
              </a:pPr>
              <a:r>
                <a:rPr lang="en-US" sz="1600" b="1" dirty="0">
                  <a:latin typeface="Open Sans" pitchFamily="2" charset="0"/>
                  <a:ea typeface="Open Sans" pitchFamily="2" charset="0"/>
                  <a:cs typeface="Open Sans" pitchFamily="2" charset="0"/>
                </a:rPr>
                <a:t>(April Plan)</a:t>
              </a:r>
            </a:p>
          </p:txBody>
        </p:sp>
        <p:sp>
          <p:nvSpPr>
            <p:cNvPr id="9" name="Circular Arrow 9">
              <a:extLst>
                <a:ext uri="{FF2B5EF4-FFF2-40B4-BE49-F238E27FC236}">
                  <a16:creationId xmlns:a16="http://schemas.microsoft.com/office/drawing/2014/main" id="{37E163FF-5A5F-2E3B-FD57-A97669E3A5B1}"/>
                </a:ext>
              </a:extLst>
            </p:cNvPr>
            <p:cNvSpPr/>
            <p:nvPr/>
          </p:nvSpPr>
          <p:spPr>
            <a:xfrm>
              <a:off x="3908015" y="1967158"/>
              <a:ext cx="3953864" cy="3953864"/>
            </a:xfrm>
            <a:prstGeom prst="circularArrow">
              <a:avLst>
                <a:gd name="adj1" fmla="val 8248"/>
                <a:gd name="adj2" fmla="val 576109"/>
                <a:gd name="adj3" fmla="val 10172195"/>
                <a:gd name="adj4" fmla="val 7726343"/>
                <a:gd name="adj5" fmla="val 9623"/>
              </a:avLst>
            </a:prstGeom>
            <a:solidFill>
              <a:srgbClr val="ED4B44"/>
            </a:solidFill>
            <a:effectLst>
              <a:glow rad="38100">
                <a:schemeClr val="bg1">
                  <a:lumMod val="85000"/>
                  <a:alpha val="40000"/>
                </a:schemeClr>
              </a:glow>
              <a:outerShdw dist="12700" dir="18900000" algn="bl" rotWithShape="0">
                <a:prstClr val="black">
                  <a:alpha val="40000"/>
                </a:prstClr>
              </a:outerShdw>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Freeform 10">
              <a:extLst>
                <a:ext uri="{FF2B5EF4-FFF2-40B4-BE49-F238E27FC236}">
                  <a16:creationId xmlns:a16="http://schemas.microsoft.com/office/drawing/2014/main" id="{81A90980-9891-0B2A-6C07-5F56530375A4}"/>
                </a:ext>
              </a:extLst>
            </p:cNvPr>
            <p:cNvSpPr/>
            <p:nvPr/>
          </p:nvSpPr>
          <p:spPr>
            <a:xfrm>
              <a:off x="3778248" y="2450469"/>
              <a:ext cx="1672456" cy="1672456"/>
            </a:xfrm>
            <a:custGeom>
              <a:avLst/>
              <a:gdLst>
                <a:gd name="connsiteX0" fmla="*/ 0 w 1672456"/>
                <a:gd name="connsiteY0" fmla="*/ 0 h 1672456"/>
                <a:gd name="connsiteX1" fmla="*/ 1672456 w 1672456"/>
                <a:gd name="connsiteY1" fmla="*/ 0 h 1672456"/>
                <a:gd name="connsiteX2" fmla="*/ 1672456 w 1672456"/>
                <a:gd name="connsiteY2" fmla="*/ 1672456 h 1672456"/>
                <a:gd name="connsiteX3" fmla="*/ 0 w 1672456"/>
                <a:gd name="connsiteY3" fmla="*/ 1672456 h 1672456"/>
                <a:gd name="connsiteX4" fmla="*/ 0 w 1672456"/>
                <a:gd name="connsiteY4" fmla="*/ 0 h 167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456" h="1672456">
                  <a:moveTo>
                    <a:pt x="0" y="0"/>
                  </a:moveTo>
                  <a:lnTo>
                    <a:pt x="1672456" y="0"/>
                  </a:lnTo>
                  <a:lnTo>
                    <a:pt x="1672456" y="1672456"/>
                  </a:lnTo>
                  <a:lnTo>
                    <a:pt x="0" y="1672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000" b="1" kern="1200" dirty="0">
                  <a:latin typeface="Open Sans" pitchFamily="2" charset="0"/>
                  <a:ea typeface="Open Sans" pitchFamily="2" charset="0"/>
                  <a:cs typeface="Open Sans" pitchFamily="2" charset="0"/>
                </a:rPr>
                <a:t>September Plan</a:t>
              </a:r>
            </a:p>
          </p:txBody>
        </p:sp>
        <p:sp>
          <p:nvSpPr>
            <p:cNvPr id="11" name="Circular Arrow 11">
              <a:extLst>
                <a:ext uri="{FF2B5EF4-FFF2-40B4-BE49-F238E27FC236}">
                  <a16:creationId xmlns:a16="http://schemas.microsoft.com/office/drawing/2014/main" id="{84D500C8-7FCC-8A2D-08C6-2BC60A6AB9B4}"/>
                </a:ext>
              </a:extLst>
            </p:cNvPr>
            <p:cNvSpPr/>
            <p:nvPr/>
          </p:nvSpPr>
          <p:spPr>
            <a:xfrm rot="495671">
              <a:off x="3971387" y="1756852"/>
              <a:ext cx="3953864" cy="3953864"/>
            </a:xfrm>
            <a:prstGeom prst="circularArrow">
              <a:avLst>
                <a:gd name="adj1" fmla="val 8041"/>
                <a:gd name="adj2" fmla="val 830111"/>
                <a:gd name="adj3" fmla="val 16914175"/>
                <a:gd name="adj4" fmla="val 13525086"/>
                <a:gd name="adj5" fmla="val 9623"/>
              </a:avLst>
            </a:prstGeom>
            <a:solidFill>
              <a:srgbClr val="ED4B44"/>
            </a:solidFill>
            <a:effectLst>
              <a:glow rad="38100">
                <a:schemeClr val="bg1">
                  <a:lumMod val="85000"/>
                  <a:alpha val="40000"/>
                </a:schemeClr>
              </a:glow>
              <a:outerShdw dist="12700" dir="18900000" algn="bl" rotWithShape="0">
                <a:prstClr val="black">
                  <a:alpha val="40000"/>
                </a:prstClr>
              </a:outerShdw>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143" name="Google Shape;143;p3"/>
          <p:cNvSpPr>
            <a:spLocks noGrp="1"/>
          </p:cNvSpPr>
          <p:nvPr>
            <p:ph type="body" idx="4294967295"/>
          </p:nvPr>
        </p:nvSpPr>
        <p:spPr>
          <a:xfrm>
            <a:off x="372629" y="885236"/>
            <a:ext cx="11446739" cy="722241"/>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L="233363" lvl="0" indent="0" algn="ctr" rtl="0">
              <a:lnSpc>
                <a:spcPct val="100000"/>
              </a:lnSpc>
              <a:spcBef>
                <a:spcPts val="0"/>
              </a:spcBef>
              <a:spcAft>
                <a:spcPts val="0"/>
              </a:spcAft>
              <a:buClr>
                <a:schemeClr val="dk1"/>
              </a:buClr>
              <a:buSzPts val="1800"/>
              <a:buNone/>
            </a:pPr>
            <a:r>
              <a:rPr lang="en-US" sz="2000" dirty="0">
                <a:latin typeface="Open Sans SemiBold" pitchFamily="2" charset="0"/>
                <a:ea typeface="Open Sans SemiBold" pitchFamily="2" charset="0"/>
                <a:cs typeface="Open Sans SemiBold" pitchFamily="2" charset="0"/>
                <a:sym typeface="Roboto"/>
              </a:rPr>
              <a:t>Each plan updates the City’s budget to reflect current project funding needs. </a:t>
            </a:r>
          </a:p>
          <a:p>
            <a:pPr marL="233363" lvl="0" indent="0" algn="ctr" rtl="0">
              <a:lnSpc>
                <a:spcPct val="100000"/>
              </a:lnSpc>
              <a:spcBef>
                <a:spcPts val="0"/>
              </a:spcBef>
              <a:spcAft>
                <a:spcPts val="0"/>
              </a:spcAft>
              <a:buClr>
                <a:schemeClr val="dk1"/>
              </a:buClr>
              <a:buSzPts val="1800"/>
              <a:buNone/>
            </a:pPr>
            <a:r>
              <a:rPr lang="en-US" sz="2000" dirty="0">
                <a:latin typeface="Open Sans SemiBold" pitchFamily="2" charset="0"/>
                <a:ea typeface="Open Sans SemiBold" pitchFamily="2" charset="0"/>
                <a:cs typeface="Open Sans SemiBold" pitchFamily="2" charset="0"/>
                <a:sym typeface="Roboto"/>
              </a:rPr>
              <a:t>There are three major updates during the course of a fiscal year.</a:t>
            </a:r>
          </a:p>
        </p:txBody>
      </p:sp>
      <p:sp>
        <p:nvSpPr>
          <p:cNvPr id="145" name="Google Shape;145;p3" descr="Occurs between Executive Budget and September Plan"/>
          <p:cNvSpPr>
            <a:spLocks noGrp="1"/>
          </p:cNvSpPr>
          <p:nvPr>
            <p:ph type="body" idx="4294967295"/>
          </p:nvPr>
        </p:nvSpPr>
        <p:spPr>
          <a:xfrm>
            <a:off x="372629" y="4753564"/>
            <a:ext cx="2861142" cy="1219200"/>
          </a:xfrm>
          <a:prstGeom prst="roundRect">
            <a:avLst>
              <a:gd name="adj" fmla="val 0"/>
            </a:avLst>
          </a:prstGeom>
          <a:solidFill>
            <a:srgbClr val="FAFAFA"/>
          </a:solidFill>
          <a:ln>
            <a:noFill/>
          </a:ln>
          <a:effectLst/>
        </p:spPr>
        <p:txBody>
          <a:bodyPr spcFirstLastPara="1" wrap="square" lIns="91425" tIns="45700" rIns="91425" bIns="45700" anchor="ctr" anchorCtr="0">
            <a:normAutofit/>
          </a:bodyPr>
          <a:lstStyle/>
          <a:p>
            <a:pPr marL="233363" lvl="0" indent="0" algn="l" rtl="0">
              <a:lnSpc>
                <a:spcPct val="100000"/>
              </a:lnSpc>
              <a:spcBef>
                <a:spcPts val="0"/>
              </a:spcBef>
              <a:spcAft>
                <a:spcPts val="0"/>
              </a:spcAft>
              <a:buClr>
                <a:srgbClr val="CC0000"/>
              </a:buClr>
              <a:buSzPts val="1800"/>
              <a:buNone/>
            </a:pP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F</a:t>
            </a:r>
            <a:r>
              <a:rPr lang="en-US" sz="1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Y</a:t>
            </a:r>
            <a:r>
              <a:rPr lang="en-US" sz="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1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24 begins (July 1</a:t>
            </a:r>
            <a:r>
              <a:rPr lang="en-US" sz="1800" b="1" baseline="30000"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st</a:t>
            </a: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a:t>
            </a:r>
            <a:endParaRPr sz="1800"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a:p>
            <a:pPr marL="233363" lvl="0" indent="0" algn="l" rtl="0">
              <a:lnSpc>
                <a:spcPct val="100000"/>
              </a:lnSpc>
              <a:spcBef>
                <a:spcPts val="0"/>
              </a:spcBef>
              <a:spcAft>
                <a:spcPts val="0"/>
              </a:spcAft>
              <a:buClr>
                <a:srgbClr val="CC0000"/>
              </a:buClr>
              <a:buSzPts val="1800"/>
              <a:buNone/>
            </a:pP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Budget Adoption</a:t>
            </a:r>
            <a:endParaRPr sz="1800"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a:p>
            <a:pPr marL="233363" lvl="0" indent="0" algn="l" rtl="0">
              <a:lnSpc>
                <a:spcPct val="100000"/>
              </a:lnSpc>
              <a:spcBef>
                <a:spcPts val="0"/>
              </a:spcBef>
              <a:spcAft>
                <a:spcPts val="0"/>
              </a:spcAft>
              <a:buClr>
                <a:schemeClr val="dk1"/>
              </a:buClr>
              <a:buSzPts val="1050"/>
              <a:buNone/>
            </a:pPr>
            <a:endParaRPr sz="7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a:p>
            <a:pPr marL="233363" lvl="0" indent="0" algn="l" rtl="0">
              <a:lnSpc>
                <a:spcPct val="100000"/>
              </a:lnSpc>
              <a:spcBef>
                <a:spcPts val="0"/>
              </a:spcBef>
              <a:spcAft>
                <a:spcPts val="0"/>
              </a:spcAft>
              <a:buClr>
                <a:srgbClr val="CC0000"/>
              </a:buClr>
              <a:buSzPts val="1800"/>
              <a:buNone/>
            </a:pP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Allocation letters</a:t>
            </a:r>
            <a:endParaRPr sz="1800"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146" name="Google Shape;146;p3" descr="Expenditure notifications are sent after September Plan"/>
          <p:cNvSpPr>
            <a:spLocks noGrp="1"/>
          </p:cNvSpPr>
          <p:nvPr>
            <p:ph type="body" idx="4294967295"/>
          </p:nvPr>
        </p:nvSpPr>
        <p:spPr>
          <a:xfrm>
            <a:off x="608430" y="1803859"/>
            <a:ext cx="1928697" cy="1092848"/>
          </a:xfrm>
          <a:prstGeom prst="roundRect">
            <a:avLst>
              <a:gd name="adj" fmla="val 0"/>
            </a:avLst>
          </a:prstGeom>
          <a:solidFill>
            <a:srgbClr val="FAFAFA"/>
          </a:solidFill>
          <a:ln>
            <a:noFill/>
          </a:ln>
          <a:effectLst/>
        </p:spPr>
        <p:txBody>
          <a:bodyPr spcFirstLastPara="1" wrap="square" lIns="91425" tIns="45700" rIns="91425" bIns="45700" anchor="ctr" anchorCtr="0">
            <a:normAutofit/>
          </a:bodyPr>
          <a:lstStyle/>
          <a:p>
            <a:pPr marL="233363" lvl="0" indent="0" algn="l" rtl="0">
              <a:lnSpc>
                <a:spcPct val="100000"/>
              </a:lnSpc>
              <a:spcBef>
                <a:spcPts val="0"/>
              </a:spcBef>
              <a:spcAft>
                <a:spcPts val="0"/>
              </a:spcAft>
              <a:buClr>
                <a:srgbClr val="CC0000"/>
              </a:buClr>
              <a:buSzPts val="1800"/>
              <a:buNone/>
            </a:pP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F</a:t>
            </a:r>
            <a:r>
              <a:rPr lang="en-US" sz="1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Y</a:t>
            </a:r>
            <a:r>
              <a:rPr lang="en-US" sz="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23</a:t>
            </a:r>
            <a:endParaRPr sz="1800"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a:p>
            <a:pPr marL="233363" lvl="0" indent="0" algn="l" rtl="0">
              <a:lnSpc>
                <a:spcPct val="100000"/>
              </a:lnSpc>
              <a:spcBef>
                <a:spcPts val="0"/>
              </a:spcBef>
              <a:spcAft>
                <a:spcPts val="0"/>
              </a:spcAft>
              <a:buClr>
                <a:srgbClr val="CC0000"/>
              </a:buClr>
              <a:buSzPts val="1800"/>
              <a:buNone/>
            </a:pPr>
            <a:r>
              <a:rPr lang="en-US" sz="1800" b="1"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Expenditure Notification</a:t>
            </a:r>
            <a:endParaRPr sz="1800"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147" name="Google Shape;147;p3" descr="Occurs after Preliminary Budget"/>
          <p:cNvSpPr/>
          <p:nvPr/>
        </p:nvSpPr>
        <p:spPr>
          <a:xfrm>
            <a:off x="8382000" y="5010914"/>
            <a:ext cx="3124200" cy="914400"/>
          </a:xfrm>
          <a:prstGeom prst="roundRect">
            <a:avLst>
              <a:gd name="adj" fmla="val 0"/>
            </a:avLst>
          </a:prstGeom>
          <a:solidFill>
            <a:srgbClr val="FAFAFA"/>
          </a:solidFill>
          <a:ln>
            <a:noFill/>
          </a:ln>
        </p:spPr>
        <p:txBody>
          <a:bodyPr spcFirstLastPara="1" wrap="square" lIns="91425" tIns="45700" rIns="91425" bIns="45700" anchor="ctr" anchorCtr="0">
            <a:normAutofit/>
          </a:bodyPr>
          <a:lstStyle/>
          <a:p>
            <a:pPr marL="233363" marR="0" lvl="0" indent="0" rtl="0">
              <a:lnSpc>
                <a:spcPct val="100000"/>
              </a:lnSpc>
              <a:spcBef>
                <a:spcPts val="0"/>
              </a:spcBef>
              <a:spcAft>
                <a:spcPts val="0"/>
              </a:spcAft>
              <a:buClr>
                <a:srgbClr val="CC0000"/>
              </a:buClr>
              <a:buSzPts val="2000"/>
              <a:buFont typeface="Arial"/>
              <a:buNone/>
            </a:pPr>
            <a:r>
              <a:rPr lang="en-US" sz="1800" b="1"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F</a:t>
            </a:r>
            <a:r>
              <a:rPr lang="en-US" sz="100" b="1"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1800" b="1"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Y</a:t>
            </a:r>
            <a:r>
              <a:rPr lang="en-US" sz="100" b="1"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1800" b="1"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25 Funding Request</a:t>
            </a:r>
            <a:endParaRPr sz="1800" b="0"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a:p>
            <a:pPr marL="233363" marR="0" lvl="0" indent="0" algn="l" rtl="0">
              <a:lnSpc>
                <a:spcPct val="100000"/>
              </a:lnSpc>
              <a:spcBef>
                <a:spcPts val="0"/>
              </a:spcBef>
              <a:spcAft>
                <a:spcPts val="0"/>
              </a:spcAft>
              <a:buClr>
                <a:srgbClr val="CC0000"/>
              </a:buClr>
              <a:buSzPts val="2000"/>
              <a:buFont typeface="Arial"/>
              <a:buNone/>
            </a:pPr>
            <a:r>
              <a:rPr lang="en-US" sz="1800" b="1"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rPr>
              <a:t>Submissions</a:t>
            </a:r>
            <a:endParaRPr sz="1800" b="0" i="0" u="none" strike="noStrike" cap="none" dirty="0">
              <a:solidFill>
                <a:srgbClr val="ED4B44"/>
              </a:solidFill>
              <a:latin typeface="Open sans" panose="020B0606030504020204" pitchFamily="34" charset="0"/>
              <a:ea typeface="Open sans" panose="020B0606030504020204" pitchFamily="34" charset="0"/>
              <a:cs typeface="Open sans" panose="020B0606030504020204" pitchFamily="34" charset="0"/>
              <a:sym typeface="Roboto"/>
            </a:endParaRPr>
          </a:p>
        </p:txBody>
      </p:sp>
      <p:cxnSp>
        <p:nvCxnSpPr>
          <p:cNvPr id="148" name="Google Shape;148;p3">
            <a:extLst>
              <a:ext uri="{C183D7F6-B498-43B3-948B-1728B52AA6E4}">
                <adec:decorative xmlns:adec="http://schemas.microsoft.com/office/drawing/2017/decorative" val="1"/>
              </a:ext>
            </a:extLst>
          </p:cNvPr>
          <p:cNvCxnSpPr/>
          <p:nvPr/>
        </p:nvCxnSpPr>
        <p:spPr>
          <a:xfrm rot="10800000">
            <a:off x="8610600" y="4419600"/>
            <a:ext cx="914400" cy="490222"/>
          </a:xfrm>
          <a:prstGeom prst="straightConnector1">
            <a:avLst/>
          </a:prstGeom>
          <a:noFill/>
          <a:ln w="38100" cap="flat" cmpd="sng">
            <a:solidFill>
              <a:schemeClr val="dk1"/>
            </a:solidFill>
            <a:prstDash val="solid"/>
            <a:round/>
            <a:headEnd type="none" w="sm" len="sm"/>
            <a:tailEnd type="stealth" w="med" len="med"/>
          </a:ln>
        </p:spPr>
      </p:cxnSp>
      <p:cxnSp>
        <p:nvCxnSpPr>
          <p:cNvPr id="149" name="Google Shape;149;p3">
            <a:extLst>
              <a:ext uri="{C183D7F6-B498-43B3-948B-1728B52AA6E4}">
                <adec:decorative xmlns:adec="http://schemas.microsoft.com/office/drawing/2017/decorative" val="1"/>
              </a:ext>
            </a:extLst>
          </p:cNvPr>
          <p:cNvCxnSpPr>
            <a:cxnSpLocks/>
          </p:cNvCxnSpPr>
          <p:nvPr/>
        </p:nvCxnSpPr>
        <p:spPr>
          <a:xfrm flipH="1" flipV="1">
            <a:off x="2607532" y="2575610"/>
            <a:ext cx="983161" cy="318161"/>
          </a:xfrm>
          <a:prstGeom prst="straightConnector1">
            <a:avLst/>
          </a:prstGeom>
          <a:noFill/>
          <a:ln w="38100" cap="flat" cmpd="sng">
            <a:solidFill>
              <a:schemeClr val="dk1"/>
            </a:solidFill>
            <a:prstDash val="solid"/>
            <a:round/>
            <a:headEnd type="none" w="sm" len="sm"/>
            <a:tailEnd type="stealth" w="med" len="med"/>
          </a:ln>
        </p:spPr>
      </p:cxnSp>
      <p:cxnSp>
        <p:nvCxnSpPr>
          <p:cNvPr id="150" name="Google Shape;150;p3">
            <a:extLst>
              <a:ext uri="{C183D7F6-B498-43B3-948B-1728B52AA6E4}">
                <adec:decorative xmlns:adec="http://schemas.microsoft.com/office/drawing/2017/decorative" val="1"/>
              </a:ext>
            </a:extLst>
          </p:cNvPr>
          <p:cNvCxnSpPr>
            <a:cxnSpLocks/>
          </p:cNvCxnSpPr>
          <p:nvPr/>
        </p:nvCxnSpPr>
        <p:spPr>
          <a:xfrm flipH="1">
            <a:off x="3342453" y="4978082"/>
            <a:ext cx="845914" cy="294958"/>
          </a:xfrm>
          <a:prstGeom prst="straightConnector1">
            <a:avLst/>
          </a:prstGeom>
          <a:noFill/>
          <a:ln w="38100" cap="flat" cmpd="sng">
            <a:solidFill>
              <a:schemeClr val="dk1"/>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0"/>
          <p:cNvSpPr txBox="1">
            <a:spLocks noGrp="1"/>
          </p:cNvSpPr>
          <p:nvPr>
            <p:ph type="title"/>
          </p:nvPr>
        </p:nvSpPr>
        <p:spPr>
          <a:xfrm>
            <a:off x="124695" y="1133857"/>
            <a:ext cx="11935800" cy="5337282"/>
          </a:xfrm>
          <a:prstGeom prst="rect">
            <a:avLst/>
          </a:prstGeom>
          <a:solidFill>
            <a:srgbClr val="FFFFFF"/>
          </a:solidFill>
          <a:ln>
            <a:noFill/>
          </a:ln>
        </p:spPr>
        <p:txBody>
          <a:bodyPr spcFirstLastPara="1" wrap="square" lIns="91425" tIns="45700" rIns="91425" bIns="45700" anchor="ctr" anchorCtr="0">
            <a:normAutofit/>
          </a:bodyPr>
          <a:lstStyle/>
          <a:p>
            <a:pPr marL="233362" marR="0" lvl="0" indent="0" algn="l" rtl="0">
              <a:lnSpc>
                <a:spcPct val="100000"/>
              </a:lnSpc>
              <a:spcBef>
                <a:spcPts val="0"/>
              </a:spcBef>
              <a:spcAft>
                <a:spcPts val="0"/>
              </a:spcAft>
              <a:buClr>
                <a:schemeClr val="dk1"/>
              </a:buClr>
              <a:buSzPts val="5400"/>
              <a:buFont typeface="Arial"/>
              <a:buNone/>
            </a:pPr>
            <a:r>
              <a:rPr lang="en-US" sz="54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rPr>
              <a:t>Q &amp; A</a:t>
            </a:r>
            <a:endParaRPr sz="20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233362" lvl="0" indent="0" algn="l" rtl="0">
              <a:lnSpc>
                <a:spcPct val="100000"/>
              </a:lnSpc>
              <a:spcBef>
                <a:spcPts val="0"/>
              </a:spcBef>
              <a:spcAft>
                <a:spcPts val="0"/>
              </a:spcAft>
              <a:buNone/>
            </a:pPr>
            <a:endParaRPr sz="2000" b="1">
              <a:solidFill>
                <a:schemeClr val="dk1"/>
              </a:solidFill>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You can submit questions in the following ways:</a:t>
            </a: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1828800" lvl="3"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Q + A feature on Zoom </a:t>
            </a: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1828800" lvl="3"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Through emails to: capitalrequest@culture.nyc.gov</a:t>
            </a:r>
            <a:br>
              <a:rPr lang="en-US" sz="2400" b="1">
                <a:latin typeface="Open sans" panose="020B0606030504020204" pitchFamily="2" charset="0"/>
                <a:ea typeface="Open sans" panose="020B0606030504020204" pitchFamily="2" charset="0"/>
                <a:cs typeface="Open sans" panose="020B0606030504020204" pitchFamily="2" charset="0"/>
                <a:sym typeface="Roboto"/>
              </a:rPr>
            </a:b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381000" algn="l" rtl="0">
              <a:spcBef>
                <a:spcPts val="0"/>
              </a:spcBef>
              <a:spcAft>
                <a:spcPts val="0"/>
              </a:spcAft>
              <a:buSzPts val="2400"/>
              <a:buFont typeface="Roboto"/>
              <a:buChar char="●"/>
            </a:pPr>
            <a:r>
              <a:rPr lang="en-US" sz="2400" b="1">
                <a:latin typeface="Open sans" panose="020B0606030504020204" pitchFamily="2" charset="0"/>
                <a:ea typeface="Open sans" panose="020B0606030504020204" pitchFamily="2" charset="0"/>
                <a:cs typeface="Open sans" panose="020B0606030504020204" pitchFamily="2" charset="0"/>
                <a:sym typeface="Roboto"/>
              </a:rPr>
              <a:t>When you submit a question through any of the above options, please let us know your name and what organization you are with.</a:t>
            </a: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0" lvl="0" indent="0" algn="l" rtl="0">
              <a:spcBef>
                <a:spcPts val="0"/>
              </a:spcBef>
              <a:spcAft>
                <a:spcPts val="0"/>
              </a:spcAft>
              <a:buNone/>
            </a:pPr>
            <a:endParaRPr sz="2400" b="1">
              <a:latin typeface="Open sans" panose="020B0606030504020204" pitchFamily="2" charset="0"/>
              <a:ea typeface="Open sans" panose="020B0606030504020204" pitchFamily="2" charset="0"/>
              <a:cs typeface="Open sans" panose="020B0606030504020204" pitchFamily="2" charset="0"/>
              <a:sym typeface="Roboto"/>
            </a:endParaRPr>
          </a:p>
          <a:p>
            <a:pPr marL="457200" lvl="0" indent="0" algn="l" rtl="0">
              <a:spcBef>
                <a:spcPts val="0"/>
              </a:spcBef>
              <a:spcAft>
                <a:spcPts val="0"/>
              </a:spcAft>
              <a:buNone/>
            </a:pPr>
            <a:r>
              <a:rPr lang="en-US" sz="2400" i="1">
                <a:latin typeface="Open sans" panose="020B0606030504020204" pitchFamily="2" charset="0"/>
                <a:ea typeface="Open sans" panose="020B0606030504020204" pitchFamily="2" charset="0"/>
                <a:cs typeface="Open sans" panose="020B0606030504020204" pitchFamily="2" charset="0"/>
                <a:sym typeface="Roboto"/>
              </a:rPr>
              <a:t>We will do our best to answer as many questions as possible. If we run out of time and find there are still many questions to answer, we will try to provide answers in a follow up email to those on the RSVP list. You can also email questions after the event to capitalrequest@culture.nyc.gov.</a:t>
            </a:r>
            <a:endParaRPr sz="2400" i="1">
              <a:latin typeface="Open sans" panose="020B0606030504020204" pitchFamily="2" charset="0"/>
              <a:ea typeface="Open sans" panose="020B0606030504020204" pitchFamily="2" charset="0"/>
              <a:cs typeface="Open sans" panose="020B0606030504020204" pitchFamily="2" charset="0"/>
              <a:sym typeface="Roboto"/>
            </a:endParaRPr>
          </a:p>
        </p:txBody>
      </p:sp>
      <p:grpSp>
        <p:nvGrpSpPr>
          <p:cNvPr id="5" name="Group 4" descr="Red speech bubble with an information icon.">
            <a:extLst>
              <a:ext uri="{FF2B5EF4-FFF2-40B4-BE49-F238E27FC236}">
                <a16:creationId xmlns:a16="http://schemas.microsoft.com/office/drawing/2014/main" id="{1D9123FD-B1E8-BD5E-F462-1573E3823B75}"/>
              </a:ext>
            </a:extLst>
          </p:cNvPr>
          <p:cNvGrpSpPr/>
          <p:nvPr/>
        </p:nvGrpSpPr>
        <p:grpSpPr>
          <a:xfrm>
            <a:off x="10183387" y="926724"/>
            <a:ext cx="1648027" cy="1506689"/>
            <a:chOff x="9675844" y="914400"/>
            <a:chExt cx="2036215" cy="1866122"/>
          </a:xfrm>
        </p:grpSpPr>
        <p:sp>
          <p:nvSpPr>
            <p:cNvPr id="3" name="Speech Bubble: Rectangle with Corners Rounded 2">
              <a:extLst>
                <a:ext uri="{FF2B5EF4-FFF2-40B4-BE49-F238E27FC236}">
                  <a16:creationId xmlns:a16="http://schemas.microsoft.com/office/drawing/2014/main" id="{7A4DA549-1133-0663-842D-77B2170432F9}"/>
                </a:ext>
              </a:extLst>
            </p:cNvPr>
            <p:cNvSpPr/>
            <p:nvPr/>
          </p:nvSpPr>
          <p:spPr>
            <a:xfrm flipH="1">
              <a:off x="9675844" y="914400"/>
              <a:ext cx="2036215" cy="1866122"/>
            </a:xfrm>
            <a:prstGeom prst="wedgeRoundRectCallout">
              <a:avLst>
                <a:gd name="adj1" fmla="val -4337"/>
                <a:gd name="adj2" fmla="val 90500"/>
                <a:gd name="adj3" fmla="val 16667"/>
              </a:avLst>
            </a:prstGeom>
            <a:solidFill>
              <a:srgbClr val="EF4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BAA1354-9C7F-7E57-5C4A-B6BBB5CE44B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12512" y="1066022"/>
              <a:ext cx="1562878" cy="15628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691B-787E-6B43-0FD0-1F9AAEC421B8}"/>
              </a:ext>
            </a:extLst>
          </p:cNvPr>
          <p:cNvSpPr>
            <a:spLocks noGrp="1"/>
          </p:cNvSpPr>
          <p:nvPr>
            <p:ph type="title"/>
          </p:nvPr>
        </p:nvSpPr>
        <p:spPr>
          <a:xfrm>
            <a:off x="6285" y="0"/>
            <a:ext cx="12192000" cy="777240"/>
          </a:xfrm>
          <a:prstGeom prst="rect">
            <a:avLst/>
          </a:prstGeom>
        </p:spPr>
        <p:txBody>
          <a:bodyPr/>
          <a:lstStyle/>
          <a:p>
            <a:r>
              <a:rPr lang="en-US" altLang="en-US" dirty="0">
                <a:solidFill>
                  <a:schemeClr val="bg1"/>
                </a:solidFill>
              </a:rPr>
              <a:t>INITIAL REQUIREMENTS &amp; EXPECTATIONS</a:t>
            </a:r>
            <a:endParaRPr lang="en-US" dirty="0"/>
          </a:p>
        </p:txBody>
      </p:sp>
      <p:sp>
        <p:nvSpPr>
          <p:cNvPr id="3" name="Google Shape;136;p2" descr="Image of two people sitting in chairs on the stage at the new rish Arts Center theater">
            <a:extLst>
              <a:ext uri="{FF2B5EF4-FFF2-40B4-BE49-F238E27FC236}">
                <a16:creationId xmlns:a16="http://schemas.microsoft.com/office/drawing/2014/main" id="{F360DA58-E7E3-8B71-0B0F-F61D61F9E37E}"/>
              </a:ext>
              <a:ext uri="{C183D7F6-B498-43B3-948B-1728B52AA6E4}">
                <adec:decorative xmlns:adec="http://schemas.microsoft.com/office/drawing/2017/decorative" val="0"/>
              </a:ext>
            </a:extLst>
          </p:cNvPr>
          <p:cNvSpPr/>
          <p:nvPr/>
        </p:nvSpPr>
        <p:spPr>
          <a:xfrm>
            <a:off x="9350187" y="6295723"/>
            <a:ext cx="2531369" cy="280055"/>
          </a:xfrm>
          <a:prstGeom prst="roundRect">
            <a:avLst>
              <a:gd name="adj" fmla="val 0"/>
            </a:avLst>
          </a:prstGeom>
          <a:solidFill>
            <a:schemeClr val="lt1"/>
          </a:solidFill>
          <a:ln w="9525" cap="flat" cmpd="sng">
            <a:noFill/>
            <a:prstDash val="solid"/>
            <a:round/>
            <a:headEnd type="none" w="sm" len="sm"/>
            <a:tailEnd type="none" w="sm" len="sm"/>
          </a:ln>
          <a:effectLst/>
        </p:spPr>
        <p:txBody>
          <a:bodyPr spcFirstLastPara="1" wrap="square" lIns="91425" tIns="45700" rIns="91425" bIns="45700" anchor="ctr" anchorCtr="1">
            <a:noAutofit/>
          </a:bodyPr>
          <a:lstStyle/>
          <a:p>
            <a:pPr lvl="1">
              <a:lnSpc>
                <a:spcPct val="80000"/>
              </a:lnSpc>
              <a:buClr>
                <a:schemeClr val="dk1"/>
              </a:buClr>
              <a:buSzPts val="1200"/>
            </a:pPr>
            <a:r>
              <a:rPr lang="en-US" sz="1200" dirty="0">
                <a:solidFill>
                  <a:schemeClr val="dk1"/>
                </a:solidFill>
                <a:latin typeface="Open sans"/>
                <a:ea typeface="Open sans"/>
                <a:cs typeface="Open sans"/>
                <a:sym typeface="Roboto"/>
              </a:rPr>
              <a:t>AMNH Gilder Center Opening</a:t>
            </a:r>
            <a:endParaRPr lang="en-US" sz="1400" b="0" i="0" u="none" strike="noStrike" cap="none" dirty="0">
              <a:solidFill>
                <a:schemeClr val="dk1"/>
              </a:solidFill>
              <a:latin typeface="Open sans" panose="020B0606030504020204" pitchFamily="2" charset="0"/>
              <a:ea typeface="Open sans" panose="020B0606030504020204" pitchFamily="2" charset="0"/>
              <a:cs typeface="Open sans" panose="020B0606030504020204" pitchFamily="2" charset="0"/>
            </a:endParaRPr>
          </a:p>
        </p:txBody>
      </p:sp>
    </p:spTree>
    <p:extLst>
      <p:ext uri="{BB962C8B-B14F-4D97-AF65-F5344CB8AC3E}">
        <p14:creationId xmlns:p14="http://schemas.microsoft.com/office/powerpoint/2010/main" val="318687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0F097-822F-F5AF-800B-CAAFE841DE18}"/>
              </a:ext>
            </a:extLst>
          </p:cNvPr>
          <p:cNvSpPr>
            <a:spLocks noGrp="1"/>
          </p:cNvSpPr>
          <p:nvPr>
            <p:ph type="title"/>
          </p:nvPr>
        </p:nvSpPr>
        <p:spPr/>
        <p:txBody>
          <a:bodyPr/>
          <a:lstStyle/>
          <a:p>
            <a:r>
              <a:rPr lang="en-US" dirty="0"/>
              <a:t>PUBLIC PURPOSE</a:t>
            </a:r>
          </a:p>
        </p:txBody>
      </p:sp>
      <p:sp>
        <p:nvSpPr>
          <p:cNvPr id="2" name="Text Placeholder 1">
            <a:extLst>
              <a:ext uri="{FF2B5EF4-FFF2-40B4-BE49-F238E27FC236}">
                <a16:creationId xmlns:a16="http://schemas.microsoft.com/office/drawing/2014/main" id="{2493AEB7-0E44-4BA6-AFCA-5DE44A8C2297}"/>
              </a:ext>
            </a:extLst>
          </p:cNvPr>
          <p:cNvSpPr>
            <a:spLocks noGrp="1"/>
          </p:cNvSpPr>
          <p:nvPr>
            <p:ph type="body" idx="1"/>
          </p:nvPr>
        </p:nvSpPr>
        <p:spPr>
          <a:xfrm>
            <a:off x="304799" y="824725"/>
            <a:ext cx="11582399" cy="4325112"/>
          </a:xfrm>
          <a:ln>
            <a:noFill/>
          </a:ln>
          <a:effectLst/>
        </p:spPr>
        <p:txBody>
          <a:bodyPr/>
          <a:lstStyle/>
          <a:p>
            <a:pPr marL="228600" indent="0" algn="just">
              <a:buClr>
                <a:schemeClr val="tx1"/>
              </a:buClr>
            </a:pPr>
            <a:r>
              <a:rPr lang="en-US" altLang="en-US" sz="2000" b="1" dirty="0">
                <a:latin typeface="Open sans"/>
                <a:ea typeface="Open sans"/>
                <a:cs typeface="Open sans"/>
              </a:rPr>
              <a:t>Every project must </a:t>
            </a:r>
            <a:r>
              <a:rPr lang="en-US" altLang="en-US" sz="2000" b="1" u="sng" dirty="0">
                <a:latin typeface="Open sans"/>
                <a:ea typeface="Open sans"/>
                <a:cs typeface="Open sans"/>
              </a:rPr>
              <a:t>further a public purpose</a:t>
            </a:r>
            <a:r>
              <a:rPr lang="en-US" altLang="en-US" sz="2000" b="1" dirty="0">
                <a:latin typeface="Open sans"/>
                <a:ea typeface="Open sans"/>
                <a:cs typeface="Open sans"/>
              </a:rPr>
              <a:t>, and the improved property or purchased equipment use must be consistent with the mission of the organization for the duration of the useful life of the improvement or equipment. Projects must establish a legal interest in the City funded asset by: </a:t>
            </a:r>
            <a:endParaRPr lang="en-US" altLang="en-US" sz="2000" b="1" dirty="0"/>
          </a:p>
          <a:p>
            <a:pPr marL="742950" lvl="1" indent="-285750">
              <a:buClr>
                <a:schemeClr val="tx1"/>
              </a:buClr>
              <a:buSzPct val="110000"/>
              <a:buFont typeface="Arial" panose="020B0604020202020204" pitchFamily="34" charset="0"/>
              <a:buChar char="•"/>
            </a:pPr>
            <a:r>
              <a:rPr lang="en-US" altLang="en-US" sz="1800" dirty="0">
                <a:latin typeface="Open sans"/>
                <a:ea typeface="Open sans"/>
                <a:cs typeface="Open sans"/>
              </a:rPr>
              <a:t>enhancing City-owned property </a:t>
            </a:r>
            <a:r>
              <a:rPr lang="en-US" altLang="en-US" sz="1800" i="1" dirty="0">
                <a:latin typeface="Open sans"/>
                <a:ea typeface="Open sans"/>
                <a:cs typeface="Open sans"/>
              </a:rPr>
              <a:t>or</a:t>
            </a:r>
          </a:p>
          <a:p>
            <a:pPr marL="742950" lvl="1" indent="-285750">
              <a:buClr>
                <a:schemeClr val="tx1"/>
              </a:buClr>
              <a:buSzPct val="110000"/>
              <a:buFont typeface="Arial" panose="020B0604020202020204" pitchFamily="34" charset="0"/>
              <a:buChar char="•"/>
            </a:pPr>
            <a:r>
              <a:rPr lang="en-US" altLang="en-US" sz="1800" dirty="0">
                <a:latin typeface="Open sans"/>
                <a:ea typeface="Open sans"/>
                <a:cs typeface="Open sans"/>
              </a:rPr>
              <a:t>on non-City owned property, by </a:t>
            </a:r>
            <a:r>
              <a:rPr lang="en-US" altLang="en-US" sz="1800" dirty="0">
                <a:solidFill>
                  <a:schemeClr val="tx1"/>
                </a:solidFill>
                <a:latin typeface="Open sans"/>
                <a:ea typeface="Open sans"/>
                <a:cs typeface="Open sans"/>
              </a:rPr>
              <a:t>legal agreements such as </a:t>
            </a:r>
            <a:r>
              <a:rPr lang="en-US" altLang="en-US" sz="1800" dirty="0">
                <a:latin typeface="Open sans"/>
                <a:ea typeface="Open sans"/>
                <a:cs typeface="Open sans"/>
              </a:rPr>
              <a:t>the following:</a:t>
            </a:r>
            <a:endParaRPr lang="en-US" altLang="en-US" sz="1800" b="1" dirty="0">
              <a:latin typeface="Open sans"/>
              <a:ea typeface="Open sans"/>
              <a:cs typeface="Open sans"/>
            </a:endParaRPr>
          </a:p>
          <a:p>
            <a:pPr marL="746125" lvl="1" indent="0">
              <a:lnSpc>
                <a:spcPct val="90000"/>
              </a:lnSpc>
              <a:buSzPct val="80000"/>
              <a:buNone/>
            </a:pPr>
            <a:r>
              <a:rPr lang="en-US" altLang="en-US" sz="1600" b="1" dirty="0">
                <a:latin typeface="Open sans"/>
                <a:ea typeface="Open sans"/>
                <a:cs typeface="Open sans"/>
              </a:rPr>
              <a:t>Restrictive Covenant </a:t>
            </a:r>
          </a:p>
          <a:p>
            <a:pPr marL="1201738" lvl="1" indent="0">
              <a:lnSpc>
                <a:spcPct val="90000"/>
              </a:lnSpc>
              <a:buSzPct val="80000"/>
              <a:buNone/>
            </a:pPr>
            <a:r>
              <a:rPr lang="en-US" altLang="en-US" sz="1600" dirty="0"/>
              <a:t>When capital funds are being used for a capital improvement</a:t>
            </a:r>
          </a:p>
          <a:p>
            <a:pPr marL="1203325" lvl="1" indent="0">
              <a:lnSpc>
                <a:spcPct val="90000"/>
              </a:lnSpc>
              <a:buNone/>
            </a:pPr>
            <a:endParaRPr lang="en-US" altLang="en-US" sz="200" b="1" dirty="0"/>
          </a:p>
          <a:p>
            <a:pPr marL="746125" lvl="1" indent="0">
              <a:lnSpc>
                <a:spcPct val="90000"/>
              </a:lnSpc>
              <a:buSzPct val="80000"/>
              <a:buNone/>
            </a:pPr>
            <a:r>
              <a:rPr lang="en-US" altLang="en-US" sz="1600" b="1" dirty="0">
                <a:latin typeface="Open sans"/>
                <a:ea typeface="Open sans"/>
                <a:cs typeface="Open sans"/>
              </a:rPr>
              <a:t>Security Agreement</a:t>
            </a:r>
            <a:r>
              <a:rPr lang="en-US" altLang="en-US" sz="1600" b="1" u="sng" dirty="0">
                <a:latin typeface="Open sans"/>
                <a:ea typeface="Open sans"/>
                <a:cs typeface="Open sans"/>
              </a:rPr>
              <a:t> </a:t>
            </a:r>
            <a:endParaRPr lang="en-US" altLang="en-US" sz="1600" b="1" u="sng" dirty="0">
              <a:latin typeface="Open sans" panose="020B0606030504020204" pitchFamily="2" charset="0"/>
              <a:ea typeface="Open sans" panose="020B0606030504020204" pitchFamily="2" charset="0"/>
              <a:cs typeface="Open sans" panose="020B0606030504020204" pitchFamily="2" charset="0"/>
            </a:endParaRPr>
          </a:p>
          <a:p>
            <a:pPr marL="1203325" lvl="2" indent="0">
              <a:lnSpc>
                <a:spcPct val="90000"/>
              </a:lnSpc>
              <a:buSzPct val="80000"/>
              <a:buNone/>
            </a:pPr>
            <a:r>
              <a:rPr lang="en-US" altLang="en-US" sz="1600" dirty="0">
                <a:latin typeface="Open sans"/>
                <a:ea typeface="Open sans"/>
                <a:cs typeface="Open sans"/>
              </a:rPr>
              <a:t>When capital funds are being used to purchase FF&amp;E (e.g. computers, furniture, fixtures) </a:t>
            </a:r>
            <a:r>
              <a:rPr lang="en-US" altLang="en-US" sz="1600" b="1" dirty="0">
                <a:latin typeface="Open sans"/>
                <a:ea typeface="Open sans"/>
                <a:cs typeface="Open sans"/>
              </a:rPr>
              <a:t>(this is sometimes required on City-owned property)</a:t>
            </a:r>
          </a:p>
          <a:p>
            <a:pPr marL="1203325" lvl="2" indent="0">
              <a:lnSpc>
                <a:spcPct val="90000"/>
              </a:lnSpc>
              <a:buSzPct val="80000"/>
              <a:buNone/>
            </a:pPr>
            <a:endParaRPr lang="en-US" altLang="en-US" sz="200" b="1" dirty="0">
              <a:latin typeface="Open sans" panose="020B0606030504020204" pitchFamily="2" charset="0"/>
              <a:ea typeface="Open sans" panose="020B0606030504020204" pitchFamily="2" charset="0"/>
              <a:cs typeface="Open sans" panose="020B0606030504020204" pitchFamily="2" charset="0"/>
            </a:endParaRPr>
          </a:p>
          <a:p>
            <a:pPr marL="746125" indent="0">
              <a:lnSpc>
                <a:spcPct val="90000"/>
              </a:lnSpc>
              <a:buSzPct val="80000"/>
              <a:tabLst>
                <a:tab pos="10741025" algn="l"/>
              </a:tabLst>
            </a:pPr>
            <a:r>
              <a:rPr lang="en-US" altLang="en-US" sz="1800" b="1" dirty="0">
                <a:solidFill>
                  <a:schemeClr val="tx1"/>
                </a:solidFill>
                <a:latin typeface="Open sans"/>
                <a:ea typeface="Open sans"/>
                <a:cs typeface="Open sans"/>
              </a:rPr>
              <a:t>The specific legal agreements will be determined by the City and depend on your particular property and project.</a:t>
            </a:r>
            <a:endParaRPr lang="en-US" altLang="en-US" sz="1050" b="1" dirty="0">
              <a:solidFill>
                <a:schemeClr val="tx1"/>
              </a:solidFill>
              <a:latin typeface="Open sans"/>
              <a:ea typeface="Open sans"/>
              <a:cs typeface="Open sans"/>
            </a:endParaRPr>
          </a:p>
          <a:p>
            <a:endParaRPr lang="en-US" dirty="0"/>
          </a:p>
        </p:txBody>
      </p:sp>
      <p:pic>
        <p:nvPicPr>
          <p:cNvPr id="6" name="Picture 5" descr="A caution symbol">
            <a:extLst>
              <a:ext uri="{FF2B5EF4-FFF2-40B4-BE49-F238E27FC236}">
                <a16:creationId xmlns:a16="http://schemas.microsoft.com/office/drawing/2014/main" id="{6C0F966F-78C0-2C3D-BDA6-0FD47C7C273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4799" y="5301627"/>
            <a:ext cx="1239427" cy="1218631"/>
          </a:xfrm>
          <a:prstGeom prst="rect">
            <a:avLst/>
          </a:prstGeom>
        </p:spPr>
      </p:pic>
      <p:sp>
        <p:nvSpPr>
          <p:cNvPr id="4" name="Text Placeholder 3">
            <a:extLst>
              <a:ext uri="{FF2B5EF4-FFF2-40B4-BE49-F238E27FC236}">
                <a16:creationId xmlns:a16="http://schemas.microsoft.com/office/drawing/2014/main" id="{97C2D27D-6D43-CBF9-EA60-1CBDFDEF355A}"/>
              </a:ext>
            </a:extLst>
          </p:cNvPr>
          <p:cNvSpPr>
            <a:spLocks noGrp="1"/>
          </p:cNvSpPr>
          <p:nvPr>
            <p:ph type="body" idx="3"/>
          </p:nvPr>
        </p:nvSpPr>
        <p:spPr>
          <a:xfrm>
            <a:off x="1544226" y="5301343"/>
            <a:ext cx="10342974" cy="1219200"/>
          </a:xfrm>
          <a:solidFill>
            <a:srgbClr val="EAEEBA"/>
          </a:solidFill>
          <a:effectLst/>
        </p:spPr>
        <p:txBody>
          <a:bodyPr/>
          <a:lstStyle/>
          <a:p>
            <a:pPr marL="25400" indent="0" algn="ctr">
              <a:buNone/>
            </a:pPr>
            <a:r>
              <a:rPr lang="en-US" altLang="en-US" sz="2400" b="1" dirty="0">
                <a:solidFill>
                  <a:srgbClr val="000000"/>
                </a:solidFill>
                <a:cs typeface="Arial" panose="020B0604020202020204" pitchFamily="34" charset="0"/>
              </a:rPr>
              <a:t>The cultural organization must have site control for the duration of the capital improvement’s useful life (10-30 years), measured from the date of </a:t>
            </a:r>
            <a:r>
              <a:rPr lang="en-US" altLang="en-US" sz="2400" b="1" u="sng" dirty="0">
                <a:solidFill>
                  <a:srgbClr val="000000"/>
                </a:solidFill>
                <a:cs typeface="Arial" panose="020B0604020202020204" pitchFamily="34" charset="0"/>
              </a:rPr>
              <a:t>substantial completion</a:t>
            </a:r>
            <a:r>
              <a:rPr lang="en-US" altLang="en-US" sz="2400" b="1" dirty="0">
                <a:solidFill>
                  <a:srgbClr val="000000"/>
                </a:solidFill>
                <a:cs typeface="Arial" panose="020B0604020202020204" pitchFamily="34" charset="0"/>
              </a:rPr>
              <a:t>.</a:t>
            </a:r>
            <a:endParaRPr lang="en-US" altLang="en-US" sz="18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6908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45AD68-2276-43B8-A28C-28556EC2CD5C}"/>
              </a:ext>
            </a:extLst>
          </p:cNvPr>
          <p:cNvSpPr>
            <a:spLocks noGrp="1"/>
          </p:cNvSpPr>
          <p:nvPr>
            <p:ph type="title"/>
          </p:nvPr>
        </p:nvSpPr>
        <p:spPr>
          <a:xfrm>
            <a:off x="0" y="0"/>
            <a:ext cx="12192000" cy="777240"/>
          </a:xfrm>
          <a:prstGeom prst="rect">
            <a:avLst/>
          </a:prstGeom>
        </p:spPr>
        <p:txBody>
          <a:bodyPr/>
          <a:lstStyle/>
          <a:p>
            <a:r>
              <a:rPr lang="en-US" sz="4100" dirty="0"/>
              <a:t>NON-CITY PROPERTY OWNERSHIP </a:t>
            </a:r>
            <a:r>
              <a:rPr lang="en-US" sz="4100" dirty="0">
                <a:solidFill>
                  <a:srgbClr val="FAFAFA"/>
                </a:solidFill>
              </a:rPr>
              <a:t>1</a:t>
            </a:r>
          </a:p>
        </p:txBody>
      </p:sp>
      <p:sp>
        <p:nvSpPr>
          <p:cNvPr id="15" name="Text Placeholder 3">
            <a:extLst>
              <a:ext uri="{FF2B5EF4-FFF2-40B4-BE49-F238E27FC236}">
                <a16:creationId xmlns:a16="http://schemas.microsoft.com/office/drawing/2014/main" id="{36BF5ED9-965B-414A-9397-6BF603F165E8}"/>
              </a:ext>
            </a:extLst>
          </p:cNvPr>
          <p:cNvSpPr txBox="1">
            <a:spLocks/>
          </p:cNvSpPr>
          <p:nvPr/>
        </p:nvSpPr>
        <p:spPr>
          <a:xfrm>
            <a:off x="326913" y="5639671"/>
            <a:ext cx="11557240" cy="880871"/>
          </a:xfrm>
          <a:prstGeom prst="roundRect">
            <a:avLst>
              <a:gd name="adj" fmla="val 0"/>
            </a:avLst>
          </a:prstGeom>
          <a:solidFill>
            <a:schemeClr val="bg1"/>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2900" lvl="0" algn="l">
              <a:spcBef>
                <a:spcPts val="0"/>
              </a:spcBef>
              <a:buSzPts val="1600"/>
            </a:pPr>
            <a:r>
              <a:rPr lang="en-US" sz="1400" dirty="0"/>
              <a:t>* The useful life of a project is based on its estimated physical life and the NY State Local Finance Law.  Under Directive 10, the City may not fund any assets with a useful life that is less than three years. </a:t>
            </a:r>
            <a:r>
              <a:rPr lang="en-US" sz="1400" b="1" dirty="0"/>
              <a:t> Your lease term must be equivalent to or longer than the useful life period defined for your project plus design and construction duration.</a:t>
            </a:r>
            <a:endParaRPr lang="en-US" sz="1400" dirty="0"/>
          </a:p>
        </p:txBody>
      </p:sp>
      <p:sp>
        <p:nvSpPr>
          <p:cNvPr id="26" name="Google Shape;376;p30" descr="Any current and future owners (or lessors) of property are bound by use restriction (during the covenant term)">
            <a:extLst>
              <a:ext uri="{FF2B5EF4-FFF2-40B4-BE49-F238E27FC236}">
                <a16:creationId xmlns:a16="http://schemas.microsoft.com/office/drawing/2014/main" id="{EF27C2F5-1F44-42A8-85F9-009282BBA5F7}"/>
              </a:ext>
            </a:extLst>
          </p:cNvPr>
          <p:cNvSpPr txBox="1">
            <a:spLocks/>
          </p:cNvSpPr>
          <p:nvPr/>
        </p:nvSpPr>
        <p:spPr>
          <a:xfrm>
            <a:off x="326913" y="3359361"/>
            <a:ext cx="11538174" cy="2137199"/>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178300" indent="-223838">
              <a:lnSpc>
                <a:spcPct val="110000"/>
              </a:lnSpc>
              <a:spcBef>
                <a:spcPts val="0"/>
              </a:spcBef>
            </a:pPr>
            <a:r>
              <a:rPr lang="en-US" dirty="0">
                <a:latin typeface="Open sans" panose="020B0606030504020204" pitchFamily="2" charset="0"/>
                <a:ea typeface="Open sans" panose="020B0606030504020204" pitchFamily="2" charset="0"/>
                <a:cs typeface="Open sans" panose="020B0606030504020204" pitchFamily="2" charset="0"/>
              </a:rPr>
              <a:t>Any current and future owners (or lessors) of property are bound by use restriction (during the covenant term)</a:t>
            </a:r>
          </a:p>
        </p:txBody>
      </p:sp>
      <p:sp>
        <p:nvSpPr>
          <p:cNvPr id="24" name="Google Shape;374;p30" descr="The improved property or purchased equipment must be used consistent with the nonprofit mission of the organization for the duration of the useful life* of the improvement or equipment&#10;Property must be either City-owned, or &#10;If not City-owned, legal agreements such as a Restrictive Covenant must be executed">
            <a:extLst>
              <a:ext uri="{FF2B5EF4-FFF2-40B4-BE49-F238E27FC236}">
                <a16:creationId xmlns:a16="http://schemas.microsoft.com/office/drawing/2014/main" id="{EC0C840E-8763-4950-8521-3282CA75B50A}"/>
              </a:ext>
            </a:extLst>
          </p:cNvPr>
          <p:cNvSpPr txBox="1">
            <a:spLocks/>
          </p:cNvSpPr>
          <p:nvPr/>
        </p:nvSpPr>
        <p:spPr>
          <a:xfrm>
            <a:off x="307847" y="1091753"/>
            <a:ext cx="11576306" cy="2137199"/>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178300" indent="-228600">
              <a:lnSpc>
                <a:spcPct val="110000"/>
              </a:lnSpc>
              <a:spcBef>
                <a:spcPts val="0"/>
              </a:spcBef>
            </a:pPr>
            <a:r>
              <a:rPr lang="en-US" dirty="0">
                <a:latin typeface="Open sans"/>
                <a:ea typeface="Open sans"/>
                <a:cs typeface="Open sans"/>
              </a:rPr>
              <a:t>The improved property or purchased equipment must be used consistent with the </a:t>
            </a:r>
            <a:r>
              <a:rPr lang="en-US" dirty="0">
                <a:solidFill>
                  <a:schemeClr val="tx1"/>
                </a:solidFill>
                <a:latin typeface="Open sans"/>
                <a:ea typeface="Open sans"/>
                <a:cs typeface="Open sans"/>
              </a:rPr>
              <a:t>nonprofit</a:t>
            </a:r>
            <a:r>
              <a:rPr lang="en-US" dirty="0">
                <a:solidFill>
                  <a:schemeClr val="accent2">
                    <a:lumMod val="75000"/>
                  </a:schemeClr>
                </a:solidFill>
                <a:latin typeface="Open sans"/>
                <a:ea typeface="Open sans"/>
                <a:cs typeface="Open sans"/>
              </a:rPr>
              <a:t> </a:t>
            </a:r>
            <a:r>
              <a:rPr lang="en-US" dirty="0">
                <a:latin typeface="Open sans"/>
                <a:ea typeface="Open sans"/>
                <a:cs typeface="Open sans"/>
              </a:rPr>
              <a:t>mission of the organization for the duration of the </a:t>
            </a:r>
            <a:r>
              <a:rPr lang="en-US" b="1" dirty="0">
                <a:latin typeface="Open sans"/>
                <a:ea typeface="Open sans"/>
                <a:cs typeface="Open sans"/>
              </a:rPr>
              <a:t>useful life</a:t>
            </a:r>
            <a:r>
              <a:rPr lang="en-US" dirty="0">
                <a:latin typeface="Open sans"/>
                <a:ea typeface="Open sans"/>
                <a:cs typeface="Open sans"/>
              </a:rPr>
              <a:t>* of the improvement or equipment</a:t>
            </a:r>
          </a:p>
          <a:p>
            <a:pPr marL="4178300" indent="-228600">
              <a:lnSpc>
                <a:spcPct val="110000"/>
              </a:lnSpc>
              <a:spcBef>
                <a:spcPts val="0"/>
              </a:spcBef>
            </a:pPr>
            <a:r>
              <a:rPr lang="en-US" dirty="0">
                <a:latin typeface="Open sans"/>
                <a:ea typeface="Open sans"/>
                <a:cs typeface="Open sans"/>
              </a:rPr>
              <a:t>Property must be either City-owned, or </a:t>
            </a:r>
            <a:endParaRPr lang="en-US" dirty="0">
              <a:latin typeface="Open sans" panose="020B0606030504020204" pitchFamily="2" charset="0"/>
              <a:ea typeface="Open sans" panose="020B0606030504020204" pitchFamily="2" charset="0"/>
              <a:cs typeface="Open sans" panose="020B0606030504020204" pitchFamily="2" charset="0"/>
            </a:endParaRPr>
          </a:p>
          <a:p>
            <a:pPr marL="4178300" indent="-228600">
              <a:lnSpc>
                <a:spcPct val="110000"/>
              </a:lnSpc>
              <a:spcBef>
                <a:spcPts val="0"/>
              </a:spcBef>
            </a:pPr>
            <a:r>
              <a:rPr lang="en-US" b="1" dirty="0">
                <a:latin typeface="Open sans"/>
                <a:ea typeface="Open sans"/>
                <a:cs typeface="Open sans"/>
              </a:rPr>
              <a:t>If not City-owned</a:t>
            </a:r>
            <a:r>
              <a:rPr lang="en-US" dirty="0">
                <a:latin typeface="Open sans"/>
                <a:ea typeface="Open sans"/>
                <a:cs typeface="Open sans"/>
              </a:rPr>
              <a:t>, </a:t>
            </a:r>
            <a:r>
              <a:rPr lang="en-US" dirty="0">
                <a:solidFill>
                  <a:schemeClr val="tx1"/>
                </a:solidFill>
                <a:latin typeface="Open sans"/>
                <a:ea typeface="Open sans"/>
                <a:cs typeface="Open sans"/>
              </a:rPr>
              <a:t>legal agreements such as </a:t>
            </a:r>
            <a:r>
              <a:rPr lang="en-US" dirty="0">
                <a:latin typeface="Open sans"/>
                <a:ea typeface="Open sans"/>
                <a:cs typeface="Open sans"/>
              </a:rPr>
              <a:t>a Restrictive Covenant must be executed</a:t>
            </a:r>
          </a:p>
        </p:txBody>
      </p:sp>
      <p:sp>
        <p:nvSpPr>
          <p:cNvPr id="2" name="Arrow: Pentagon 1">
            <a:extLst>
              <a:ext uri="{FF2B5EF4-FFF2-40B4-BE49-F238E27FC236}">
                <a16:creationId xmlns:a16="http://schemas.microsoft.com/office/drawing/2014/main" id="{7898674F-4C38-5C7F-1FA9-A29FD4C474EF}"/>
              </a:ext>
            </a:extLst>
          </p:cNvPr>
          <p:cNvSpPr/>
          <p:nvPr/>
        </p:nvSpPr>
        <p:spPr>
          <a:xfrm>
            <a:off x="307847" y="1091753"/>
            <a:ext cx="3631754" cy="2137199"/>
          </a:xfrm>
          <a:prstGeom prst="homePlate">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buSzPts val="2000"/>
            </a:pPr>
            <a:r>
              <a:rPr lang="en-US" sz="2400" b="1" dirty="0">
                <a:solidFill>
                  <a:schemeClr val="bg1"/>
                </a:solidFill>
                <a:latin typeface="Open Sans" pitchFamily="2" charset="0"/>
                <a:ea typeface="Open Sans" pitchFamily="2" charset="0"/>
                <a:cs typeface="Open Sans" pitchFamily="2" charset="0"/>
              </a:rPr>
              <a:t>Use Restriction</a:t>
            </a:r>
          </a:p>
        </p:txBody>
      </p:sp>
      <p:sp>
        <p:nvSpPr>
          <p:cNvPr id="3" name="Arrow: Pentagon 2">
            <a:extLst>
              <a:ext uri="{FF2B5EF4-FFF2-40B4-BE49-F238E27FC236}">
                <a16:creationId xmlns:a16="http://schemas.microsoft.com/office/drawing/2014/main" id="{2BBE9D9A-64DA-985B-B595-EDAABDF154B6}"/>
              </a:ext>
            </a:extLst>
          </p:cNvPr>
          <p:cNvSpPr/>
          <p:nvPr/>
        </p:nvSpPr>
        <p:spPr>
          <a:xfrm>
            <a:off x="307847" y="3359361"/>
            <a:ext cx="3631754" cy="2137199"/>
          </a:xfrm>
          <a:prstGeom prst="homePlate">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lnSpc>
                <a:spcPct val="80000"/>
              </a:lnSpc>
              <a:spcBef>
                <a:spcPts val="0"/>
              </a:spcBef>
              <a:buSzPts val="2000"/>
            </a:pPr>
            <a:r>
              <a:rPr lang="en-US" sz="2400" b="1" dirty="0">
                <a:latin typeface="Open Sans" pitchFamily="2" charset="0"/>
                <a:ea typeface="Open Sans" pitchFamily="2" charset="0"/>
                <a:cs typeface="Open Sans" pitchFamily="2" charset="0"/>
              </a:rPr>
              <a:t>Recorded against</a:t>
            </a:r>
          </a:p>
          <a:p>
            <a:pPr marL="112713">
              <a:lnSpc>
                <a:spcPct val="80000"/>
              </a:lnSpc>
              <a:spcBef>
                <a:spcPts val="400"/>
              </a:spcBef>
              <a:buSzPts val="2000"/>
            </a:pPr>
            <a:r>
              <a:rPr lang="en-US" sz="2400" b="1" dirty="0">
                <a:latin typeface="Open Sans" pitchFamily="2" charset="0"/>
                <a:ea typeface="Open Sans" pitchFamily="2" charset="0"/>
                <a:cs typeface="Open Sans" pitchFamily="2" charset="0"/>
              </a:rPr>
              <a:t>Real Property</a:t>
            </a:r>
          </a:p>
        </p:txBody>
      </p:sp>
    </p:spTree>
    <p:extLst>
      <p:ext uri="{BB962C8B-B14F-4D97-AF65-F5344CB8AC3E}">
        <p14:creationId xmlns:p14="http://schemas.microsoft.com/office/powerpoint/2010/main" val="65431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45AD68-2276-43B8-A28C-28556EC2CD5C}"/>
              </a:ext>
            </a:extLst>
          </p:cNvPr>
          <p:cNvSpPr>
            <a:spLocks noGrp="1"/>
          </p:cNvSpPr>
          <p:nvPr>
            <p:ph type="title"/>
          </p:nvPr>
        </p:nvSpPr>
        <p:spPr>
          <a:xfrm>
            <a:off x="0" y="0"/>
            <a:ext cx="12192000" cy="777240"/>
          </a:xfrm>
          <a:prstGeom prst="rect">
            <a:avLst/>
          </a:prstGeom>
        </p:spPr>
        <p:txBody>
          <a:bodyPr/>
          <a:lstStyle/>
          <a:p>
            <a:r>
              <a:rPr lang="en-US" sz="4100" dirty="0"/>
              <a:t>NON-CITY PROPERTY OWNERSHIP </a:t>
            </a:r>
            <a:r>
              <a:rPr lang="en-US" sz="4100" dirty="0">
                <a:solidFill>
                  <a:srgbClr val="FAFAFA"/>
                </a:solidFill>
              </a:rPr>
              <a:t>2</a:t>
            </a:r>
            <a:endParaRPr lang="en-US" dirty="0">
              <a:solidFill>
                <a:srgbClr val="FAFAFA"/>
              </a:solidFill>
            </a:endParaRPr>
          </a:p>
        </p:txBody>
      </p:sp>
      <p:sp>
        <p:nvSpPr>
          <p:cNvPr id="5" name="Google Shape;378;p30">
            <a:extLst>
              <a:ext uri="{FF2B5EF4-FFF2-40B4-BE49-F238E27FC236}">
                <a16:creationId xmlns:a16="http://schemas.microsoft.com/office/drawing/2014/main" id="{D4B7FBB6-4DFB-1B36-6A05-C8916E40233E}"/>
              </a:ext>
            </a:extLst>
          </p:cNvPr>
          <p:cNvSpPr txBox="1">
            <a:spLocks/>
          </p:cNvSpPr>
          <p:nvPr/>
        </p:nvSpPr>
        <p:spPr>
          <a:xfrm>
            <a:off x="2722880" y="1088136"/>
            <a:ext cx="9179665" cy="2139696"/>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768475" indent="-222250">
              <a:spcBef>
                <a:spcPts val="0"/>
              </a:spcBef>
              <a:spcAft>
                <a:spcPts val="600"/>
              </a:spcAft>
            </a:pPr>
            <a:r>
              <a:rPr lang="en-US" dirty="0">
                <a:latin typeface="Open sans"/>
                <a:ea typeface="Open sans"/>
                <a:cs typeface="Open sans"/>
              </a:rPr>
              <a:t>Liens against property (mortgages, financing, loans, etc.) </a:t>
            </a:r>
            <a:r>
              <a:rPr lang="en-US" u="sng" dirty="0">
                <a:latin typeface="Open sans"/>
                <a:ea typeface="Open sans"/>
                <a:cs typeface="Open sans"/>
              </a:rPr>
              <a:t>must</a:t>
            </a:r>
            <a:r>
              <a:rPr lang="en-US" dirty="0">
                <a:latin typeface="Open sans"/>
                <a:ea typeface="Open sans"/>
                <a:cs typeface="Open sans"/>
              </a:rPr>
              <a:t> be subordinated to the City’s interest</a:t>
            </a:r>
          </a:p>
          <a:p>
            <a:pPr marL="1768475" indent="-222250">
              <a:lnSpc>
                <a:spcPct val="110000"/>
              </a:lnSpc>
              <a:spcBef>
                <a:spcPts val="0"/>
              </a:spcBef>
            </a:pPr>
            <a:r>
              <a:rPr lang="en-US" sz="1800" dirty="0">
                <a:latin typeface="Open sans"/>
                <a:ea typeface="Open sans"/>
                <a:cs typeface="Open sans"/>
              </a:rPr>
              <a:t>If the property is owned by a third party and/or there are liens against the property (such as a mortgage), those parties will also be required to sign legal agreements related to the capital project</a:t>
            </a:r>
            <a:endParaRPr lang="en-US" dirty="0">
              <a:latin typeface="Open sans"/>
              <a:ea typeface="Open sans"/>
              <a:cs typeface="Open sans"/>
            </a:endParaRPr>
          </a:p>
        </p:txBody>
      </p:sp>
      <p:sp>
        <p:nvSpPr>
          <p:cNvPr id="6" name="Arrow: Pentagon 5">
            <a:extLst>
              <a:ext uri="{FF2B5EF4-FFF2-40B4-BE49-F238E27FC236}">
                <a16:creationId xmlns:a16="http://schemas.microsoft.com/office/drawing/2014/main" id="{45FE5961-B75C-B50A-8B71-5999A0B3A1B9}"/>
              </a:ext>
            </a:extLst>
          </p:cNvPr>
          <p:cNvSpPr/>
          <p:nvPr/>
        </p:nvSpPr>
        <p:spPr>
          <a:xfrm>
            <a:off x="310896" y="1088136"/>
            <a:ext cx="3612688" cy="2139696"/>
          </a:xfrm>
          <a:prstGeom prst="homePlate">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lnSpc>
                <a:spcPct val="80000"/>
              </a:lnSpc>
              <a:spcBef>
                <a:spcPts val="0"/>
              </a:spcBef>
              <a:buSzPts val="2000"/>
            </a:pPr>
            <a:r>
              <a:rPr lang="en-US" sz="2400" b="1" dirty="0">
                <a:latin typeface="Open Sans" pitchFamily="2" charset="0"/>
                <a:ea typeface="Open Sans" pitchFamily="2" charset="0"/>
                <a:cs typeface="Open Sans" pitchFamily="2" charset="0"/>
              </a:rPr>
              <a:t>First Priority Lien</a:t>
            </a:r>
          </a:p>
        </p:txBody>
      </p:sp>
      <p:sp>
        <p:nvSpPr>
          <p:cNvPr id="2" name="Google Shape;374;p30">
            <a:extLst>
              <a:ext uri="{FF2B5EF4-FFF2-40B4-BE49-F238E27FC236}">
                <a16:creationId xmlns:a16="http://schemas.microsoft.com/office/drawing/2014/main" id="{D1DFBCD2-CFAD-3C6E-31D5-D567678E8733}"/>
              </a:ext>
            </a:extLst>
          </p:cNvPr>
          <p:cNvSpPr txBox="1">
            <a:spLocks/>
          </p:cNvSpPr>
          <p:nvPr/>
        </p:nvSpPr>
        <p:spPr>
          <a:xfrm>
            <a:off x="2722879" y="3355847"/>
            <a:ext cx="9179665" cy="2575395"/>
          </a:xfrm>
          <a:prstGeom prst="roundRect">
            <a:avLst>
              <a:gd name="adj" fmla="val 0"/>
            </a:avLst>
          </a:prstGeom>
          <a:solidFill>
            <a:schemeClr val="lt1"/>
          </a:solidFill>
          <a:ln>
            <a:noFill/>
          </a:ln>
          <a:effectLst>
            <a:outerShdw blurRad="63500" sx="75000" sy="75000" algn="ctr" rotWithShape="0">
              <a:srgbClr val="BFBFBF">
                <a:alpha val="6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1768475" indent="-285750">
              <a:lnSpc>
                <a:spcPct val="110000"/>
              </a:lnSpc>
              <a:spcBef>
                <a:spcPts val="0"/>
              </a:spcBef>
            </a:pPr>
            <a:r>
              <a:rPr lang="en-US" dirty="0">
                <a:cs typeface="Open sans"/>
              </a:rPr>
              <a:t>For privately owned property, organizations will also need to purchase title insurance insuring the amount of City funding and with the City as the named insured. Title insurance can be provided through an owner's policy or a mortgagee's policy and must ensure the City's interest through the Declaration of Restrictive Covenant. C</a:t>
            </a:r>
            <a:r>
              <a:rPr lang="en-US" dirty="0">
                <a:solidFill>
                  <a:schemeClr val="tx1"/>
                </a:solidFill>
              </a:rPr>
              <a:t>osts for these types of policies can be found publicly and estimate $</a:t>
            </a:r>
            <a:r>
              <a:rPr lang="en-US">
                <a:solidFill>
                  <a:schemeClr val="tx1"/>
                </a:solidFill>
              </a:rPr>
              <a:t>10k </a:t>
            </a:r>
            <a:r>
              <a:rPr lang="en-US" dirty="0">
                <a:solidFill>
                  <a:schemeClr val="tx1"/>
                </a:solidFill>
              </a:rPr>
              <a:t>for a $3m project and $</a:t>
            </a:r>
            <a:r>
              <a:rPr lang="en-US">
                <a:solidFill>
                  <a:schemeClr val="tx1"/>
                </a:solidFill>
              </a:rPr>
              <a:t>21k </a:t>
            </a:r>
            <a:r>
              <a:rPr lang="en-US" dirty="0">
                <a:solidFill>
                  <a:schemeClr val="tx1"/>
                </a:solidFill>
              </a:rPr>
              <a:t>for a $</a:t>
            </a:r>
            <a:r>
              <a:rPr lang="en-US">
                <a:solidFill>
                  <a:schemeClr val="tx1"/>
                </a:solidFill>
              </a:rPr>
              <a:t>7m</a:t>
            </a:r>
            <a:r>
              <a:rPr lang="en-US" dirty="0">
                <a:solidFill>
                  <a:schemeClr val="tx1"/>
                </a:solidFill>
              </a:rPr>
              <a:t> project.</a:t>
            </a:r>
            <a:endParaRPr lang="en-US" dirty="0">
              <a:solidFill>
                <a:schemeClr val="tx1"/>
              </a:solidFill>
              <a:cs typeface="Open sans" panose="020B0606030504020204" pitchFamily="2" charset="0"/>
            </a:endParaRPr>
          </a:p>
        </p:txBody>
      </p:sp>
      <p:sp>
        <p:nvSpPr>
          <p:cNvPr id="4" name="Arrow: Pentagon 3">
            <a:extLst>
              <a:ext uri="{FF2B5EF4-FFF2-40B4-BE49-F238E27FC236}">
                <a16:creationId xmlns:a16="http://schemas.microsoft.com/office/drawing/2014/main" id="{637195E2-EF08-1868-E13F-3858676E3815}"/>
              </a:ext>
            </a:extLst>
          </p:cNvPr>
          <p:cNvSpPr/>
          <p:nvPr/>
        </p:nvSpPr>
        <p:spPr>
          <a:xfrm>
            <a:off x="310896" y="3355847"/>
            <a:ext cx="3612688" cy="2575395"/>
          </a:xfrm>
          <a:prstGeom prst="homePlate">
            <a:avLst>
              <a:gd name="adj" fmla="val 40947"/>
            </a:avLst>
          </a:prstGeom>
          <a:solidFill>
            <a:srgbClr val="D58BA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2713">
              <a:lnSpc>
                <a:spcPct val="80000"/>
              </a:lnSpc>
              <a:spcBef>
                <a:spcPts val="0"/>
              </a:spcBef>
              <a:buSzPts val="2000"/>
            </a:pPr>
            <a:r>
              <a:rPr lang="en-US" sz="2400" b="1" dirty="0">
                <a:latin typeface="Open Sans" pitchFamily="2" charset="0"/>
                <a:ea typeface="Open Sans" pitchFamily="2" charset="0"/>
                <a:cs typeface="Open Sans" pitchFamily="2" charset="0"/>
              </a:rPr>
              <a:t>Title Insurance</a:t>
            </a:r>
          </a:p>
        </p:txBody>
      </p:sp>
    </p:spTree>
    <p:extLst>
      <p:ext uri="{BB962C8B-B14F-4D97-AF65-F5344CB8AC3E}">
        <p14:creationId xmlns:p14="http://schemas.microsoft.com/office/powerpoint/2010/main" val="195208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DCLA Capital Presentation">
  <a:themeElements>
    <a:clrScheme name="DCLA Custom">
      <a:dk1>
        <a:srgbClr val="000000"/>
      </a:dk1>
      <a:lt1>
        <a:srgbClr val="FFFFFF"/>
      </a:lt1>
      <a:dk2>
        <a:srgbClr val="CC0000"/>
      </a:dk2>
      <a:lt2>
        <a:srgbClr val="D3C7A9"/>
      </a:lt2>
      <a:accent1>
        <a:srgbClr val="80D8FF"/>
      </a:accent1>
      <a:accent2>
        <a:srgbClr val="8099FF"/>
      </a:accent2>
      <a:accent3>
        <a:srgbClr val="80FFE7"/>
      </a:accent3>
      <a:accent4>
        <a:srgbClr val="FFA780"/>
      </a:accent4>
      <a:accent5>
        <a:srgbClr val="FFFF8D"/>
      </a:accent5>
      <a:accent6>
        <a:srgbClr val="FB7D3F"/>
      </a:accent6>
      <a:hlink>
        <a:srgbClr val="2D89A0"/>
      </a:hlink>
      <a:folHlink>
        <a:srgbClr val="2D89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2 Presentation Template" id="{2A883D5B-027F-41EB-B695-879832761D9A}" vid="{279E8116-B929-4438-9C7E-B0B598284437}"/>
    </a:ext>
  </a:extLst>
</a:theme>
</file>

<file path=ppt/theme/theme2.xml><?xml version="1.0" encoding="utf-8"?>
<a:theme xmlns:a="http://schemas.openxmlformats.org/drawingml/2006/main" name="DCLA Capital Presentation">
  <a:themeElements>
    <a:clrScheme name="DCLA Custom">
      <a:dk1>
        <a:srgbClr val="000000"/>
      </a:dk1>
      <a:lt1>
        <a:srgbClr val="FFFFFF"/>
      </a:lt1>
      <a:dk2>
        <a:srgbClr val="CC0000"/>
      </a:dk2>
      <a:lt2>
        <a:srgbClr val="D3C7A9"/>
      </a:lt2>
      <a:accent1>
        <a:srgbClr val="80D8FF"/>
      </a:accent1>
      <a:accent2>
        <a:srgbClr val="8099FF"/>
      </a:accent2>
      <a:accent3>
        <a:srgbClr val="80FFE7"/>
      </a:accent3>
      <a:accent4>
        <a:srgbClr val="FFA780"/>
      </a:accent4>
      <a:accent5>
        <a:srgbClr val="FFFF8D"/>
      </a:accent5>
      <a:accent6>
        <a:srgbClr val="FB7D3F"/>
      </a:accent6>
      <a:hlink>
        <a:srgbClr val="2D89A0"/>
      </a:hlink>
      <a:folHlink>
        <a:srgbClr val="2D89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2 Presentation Template" id="{2A883D5B-027F-41EB-B695-879832761D9A}" vid="{418E76CD-984C-4BAD-8705-C55DEA1BCE74}"/>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C6110AA18F0E498CFC32B4AE794AC2" ma:contentTypeVersion="16" ma:contentTypeDescription="Create a new document." ma:contentTypeScope="" ma:versionID="e340c1442083bb1bc3f5aeda608e1d1a">
  <xsd:schema xmlns:xsd="http://www.w3.org/2001/XMLSchema" xmlns:xs="http://www.w3.org/2001/XMLSchema" xmlns:p="http://schemas.microsoft.com/office/2006/metadata/properties" xmlns:ns2="249dcd8d-e5b9-4ea8-879b-94f20e36834d" xmlns:ns3="428f33cb-edfb-41ce-818e-db87d10e17af" targetNamespace="http://schemas.microsoft.com/office/2006/metadata/properties" ma:root="true" ma:fieldsID="a26a826e028e703f669997a7b80593f9" ns2:_="" ns3:_="">
    <xsd:import namespace="249dcd8d-e5b9-4ea8-879b-94f20e36834d"/>
    <xsd:import namespace="428f33cb-edfb-41ce-818e-db87d10e17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Link"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dcd8d-e5b9-4ea8-879b-94f20e368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25bea54-2fa8-4bb0-bfd0-b57b0c0a7731}" ma:internalName="TaxCatchAll" ma:showField="CatchAllData" ma:web="249dcd8d-e5b9-4ea8-879b-94f20e3683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8f33cb-edfb-41ce-818e-db87d10e17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b4f074c-b2b8-450b-8d7f-e48a28ce4cf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49dcd8d-e5b9-4ea8-879b-94f20e36834d">
      <UserInfo>
        <DisplayName>Sara Minard (Culture)</DisplayName>
        <AccountId>24</AccountId>
        <AccountType/>
      </UserInfo>
      <UserInfo>
        <DisplayName>Andrew Burmeister (Culture)</DisplayName>
        <AccountId>20</AccountId>
        <AccountType/>
      </UserInfo>
      <UserInfo>
        <DisplayName>Angela Blocker (Culture)</DisplayName>
        <AccountId>16</AccountId>
        <AccountType/>
      </UserInfo>
      <UserInfo>
        <DisplayName>David Bryant (Culture)</DisplayName>
        <AccountId>18</AccountId>
        <AccountType/>
      </UserInfo>
      <UserInfo>
        <DisplayName>Stephanie Kingpetcharat (Culture)</DisplayName>
        <AccountId>22</AccountId>
        <AccountType/>
      </UserInfo>
      <UserInfo>
        <DisplayName>Victor Metoyer (Culture)</DisplayName>
        <AccountId>15</AccountId>
        <AccountType/>
      </UserInfo>
      <UserInfo>
        <DisplayName>Carolyn Sarkis (Culture)</DisplayName>
        <AccountId>12</AccountId>
        <AccountType/>
      </UserInfo>
    </SharedWithUsers>
    <lcf76f155ced4ddcb4097134ff3c332f xmlns="428f33cb-edfb-41ce-818e-db87d10e17af">
      <Terms xmlns="http://schemas.microsoft.com/office/infopath/2007/PartnerControls"/>
    </lcf76f155ced4ddcb4097134ff3c332f>
    <TaxCatchAll xmlns="249dcd8d-e5b9-4ea8-879b-94f20e36834d" xsi:nil="true"/>
    <Link xmlns="428f33cb-edfb-41ce-818e-db87d10e17af">
      <Url xsi:nil="true"/>
      <Description xsi:nil="true"/>
    </Link>
  </documentManagement>
</p:properties>
</file>

<file path=customXml/itemProps1.xml><?xml version="1.0" encoding="utf-8"?>
<ds:datastoreItem xmlns:ds="http://schemas.openxmlformats.org/officeDocument/2006/customXml" ds:itemID="{B4FFDA39-D9F3-4D3C-93AC-85AB44191225}"/>
</file>

<file path=customXml/itemProps2.xml><?xml version="1.0" encoding="utf-8"?>
<ds:datastoreItem xmlns:ds="http://schemas.openxmlformats.org/officeDocument/2006/customXml" ds:itemID="{5A167078-7DDD-4C03-AEF9-390D085BFCB9}"/>
</file>

<file path=customXml/itemProps3.xml><?xml version="1.0" encoding="utf-8"?>
<ds:datastoreItem xmlns:ds="http://schemas.openxmlformats.org/officeDocument/2006/customXml" ds:itemID="{6FB60660-5DF0-48E7-BE6A-B4CB4D344C17}"/>
</file>

<file path=docProps/app.xml><?xml version="1.0" encoding="utf-8"?>
<Properties xmlns="http://schemas.openxmlformats.org/officeDocument/2006/extended-properties" xmlns:vt="http://schemas.openxmlformats.org/officeDocument/2006/docPropsVTypes">
  <Template>FY22 Presentation Template</Template>
  <TotalTime>0</TotalTime>
  <Words>5788</Words>
  <Application>Microsoft Office PowerPoint</Application>
  <PresentationFormat>Widescreen</PresentationFormat>
  <Paragraphs>674</Paragraphs>
  <Slides>50</Slides>
  <Notes>50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Open Sans Condensed ExtraBold</vt:lpstr>
      <vt:lpstr>Segoe UI</vt:lpstr>
      <vt:lpstr>Calibri</vt:lpstr>
      <vt:lpstr>Open Sans ExtraBold</vt:lpstr>
      <vt:lpstr>Open Sans SemiBold</vt:lpstr>
      <vt:lpstr>Courier New</vt:lpstr>
      <vt:lpstr>Open sans</vt:lpstr>
      <vt:lpstr>Open sans</vt:lpstr>
      <vt:lpstr>Roboto</vt:lpstr>
      <vt:lpstr>Arial</vt:lpstr>
      <vt:lpstr>Wingdings</vt:lpstr>
      <vt:lpstr>1_DCLA Capital Presentation</vt:lpstr>
      <vt:lpstr>DCLA Capital Presentation</vt:lpstr>
      <vt:lpstr>F Y 24 CAPITAL BUDGET SEMINAR Construction/Renovation (the seminar will begin shortly) </vt:lpstr>
      <vt:lpstr>WELCOME</vt:lpstr>
      <vt:lpstr>WHY WE ARE HERE</vt:lpstr>
      <vt:lpstr>CAPITAL PROJECTS: DCLA GOALS</vt:lpstr>
      <vt:lpstr>CITY BUDGET CYCLE</vt:lpstr>
      <vt:lpstr>INITIAL REQUIREMENTS &amp; EXPECTATIONS</vt:lpstr>
      <vt:lpstr>PUBLIC PURPOSE</vt:lpstr>
      <vt:lpstr>NON-CITY PROPERTY OWNERSHIP 1</vt:lpstr>
      <vt:lpstr>NON-CITY PROPERTY OWNERSHIP 2</vt:lpstr>
      <vt:lpstr>FUNDING SPECIFICS</vt:lpstr>
      <vt:lpstr>FULLY FUNDING THE PROJECT</vt:lpstr>
      <vt:lpstr>ORGANIZATION RESPONSIBILITIES</vt:lpstr>
      <vt:lpstr>GETTING STARTED</vt:lpstr>
      <vt:lpstr>(RE)DEFINE YOUR PROJECT</vt:lpstr>
      <vt:lpstr>THE FOUR KEY REVIEW STAGES</vt:lpstr>
      <vt:lpstr>ELIGIBLE PROJECTS</vt:lpstr>
      <vt:lpstr>CAPITAL ELIGIBILITY: DEFINITIONS</vt:lpstr>
      <vt:lpstr>DIRECTIVE 10</vt:lpstr>
      <vt:lpstr>INELIGIBLE CAPITAL COSTS</vt:lpstr>
      <vt:lpstr>LOCAL LAWS AND CITY POLICIES 1</vt:lpstr>
      <vt:lpstr>LOCAL LAWS AND CITY POLICIES 2</vt:lpstr>
      <vt:lpstr>LOCAL LAWS AND CITY POLICIES 3</vt:lpstr>
      <vt:lpstr>LOCAL LAWS AND CITY POLICIES 4</vt:lpstr>
      <vt:lpstr>ADDITIONAL APPROVALS</vt:lpstr>
      <vt:lpstr>OFFICE OF MANAGEMENT AND BUDGET</vt:lpstr>
      <vt:lpstr>COMPTROLLER</vt:lpstr>
      <vt:lpstr>PROJECT MANAGEMENT &amp; ADMINISTRATION</vt:lpstr>
      <vt:lpstr>INITIATING THE PROJECT</vt:lpstr>
      <vt:lpstr>DDC MANAGED: CRITERIA</vt:lpstr>
      <vt:lpstr>DDC MANAGED: OVERVIEW</vt:lpstr>
      <vt:lpstr>DDC MANAGED: GETTING STARTED</vt:lpstr>
      <vt:lpstr>DDC MANAGED: DESIGN PROCESS 1</vt:lpstr>
      <vt:lpstr>DDC MANAGED: DESIGN PROCESS 2</vt:lpstr>
      <vt:lpstr>DDC MANAGED: CONSTRUCTION PROCESS 3</vt:lpstr>
      <vt:lpstr>DDC MANAGED: CONSTRUCTION PROCESS 2</vt:lpstr>
      <vt:lpstr>DDC MANAGED: TIMELINE</vt:lpstr>
      <vt:lpstr>EDC MANAGED</vt:lpstr>
      <vt:lpstr>EDC MANAGED: TIMELINE</vt:lpstr>
      <vt:lpstr>COMMUNICATION FLOW CHART</vt:lpstr>
      <vt:lpstr>CCG: DDC CULTURAL CAPITAL GRANT</vt:lpstr>
      <vt:lpstr>CCG: DCLA REVIEW FOR ELIGIBILITY</vt:lpstr>
      <vt:lpstr>CCG: TIMELINE</vt:lpstr>
      <vt:lpstr>EDC FUNDING AGREEMENT</vt:lpstr>
      <vt:lpstr>EDC FUNDING AGREEMENT: TIMELINE</vt:lpstr>
      <vt:lpstr>REPORTING</vt:lpstr>
      <vt:lpstr>RIBBON CUTTING</vt:lpstr>
      <vt:lpstr>We’re Here to Help</vt:lpstr>
      <vt:lpstr>APPENDIX</vt:lpstr>
      <vt:lpstr>Useful Links</vt:lpstr>
      <vt:lpstr>Q &amp; A  You can submit questions in the following ways: Q + A feature on Zoom  Through emails to: capitalrequest@culture.nyc.gov  When you submit a question through any of the above options, please let us know your name and what organization you are with.  We will do our best to answer as many questions as possible. If we run out of time and find there are still many questions to answer, we will try to provide answers in a follow up email to those on the RSVP list. You can also email questions after the event to capitalrequest@culture.nyc.gov.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2023-08-15T21:34:51Z</dcterms:created>
  <dcterms:modified xsi:type="dcterms:W3CDTF">2023-08-15T21:40:27Z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0x0101005AC6110AA18F0E498CFC32B4AE794AC2</vt:lpwstr>
  </property>
</Properties>
</file>