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4.xml" ContentType="application/vnd.openxmlformats-officedocument.theme+xml"/>
  <Override PartName="/ppt/slideLayouts/slideLayout2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trictFirstAndLastChars="0" embedTrueTypeFonts="1" saveSubsetFonts="1" autoCompressPictures="0">
  <p:sldMasterIdLst>
    <p:sldMasterId id="2147483648" r:id="rId1"/>
    <p:sldMasterId id="2147483650" r:id="rId2"/>
    <p:sldMasterId id="2147483682" r:id="rId3"/>
    <p:sldMasterId id="2147483662" r:id="rId4"/>
    <p:sldMasterId id="2147483689" r:id="rId5"/>
  </p:sldMasterIdLst>
  <p:notesMasterIdLst>
    <p:notesMasterId r:id="rId59"/>
  </p:notesMasterIdLst>
  <p:handoutMasterIdLst>
    <p:handoutMasterId r:id="rId60"/>
  </p:handoutMasterIdLst>
  <p:sldIdLst>
    <p:sldId id="257" r:id="rId6"/>
    <p:sldId id="306" r:id="rId7"/>
    <p:sldId id="428" r:id="rId8"/>
    <p:sldId id="261" r:id="rId9"/>
    <p:sldId id="448" r:id="rId10"/>
    <p:sldId id="368" r:id="rId11"/>
    <p:sldId id="265" r:id="rId12"/>
    <p:sldId id="415" r:id="rId13"/>
    <p:sldId id="435" r:id="rId14"/>
    <p:sldId id="267" r:id="rId15"/>
    <p:sldId id="384" r:id="rId16"/>
    <p:sldId id="436" r:id="rId17"/>
    <p:sldId id="438" r:id="rId18"/>
    <p:sldId id="390" r:id="rId19"/>
    <p:sldId id="392" r:id="rId20"/>
    <p:sldId id="273" r:id="rId21"/>
    <p:sldId id="275" r:id="rId22"/>
    <p:sldId id="377" r:id="rId23"/>
    <p:sldId id="278" r:id="rId24"/>
    <p:sldId id="361" r:id="rId25"/>
    <p:sldId id="407" r:id="rId26"/>
    <p:sldId id="408" r:id="rId27"/>
    <p:sldId id="409" r:id="rId28"/>
    <p:sldId id="410" r:id="rId29"/>
    <p:sldId id="411" r:id="rId30"/>
    <p:sldId id="431" r:id="rId31"/>
    <p:sldId id="388" r:id="rId32"/>
    <p:sldId id="430" r:id="rId33"/>
    <p:sldId id="287" r:id="rId34"/>
    <p:sldId id="288" r:id="rId35"/>
    <p:sldId id="289" r:id="rId36"/>
    <p:sldId id="290" r:id="rId37"/>
    <p:sldId id="291" r:id="rId38"/>
    <p:sldId id="440" r:id="rId39"/>
    <p:sldId id="417" r:id="rId40"/>
    <p:sldId id="292" r:id="rId41"/>
    <p:sldId id="294" r:id="rId42"/>
    <p:sldId id="295" r:id="rId43"/>
    <p:sldId id="302" r:id="rId44"/>
    <p:sldId id="303" r:id="rId45"/>
    <p:sldId id="367" r:id="rId46"/>
    <p:sldId id="372" r:id="rId47"/>
    <p:sldId id="385" r:id="rId48"/>
    <p:sldId id="389" r:id="rId49"/>
    <p:sldId id="383" r:id="rId50"/>
    <p:sldId id="442" r:id="rId51"/>
    <p:sldId id="298" r:id="rId52"/>
    <p:sldId id="299" r:id="rId53"/>
    <p:sldId id="300" r:id="rId54"/>
    <p:sldId id="443" r:id="rId55"/>
    <p:sldId id="305" r:id="rId56"/>
    <p:sldId id="416" r:id="rId57"/>
    <p:sldId id="301" r:id="rId58"/>
  </p:sldIdLst>
  <p:sldSz cx="12192000" cy="6858000"/>
  <p:notesSz cx="7010400" cy="9296400"/>
  <p:embeddedFontLst>
    <p:embeddedFont>
      <p:font typeface="Open sans" pitchFamily="2" charset="0"/>
      <p:regular r:id="rId61"/>
      <p:bold r:id="rId62"/>
      <p:italic r:id="rId63"/>
      <p:boldItalic r:id="rId64"/>
    </p:embeddedFont>
    <p:embeddedFont>
      <p:font typeface="Open sans" pitchFamily="2" charset="0"/>
      <p:regular r:id="rId61"/>
      <p:bold r:id="rId62"/>
      <p:italic r:id="rId63"/>
      <p:boldItalic r:id="rId64"/>
    </p:embeddedFont>
    <p:embeddedFont>
      <p:font typeface="Open Sans SemiBold" pitchFamily="2" charset="0"/>
      <p:bold r:id="rId65"/>
      <p:boldItalic r:id="rId66"/>
    </p:embeddedFont>
    <p:embeddedFont>
      <p:font typeface="Roboto" panose="02000000000000000000" pitchFamily="2" charset="0"/>
      <p:regular r:id="rId67"/>
      <p:bold r:id="rId68"/>
      <p:italic r:id="rId69"/>
      <p:boldItalic r:id="rId70"/>
    </p:embeddedFont>
    <p:embeddedFont>
      <p:font typeface="Segoe UI Light" panose="020B0502040204020203" pitchFamily="34" charset="0"/>
      <p:regular r:id="rId71"/>
      <p:italic r:id="rId72"/>
    </p:embeddedFont>
    <p:embeddedFont>
      <p:font typeface="Segoe UI Semibold" panose="020B0702040204020203" pitchFamily="34" charset="0"/>
      <p:bold r:id="rId73"/>
      <p:boldItalic r:id="rId74"/>
    </p:embeddedFont>
    <p:embeddedFont>
      <p:font typeface="Segoe UI Semilight" panose="020B0402040204020203" pitchFamily="34" charset="0"/>
      <p:regular r:id="rId75"/>
      <p:italic r:id="rId7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84" userDrawn="1">
          <p15:clr>
            <a:srgbClr val="A4A3A4"/>
          </p15:clr>
        </p15:guide>
        <p15:guide id="2" pos="3840">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111" roundtripDataSignature="AMtx7mizNhUHuqUN1fkZjkTNk42pk50sZg=="/>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Author" initials="A" lastIdx="56"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CDCDC"/>
    <a:srgbClr val="D1D1D1"/>
    <a:srgbClr val="FAFAFA"/>
    <a:srgbClr val="D67BB3"/>
    <a:srgbClr val="39CDDD"/>
    <a:srgbClr val="838B21"/>
    <a:srgbClr val="B8C32F"/>
    <a:srgbClr val="D2DB6B"/>
    <a:srgbClr val="1C97A4"/>
    <a:srgbClr val="D284A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A6AFD0E-555B-43FC-84DB-379750A9A0A9}" v="65" dt="2024-01-23T14:53:12.729"/>
  </p1510:revLst>
</p1510:revInfo>
</file>

<file path=ppt/tableStyles.xml><?xml version="1.0" encoding="utf-8"?>
<a:tblStyleLst xmlns:a="http://schemas.openxmlformats.org/drawingml/2006/main" def="{28ADD608-2F9C-4547-99A2-82FBF3F4A3E6}">
  <a:tblStyle styleId="{28ADD608-2F9C-4547-99A2-82FBF3F4A3E6}"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CF8FF"/>
          </a:solidFill>
        </a:fill>
      </a:tcStyle>
    </a:wholeTbl>
    <a:band1H>
      <a:tcTxStyle b="off" i="off"/>
      <a:tcStyle>
        <a:tcBdr/>
        <a:fill>
          <a:solidFill>
            <a:srgbClr val="D7F0FF"/>
          </a:solidFill>
        </a:fill>
      </a:tcStyle>
    </a:band1H>
    <a:band2H>
      <a:tcTxStyle b="off" i="off"/>
      <a:tcStyle>
        <a:tcBdr/>
      </a:tcStyle>
    </a:band2H>
    <a:band1V>
      <a:tcTxStyle b="off" i="off"/>
      <a:tcStyle>
        <a:tcBdr/>
        <a:fill>
          <a:solidFill>
            <a:srgbClr val="D7F0FF"/>
          </a:solidFill>
        </a:fill>
      </a:tcStyle>
    </a:band1V>
    <a:band2V>
      <a:tcTxStyle b="off" i="off"/>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b="off" i="off"/>
      <a:tcStyle>
        <a:tcBdr/>
      </a:tcStyle>
    </a:seCell>
    <a:swCell>
      <a:tcTxStyle b="off" i="off"/>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b="off" i="off"/>
      <a:tcStyle>
        <a:tcBdr/>
      </a:tcStyle>
    </a:neCell>
    <a:nwCell>
      <a:tcTxStyle b="off" i="off"/>
      <a:tcStyle>
        <a:tcBdr/>
      </a:tcStyle>
    </a:nwCel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183" autoAdjust="0"/>
    <p:restoredTop sz="92832" autoAdjust="0"/>
  </p:normalViewPr>
  <p:slideViewPr>
    <p:cSldViewPr snapToGrid="0">
      <p:cViewPr varScale="1">
        <p:scale>
          <a:sx n="102" d="100"/>
          <a:sy n="102" d="100"/>
        </p:scale>
        <p:origin x="804" y="138"/>
      </p:cViewPr>
      <p:guideLst>
        <p:guide orient="horz" pos="2184"/>
        <p:guide pos="3840"/>
      </p:guideLst>
    </p:cSldViewPr>
  </p:slideViewPr>
  <p:outlineViewPr>
    <p:cViewPr>
      <p:scale>
        <a:sx n="33" d="100"/>
        <a:sy n="33" d="100"/>
      </p:scale>
      <p:origin x="0" y="-52434"/>
    </p:cViewPr>
  </p:outlineViewPr>
  <p:notesTextViewPr>
    <p:cViewPr>
      <p:scale>
        <a:sx n="1" d="1"/>
        <a:sy n="1" d="1"/>
      </p:scale>
      <p:origin x="0" y="0"/>
    </p:cViewPr>
  </p:notesTextViewPr>
  <p:sorterViewPr>
    <p:cViewPr varScale="1">
      <p:scale>
        <a:sx n="1" d="1"/>
        <a:sy n="1" d="1"/>
      </p:scale>
      <p:origin x="0" y="-20832"/>
    </p:cViewPr>
  </p:sorterViewPr>
  <p:notesViewPr>
    <p:cSldViewPr snapToGrid="0">
      <p:cViewPr varScale="1">
        <p:scale>
          <a:sx n="72" d="100"/>
          <a:sy n="72" d="100"/>
        </p:scale>
        <p:origin x="1878" y="72"/>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117" Type="http://schemas.microsoft.com/office/2015/10/relationships/revisionInfo" Target="revisionInfo.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font" Target="fonts/font3.fntdata"/><Relationship Id="rId68" Type="http://schemas.openxmlformats.org/officeDocument/2006/relationships/font" Target="fonts/font8.fntdata"/><Relationship Id="rId112" Type="http://schemas.openxmlformats.org/officeDocument/2006/relationships/commentAuthors" Target="commentAuthors.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font" Target="fonts/font14.fntdata"/><Relationship Id="rId5" Type="http://schemas.openxmlformats.org/officeDocument/2006/relationships/slideMaster" Target="slideMasters/slideMaster5.xml"/><Relationship Id="rId61" Type="http://schemas.openxmlformats.org/officeDocument/2006/relationships/font" Target="fonts/font1.fntdata"/><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font" Target="fonts/font4.fntdata"/><Relationship Id="rId69" Type="http://schemas.openxmlformats.org/officeDocument/2006/relationships/font" Target="fonts/font9.fntdata"/><Relationship Id="rId113" Type="http://schemas.openxmlformats.org/officeDocument/2006/relationships/presProps" Target="presProps.xml"/><Relationship Id="rId118" Type="http://schemas.microsoft.com/office/2018/10/relationships/authors" Target="author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font" Target="fonts/font12.fntdata"/><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notesMaster" Target="notesMasters/notesMaster1.xml"/><Relationship Id="rId67" Type="http://schemas.openxmlformats.org/officeDocument/2006/relationships/font" Target="fonts/font7.fntdata"/><Relationship Id="rId116" Type="http://schemas.openxmlformats.org/officeDocument/2006/relationships/tableStyles" Target="tableStyle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font" Target="fonts/font2.fntdata"/><Relationship Id="rId70" Type="http://schemas.openxmlformats.org/officeDocument/2006/relationships/font" Target="fonts/font10.fntdata"/><Relationship Id="rId75" Type="http://schemas.openxmlformats.org/officeDocument/2006/relationships/font" Target="fonts/font15.fntdata"/><Relationship Id="rId111" Type="http://customschemas.google.com/relationships/presentationmetadata" Target="metadata"/><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14" Type="http://schemas.openxmlformats.org/officeDocument/2006/relationships/viewProps" Target="viewProps.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handoutMaster" Target="handoutMasters/handoutMaster1.xml"/><Relationship Id="rId65" Type="http://schemas.openxmlformats.org/officeDocument/2006/relationships/font" Target="fonts/font5.fntdata"/><Relationship Id="rId73" Type="http://schemas.openxmlformats.org/officeDocument/2006/relationships/font" Target="fonts/font13.fntdata"/><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font" Target="fonts/font16.fntdata"/><Relationship Id="rId7" Type="http://schemas.openxmlformats.org/officeDocument/2006/relationships/slide" Target="slides/slide2.xml"/><Relationship Id="rId71" Type="http://schemas.openxmlformats.org/officeDocument/2006/relationships/font" Target="fonts/font11.fntdata"/><Relationship Id="rId2" Type="http://schemas.openxmlformats.org/officeDocument/2006/relationships/slideMaster" Target="slideMasters/slideMaster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font" Target="fonts/font6.fntdata"/><Relationship Id="rId115"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DA7EFB0-1F7C-57D5-4102-A269270EB6DF}"/>
              </a:ext>
            </a:extLst>
          </p:cNvPr>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BB936F0A-8738-7A4D-6587-7AFFE2432BAA}"/>
              </a:ext>
            </a:extLst>
          </p:cNvPr>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53B2E990-ADA4-4B2D-9E69-6213BB385C68}" type="datetimeFigureOut">
              <a:rPr lang="en-US" smtClean="0"/>
              <a:t>1/25/2024</a:t>
            </a:fld>
            <a:endParaRPr lang="en-US"/>
          </a:p>
        </p:txBody>
      </p:sp>
      <p:sp>
        <p:nvSpPr>
          <p:cNvPr id="4" name="Footer Placeholder 3">
            <a:extLst>
              <a:ext uri="{FF2B5EF4-FFF2-40B4-BE49-F238E27FC236}">
                <a16:creationId xmlns:a16="http://schemas.microsoft.com/office/drawing/2014/main" id="{CAD4732A-7465-E32A-8C3A-86D0DAC255EB}"/>
              </a:ext>
            </a:extLst>
          </p:cNvPr>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7ECBDB30-9136-82EF-44D2-B5A6D89F59BD}"/>
              </a:ext>
            </a:extLst>
          </p:cNvPr>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DA5A612E-1563-43BE-B571-D7F1C4A31D3F}" type="slidenum">
              <a:rPr lang="en-US" smtClean="0"/>
              <a:t>‹#›</a:t>
            </a:fld>
            <a:endParaRPr lang="en-US"/>
          </a:p>
        </p:txBody>
      </p:sp>
    </p:spTree>
    <p:extLst>
      <p:ext uri="{BB962C8B-B14F-4D97-AF65-F5344CB8AC3E}">
        <p14:creationId xmlns:p14="http://schemas.microsoft.com/office/powerpoint/2010/main" val="207283974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037840" cy="464820"/>
          </a:xfrm>
          <a:prstGeom prst="rect">
            <a:avLst/>
          </a:prstGeom>
          <a:noFill/>
          <a:ln>
            <a:noFill/>
          </a:ln>
        </p:spPr>
        <p:txBody>
          <a:bodyPr spcFirstLastPara="1" wrap="square" lIns="93137" tIns="46556" rIns="93137" bIns="46556"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7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7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7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7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7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7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7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7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970938" y="0"/>
            <a:ext cx="3037840" cy="464820"/>
          </a:xfrm>
          <a:prstGeom prst="rect">
            <a:avLst/>
          </a:prstGeom>
          <a:noFill/>
          <a:ln>
            <a:noFill/>
          </a:ln>
        </p:spPr>
        <p:txBody>
          <a:bodyPr spcFirstLastPara="1" wrap="square" lIns="93137" tIns="46556" rIns="93137" bIns="46556"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7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7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7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7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7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7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7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7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01040" y="4415790"/>
            <a:ext cx="5608320" cy="4183380"/>
          </a:xfrm>
          <a:prstGeom prst="rect">
            <a:avLst/>
          </a:prstGeom>
          <a:noFill/>
          <a:ln>
            <a:noFill/>
          </a:ln>
        </p:spPr>
        <p:txBody>
          <a:bodyPr spcFirstLastPara="1" wrap="square" lIns="93137" tIns="46556" rIns="93137" bIns="46556"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829967"/>
            <a:ext cx="3037840" cy="464820"/>
          </a:xfrm>
          <a:prstGeom prst="rect">
            <a:avLst/>
          </a:prstGeom>
          <a:noFill/>
          <a:ln>
            <a:noFill/>
          </a:ln>
        </p:spPr>
        <p:txBody>
          <a:bodyPr spcFirstLastPara="1" wrap="square" lIns="93137" tIns="46556" rIns="93137" bIns="46556"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7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7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7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7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7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7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7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7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970938" y="8829967"/>
            <a:ext cx="3037840" cy="464820"/>
          </a:xfrm>
          <a:prstGeom prst="rect">
            <a:avLst/>
          </a:prstGeom>
          <a:noFill/>
          <a:ln>
            <a:noFill/>
          </a:ln>
        </p:spPr>
        <p:txBody>
          <a:bodyPr spcFirstLastPara="1" wrap="square" lIns="93137" tIns="46556" rIns="93137" bIns="46556" anchor="b" anchorCtr="0">
            <a:noAutofit/>
          </a:bodyPr>
          <a:lstStyle/>
          <a:p>
            <a:pPr algn="r">
              <a:buSzPts val="1200"/>
            </a:pPr>
            <a:fld id="{00000000-1234-1234-1234-123412341234}" type="slidenum">
              <a:rPr lang="en-US" sz="1200" smtClean="0">
                <a:solidFill>
                  <a:schemeClr val="dk1"/>
                </a:solidFill>
                <a:latin typeface="Calibri"/>
                <a:ea typeface="Calibri"/>
                <a:cs typeface="Calibri"/>
                <a:sym typeface="Calibri"/>
              </a:rPr>
              <a:pPr algn="r">
                <a:buSzPts val="1200"/>
              </a:pPr>
              <a:t>‹#›</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96762831"/>
      </p:ext>
    </p:extLst>
  </p:cSld>
  <p:clrMap bg1="lt1" tx1="dk1" bg2="dk2" tx2="lt2" accent1="accent1" accent2="accent2" accent3="accent3" accent4="accent4" accent5="accent5" accent6="accent6" hlink="hlink" folHlink="folHlink"/>
  <p:hf hdr="0" ftr="0" dt="0"/>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b62e53025f_0_0: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8" name="Google Shape;118;gb62e53025f_0_0:notes"/>
          <p:cNvSpPr txBox="1">
            <a:spLocks noGrp="1"/>
          </p:cNvSpPr>
          <p:nvPr>
            <p:ph type="body" idx="1"/>
          </p:nvPr>
        </p:nvSpPr>
        <p:spPr>
          <a:xfrm>
            <a:off x="701040" y="4415790"/>
            <a:ext cx="5608263" cy="4183438"/>
          </a:xfrm>
          <a:prstGeom prst="rect">
            <a:avLst/>
          </a:prstGeom>
          <a:noFill/>
          <a:ln>
            <a:noFill/>
          </a:ln>
        </p:spPr>
        <p:txBody>
          <a:bodyPr spcFirstLastPara="1" wrap="square" lIns="93137" tIns="46556" rIns="93137" bIns="46556" anchor="t" anchorCtr="0">
            <a:noAutofit/>
          </a:bodyPr>
          <a:lstStyle/>
          <a:p>
            <a:pPr marL="0" indent="0"/>
            <a:endParaRPr dirty="0"/>
          </a:p>
        </p:txBody>
      </p:sp>
      <p:sp>
        <p:nvSpPr>
          <p:cNvPr id="119" name="Google Shape;119;gb62e53025f_0_0:notes"/>
          <p:cNvSpPr txBox="1">
            <a:spLocks noGrp="1"/>
          </p:cNvSpPr>
          <p:nvPr>
            <p:ph type="sldNum" idx="12"/>
          </p:nvPr>
        </p:nvSpPr>
        <p:spPr>
          <a:xfrm>
            <a:off x="3970938" y="8829967"/>
            <a:ext cx="3037725" cy="464762"/>
          </a:xfrm>
          <a:prstGeom prst="rect">
            <a:avLst/>
          </a:prstGeom>
          <a:noFill/>
          <a:ln>
            <a:noFill/>
          </a:ln>
        </p:spPr>
        <p:txBody>
          <a:bodyPr spcFirstLastPara="1" wrap="square" lIns="93137" tIns="46556" rIns="93137" bIns="46556" anchor="b" anchorCtr="0">
            <a:noAutofit/>
          </a:bodyPr>
          <a:lstStyle/>
          <a:p>
            <a:pPr algn="r">
              <a:buSzPts val="1400"/>
            </a:pPr>
            <a:fld id="{00000000-1234-1234-1234-123412341234}" type="slidenum">
              <a:rPr lang="en-US"/>
              <a:pPr algn="r">
                <a:buSzPts val="1400"/>
              </a:pPr>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9:notes"/>
          <p:cNvSpPr txBox="1">
            <a:spLocks noGrp="1"/>
          </p:cNvSpPr>
          <p:nvPr>
            <p:ph type="body" idx="1"/>
          </p:nvPr>
        </p:nvSpPr>
        <p:spPr>
          <a:xfrm>
            <a:off x="701040" y="4415790"/>
            <a:ext cx="5608320" cy="4183380"/>
          </a:xfrm>
          <a:prstGeom prst="rect">
            <a:avLst/>
          </a:prstGeom>
          <a:noFill/>
          <a:ln>
            <a:noFill/>
          </a:ln>
        </p:spPr>
        <p:txBody>
          <a:bodyPr spcFirstLastPara="1" wrap="square" lIns="93137" tIns="46556" rIns="93137" bIns="46556" anchor="t" anchorCtr="0">
            <a:noAutofit/>
          </a:bodyPr>
          <a:lstStyle/>
          <a:p>
            <a:pPr marL="0" indent="0"/>
            <a:endParaRPr dirty="0"/>
          </a:p>
        </p:txBody>
      </p:sp>
      <p:sp>
        <p:nvSpPr>
          <p:cNvPr id="199" name="Google Shape;199;p9: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p10:notes"/>
          <p:cNvSpPr txBox="1">
            <a:spLocks noGrp="1"/>
          </p:cNvSpPr>
          <p:nvPr>
            <p:ph type="body" idx="1"/>
          </p:nvPr>
        </p:nvSpPr>
        <p:spPr>
          <a:xfrm>
            <a:off x="701040" y="4415790"/>
            <a:ext cx="5608320" cy="4183380"/>
          </a:xfrm>
          <a:prstGeom prst="rect">
            <a:avLst/>
          </a:prstGeom>
          <a:noFill/>
          <a:ln>
            <a:noFill/>
          </a:ln>
        </p:spPr>
        <p:txBody>
          <a:bodyPr spcFirstLastPara="1" wrap="square" lIns="93137" tIns="46556" rIns="93137" bIns="46556" anchor="t" anchorCtr="0">
            <a:noAutofit/>
          </a:bodyPr>
          <a:lstStyle/>
          <a:p>
            <a:pPr marL="0" indent="0"/>
            <a:endParaRPr/>
          </a:p>
        </p:txBody>
      </p:sp>
      <p:sp>
        <p:nvSpPr>
          <p:cNvPr id="205" name="Google Shape;205;p10: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8722651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p11:notes"/>
          <p:cNvSpPr txBox="1">
            <a:spLocks noGrp="1"/>
          </p:cNvSpPr>
          <p:nvPr>
            <p:ph type="body" idx="1"/>
          </p:nvPr>
        </p:nvSpPr>
        <p:spPr>
          <a:xfrm>
            <a:off x="701040" y="4415790"/>
            <a:ext cx="5608320" cy="4183380"/>
          </a:xfrm>
          <a:prstGeom prst="rect">
            <a:avLst/>
          </a:prstGeom>
          <a:noFill/>
          <a:ln>
            <a:noFill/>
          </a:ln>
        </p:spPr>
        <p:txBody>
          <a:bodyPr spcFirstLastPara="1" wrap="square" lIns="93137" tIns="46556" rIns="93137" bIns="46556" anchor="t" anchorCtr="0">
            <a:noAutofit/>
          </a:bodyPr>
          <a:lstStyle/>
          <a:p>
            <a:pPr marL="0" indent="0"/>
            <a:endParaRPr dirty="0"/>
          </a:p>
        </p:txBody>
      </p:sp>
      <p:sp>
        <p:nvSpPr>
          <p:cNvPr id="211" name="Google Shape;211;p11: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9241595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p2:notes"/>
          <p:cNvSpPr txBox="1">
            <a:spLocks noGrp="1"/>
          </p:cNvSpPr>
          <p:nvPr>
            <p:ph type="body" idx="1"/>
          </p:nvPr>
        </p:nvSpPr>
        <p:spPr>
          <a:xfrm>
            <a:off x="701040" y="4415790"/>
            <a:ext cx="5608320" cy="4183380"/>
          </a:xfrm>
          <a:prstGeom prst="rect">
            <a:avLst/>
          </a:prstGeom>
          <a:noFill/>
          <a:ln>
            <a:noFill/>
          </a:ln>
        </p:spPr>
        <p:txBody>
          <a:bodyPr spcFirstLastPara="1" wrap="square" lIns="93137" tIns="46556" rIns="93137" bIns="46556" anchor="t" anchorCtr="0">
            <a:noAutofit/>
          </a:bodyPr>
          <a:lstStyle/>
          <a:p>
            <a:pPr marL="0" indent="0"/>
            <a:endParaRPr dirty="0"/>
          </a:p>
        </p:txBody>
      </p:sp>
      <p:sp>
        <p:nvSpPr>
          <p:cNvPr id="131" name="Google Shape;131;p2: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4456535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p17:notes"/>
          <p:cNvSpPr txBox="1">
            <a:spLocks noGrp="1"/>
          </p:cNvSpPr>
          <p:nvPr>
            <p:ph type="body" idx="1"/>
          </p:nvPr>
        </p:nvSpPr>
        <p:spPr>
          <a:xfrm>
            <a:off x="701040" y="4415790"/>
            <a:ext cx="5608320" cy="4183380"/>
          </a:xfrm>
          <a:prstGeom prst="rect">
            <a:avLst/>
          </a:prstGeom>
          <a:noFill/>
          <a:ln>
            <a:noFill/>
          </a:ln>
        </p:spPr>
        <p:txBody>
          <a:bodyPr spcFirstLastPara="1" wrap="square" lIns="93137" tIns="46556" rIns="93137" bIns="46556" anchor="t" anchorCtr="0">
            <a:noAutofit/>
          </a:bodyPr>
          <a:lstStyle/>
          <a:p>
            <a:pPr marL="0" indent="0"/>
            <a:endParaRPr/>
          </a:p>
        </p:txBody>
      </p:sp>
      <p:sp>
        <p:nvSpPr>
          <p:cNvPr id="247" name="Google Shape;247;p17: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p19:notes"/>
          <p:cNvSpPr txBox="1">
            <a:spLocks noGrp="1"/>
          </p:cNvSpPr>
          <p:nvPr>
            <p:ph type="body" idx="1"/>
          </p:nvPr>
        </p:nvSpPr>
        <p:spPr>
          <a:xfrm>
            <a:off x="701040" y="4415790"/>
            <a:ext cx="5608320" cy="4183380"/>
          </a:xfrm>
          <a:prstGeom prst="rect">
            <a:avLst/>
          </a:prstGeom>
          <a:noFill/>
          <a:ln>
            <a:noFill/>
          </a:ln>
        </p:spPr>
        <p:txBody>
          <a:bodyPr spcFirstLastPara="1" wrap="square" lIns="93137" tIns="46556" rIns="93137" bIns="46556" anchor="t" anchorCtr="0">
            <a:noAutofit/>
          </a:bodyPr>
          <a:lstStyle/>
          <a:p>
            <a:pPr marL="0" indent="0"/>
            <a:endParaRPr/>
          </a:p>
        </p:txBody>
      </p:sp>
      <p:sp>
        <p:nvSpPr>
          <p:cNvPr id="259" name="Google Shape;259;p19: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p25:notes"/>
          <p:cNvSpPr txBox="1">
            <a:spLocks noGrp="1"/>
          </p:cNvSpPr>
          <p:nvPr>
            <p:ph type="body" idx="1"/>
          </p:nvPr>
        </p:nvSpPr>
        <p:spPr>
          <a:xfrm>
            <a:off x="680654" y="4317955"/>
            <a:ext cx="5445231" cy="4090693"/>
          </a:xfrm>
          <a:prstGeom prst="rect">
            <a:avLst/>
          </a:prstGeom>
          <a:noFill/>
          <a:ln>
            <a:noFill/>
          </a:ln>
        </p:spPr>
        <p:txBody>
          <a:bodyPr spcFirstLastPara="1" wrap="square" lIns="90780" tIns="45378" rIns="90780" bIns="45378" anchor="t" anchorCtr="0">
            <a:noAutofit/>
          </a:bodyPr>
          <a:lstStyle/>
          <a:p>
            <a:pPr marL="0" indent="0"/>
            <a:endParaRPr dirty="0"/>
          </a:p>
        </p:txBody>
      </p:sp>
      <p:sp>
        <p:nvSpPr>
          <p:cNvPr id="265" name="Google Shape;265;p25:notes"/>
          <p:cNvSpPr>
            <a:spLocks noGrp="1" noRot="1" noChangeAspect="1"/>
          </p:cNvSpPr>
          <p:nvPr>
            <p:ph type="sldImg" idx="2"/>
          </p:nvPr>
        </p:nvSpPr>
        <p:spPr>
          <a:xfrm>
            <a:off x="373063" y="681038"/>
            <a:ext cx="6061075" cy="34099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4827177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p27:notes"/>
          <p:cNvSpPr txBox="1">
            <a:spLocks noGrp="1"/>
          </p:cNvSpPr>
          <p:nvPr>
            <p:ph type="body" idx="1"/>
          </p:nvPr>
        </p:nvSpPr>
        <p:spPr>
          <a:xfrm>
            <a:off x="701040" y="4415790"/>
            <a:ext cx="5608320" cy="4183380"/>
          </a:xfrm>
          <a:prstGeom prst="rect">
            <a:avLst/>
          </a:prstGeom>
          <a:noFill/>
          <a:ln>
            <a:noFill/>
          </a:ln>
        </p:spPr>
        <p:txBody>
          <a:bodyPr spcFirstLastPara="1" wrap="square" lIns="93137" tIns="46556" rIns="93137" bIns="46556" anchor="t" anchorCtr="0">
            <a:noAutofit/>
          </a:bodyPr>
          <a:lstStyle/>
          <a:p>
            <a:pPr marL="0" indent="0"/>
            <a:endParaRPr/>
          </a:p>
        </p:txBody>
      </p:sp>
      <p:sp>
        <p:nvSpPr>
          <p:cNvPr id="283" name="Google Shape;283;p27: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p28:notes"/>
          <p:cNvSpPr txBox="1">
            <a:spLocks noGrp="1"/>
          </p:cNvSpPr>
          <p:nvPr>
            <p:ph type="body" idx="1"/>
          </p:nvPr>
        </p:nvSpPr>
        <p:spPr>
          <a:xfrm>
            <a:off x="680654" y="4317955"/>
            <a:ext cx="5445231" cy="4090693"/>
          </a:xfrm>
          <a:prstGeom prst="rect">
            <a:avLst/>
          </a:prstGeom>
          <a:noFill/>
          <a:ln>
            <a:noFill/>
          </a:ln>
        </p:spPr>
        <p:txBody>
          <a:bodyPr spcFirstLastPara="1" wrap="square" lIns="90780" tIns="45378" rIns="90780" bIns="45378" anchor="t" anchorCtr="0">
            <a:noAutofit/>
          </a:bodyPr>
          <a:lstStyle/>
          <a:p>
            <a:pPr marL="0" indent="0"/>
            <a:endParaRPr dirty="0">
              <a:latin typeface="Roboto" panose="02000000000000000000" pitchFamily="2" charset="0"/>
              <a:ea typeface="Roboto" panose="02000000000000000000" pitchFamily="2" charset="0"/>
            </a:endParaRPr>
          </a:p>
        </p:txBody>
      </p:sp>
      <p:sp>
        <p:nvSpPr>
          <p:cNvPr id="290" name="Google Shape;290;p28:notes"/>
          <p:cNvSpPr>
            <a:spLocks noGrp="1" noRot="1" noChangeAspect="1"/>
          </p:cNvSpPr>
          <p:nvPr>
            <p:ph type="sldImg" idx="2"/>
          </p:nvPr>
        </p:nvSpPr>
        <p:spPr>
          <a:xfrm>
            <a:off x="373063" y="681038"/>
            <a:ext cx="6061075" cy="34099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p3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9" name="Google Shape;369;p34:notes"/>
          <p:cNvSpPr txBox="1">
            <a:spLocks noGrp="1"/>
          </p:cNvSpPr>
          <p:nvPr>
            <p:ph type="body" idx="1"/>
          </p:nvPr>
        </p:nvSpPr>
        <p:spPr>
          <a:xfrm>
            <a:off x="701040" y="4415790"/>
            <a:ext cx="5608320" cy="4183380"/>
          </a:xfrm>
          <a:prstGeom prst="rect">
            <a:avLst/>
          </a:prstGeom>
          <a:noFill/>
          <a:ln>
            <a:noFill/>
          </a:ln>
        </p:spPr>
        <p:txBody>
          <a:bodyPr spcFirstLastPara="1" wrap="square" lIns="93137" tIns="46556" rIns="93137" bIns="46556" anchor="t" anchorCtr="0">
            <a:noAutofit/>
          </a:bodyPr>
          <a:lstStyle/>
          <a:p>
            <a:pPr marL="0" indent="0"/>
            <a:endParaRPr/>
          </a:p>
        </p:txBody>
      </p:sp>
      <p:sp>
        <p:nvSpPr>
          <p:cNvPr id="370" name="Google Shape;370;p34:notes"/>
          <p:cNvSpPr txBox="1">
            <a:spLocks noGrp="1"/>
          </p:cNvSpPr>
          <p:nvPr>
            <p:ph type="sldNum" idx="12"/>
          </p:nvPr>
        </p:nvSpPr>
        <p:spPr>
          <a:xfrm>
            <a:off x="3970938" y="8829967"/>
            <a:ext cx="3037840" cy="464820"/>
          </a:xfrm>
          <a:prstGeom prst="rect">
            <a:avLst/>
          </a:prstGeom>
          <a:noFill/>
          <a:ln>
            <a:noFill/>
          </a:ln>
        </p:spPr>
        <p:txBody>
          <a:bodyPr spcFirstLastPara="1" wrap="square" lIns="93137" tIns="46556" rIns="93137" bIns="46556" anchor="b" anchorCtr="0">
            <a:noAutofit/>
          </a:bodyPr>
          <a:lstStyle/>
          <a:p>
            <a:pPr algn="r">
              <a:buSzPts val="1400"/>
            </a:pPr>
            <a:fld id="{00000000-1234-1234-1234-123412341234}" type="slidenum">
              <a:rPr lang="en-US"/>
              <a:pPr algn="r">
                <a:buSzPts val="1400"/>
              </a:pPr>
              <a:t>26</a:t>
            </a:fld>
            <a:endParaRPr/>
          </a:p>
        </p:txBody>
      </p:sp>
    </p:spTree>
    <p:extLst>
      <p:ext uri="{BB962C8B-B14F-4D97-AF65-F5344CB8AC3E}">
        <p14:creationId xmlns:p14="http://schemas.microsoft.com/office/powerpoint/2010/main" val="24115817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algn="r">
              <a:buSzPts val="1200"/>
            </a:pPr>
            <a:fld id="{00000000-1234-1234-1234-123412341234}" type="slidenum">
              <a:rPr lang="en-US" sz="1200">
                <a:solidFill>
                  <a:schemeClr val="dk1"/>
                </a:solidFill>
                <a:latin typeface="Calibri"/>
                <a:ea typeface="Calibri"/>
                <a:cs typeface="Calibri"/>
                <a:sym typeface="Calibri"/>
              </a:rPr>
              <a:pPr algn="r">
                <a:buSzPts val="1200"/>
              </a:pPr>
              <a:t>2</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834927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p3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9" name="Google Shape;369;p34:notes"/>
          <p:cNvSpPr txBox="1">
            <a:spLocks noGrp="1"/>
          </p:cNvSpPr>
          <p:nvPr>
            <p:ph type="body" idx="1"/>
          </p:nvPr>
        </p:nvSpPr>
        <p:spPr>
          <a:xfrm>
            <a:off x="701040" y="4415790"/>
            <a:ext cx="5608320" cy="4183380"/>
          </a:xfrm>
          <a:prstGeom prst="rect">
            <a:avLst/>
          </a:prstGeom>
          <a:noFill/>
          <a:ln>
            <a:noFill/>
          </a:ln>
        </p:spPr>
        <p:txBody>
          <a:bodyPr spcFirstLastPara="1" wrap="square" lIns="93137" tIns="46556" rIns="93137" bIns="46556" anchor="t" anchorCtr="0">
            <a:noAutofit/>
          </a:bodyPr>
          <a:lstStyle/>
          <a:p>
            <a:pPr marL="0" indent="0"/>
            <a:endParaRPr/>
          </a:p>
        </p:txBody>
      </p:sp>
      <p:sp>
        <p:nvSpPr>
          <p:cNvPr id="370" name="Google Shape;370;p34:notes"/>
          <p:cNvSpPr txBox="1">
            <a:spLocks noGrp="1"/>
          </p:cNvSpPr>
          <p:nvPr>
            <p:ph type="sldNum" idx="12"/>
          </p:nvPr>
        </p:nvSpPr>
        <p:spPr>
          <a:xfrm>
            <a:off x="3970938" y="8829967"/>
            <a:ext cx="3037840" cy="464820"/>
          </a:xfrm>
          <a:prstGeom prst="rect">
            <a:avLst/>
          </a:prstGeom>
          <a:noFill/>
          <a:ln>
            <a:noFill/>
          </a:ln>
        </p:spPr>
        <p:txBody>
          <a:bodyPr spcFirstLastPara="1" wrap="square" lIns="93137" tIns="46556" rIns="93137" bIns="46556" anchor="b" anchorCtr="0">
            <a:noAutofit/>
          </a:bodyPr>
          <a:lstStyle/>
          <a:p>
            <a:pPr algn="r">
              <a:buSzPts val="1400"/>
            </a:pPr>
            <a:fld id="{00000000-1234-1234-1234-123412341234}" type="slidenum">
              <a:rPr lang="en-US"/>
              <a:pPr algn="r">
                <a:buSzPts val="1400"/>
              </a:pPr>
              <a:t>27</a:t>
            </a:fld>
            <a:endParaRPr/>
          </a:p>
        </p:txBody>
      </p:sp>
    </p:spTree>
    <p:extLst>
      <p:ext uri="{BB962C8B-B14F-4D97-AF65-F5344CB8AC3E}">
        <p14:creationId xmlns:p14="http://schemas.microsoft.com/office/powerpoint/2010/main" val="29716570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p36:notes"/>
          <p:cNvSpPr txBox="1">
            <a:spLocks noGrp="1"/>
          </p:cNvSpPr>
          <p:nvPr>
            <p:ph type="body" idx="1"/>
          </p:nvPr>
        </p:nvSpPr>
        <p:spPr>
          <a:xfrm>
            <a:off x="701040" y="4415790"/>
            <a:ext cx="5608320" cy="4183380"/>
          </a:xfrm>
          <a:prstGeom prst="rect">
            <a:avLst/>
          </a:prstGeom>
          <a:noFill/>
          <a:ln>
            <a:noFill/>
          </a:ln>
        </p:spPr>
        <p:txBody>
          <a:bodyPr spcFirstLastPara="1" wrap="square" lIns="93137" tIns="46556" rIns="93137" bIns="46556" anchor="t" anchorCtr="0">
            <a:noAutofit/>
          </a:bodyPr>
          <a:lstStyle/>
          <a:p>
            <a:pPr marL="0" indent="0"/>
            <a:endParaRPr/>
          </a:p>
        </p:txBody>
      </p:sp>
      <p:sp>
        <p:nvSpPr>
          <p:cNvPr id="378" name="Google Shape;378;p36: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0491655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p37: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5" name="Google Shape;385;p37:notes"/>
          <p:cNvSpPr txBox="1">
            <a:spLocks noGrp="1"/>
          </p:cNvSpPr>
          <p:nvPr>
            <p:ph type="body" idx="1"/>
          </p:nvPr>
        </p:nvSpPr>
        <p:spPr>
          <a:xfrm>
            <a:off x="701040" y="4415790"/>
            <a:ext cx="5608320" cy="4183380"/>
          </a:xfrm>
          <a:prstGeom prst="rect">
            <a:avLst/>
          </a:prstGeom>
          <a:noFill/>
          <a:ln>
            <a:noFill/>
          </a:ln>
        </p:spPr>
        <p:txBody>
          <a:bodyPr spcFirstLastPara="1" wrap="square" lIns="93137" tIns="46556" rIns="93137" bIns="46556" anchor="t" anchorCtr="0">
            <a:noAutofit/>
          </a:bodyPr>
          <a:lstStyle/>
          <a:p>
            <a:pPr marL="0" indent="0"/>
            <a:endParaRPr dirty="0"/>
          </a:p>
        </p:txBody>
      </p:sp>
      <p:sp>
        <p:nvSpPr>
          <p:cNvPr id="386" name="Google Shape;386;p37:notes"/>
          <p:cNvSpPr txBox="1">
            <a:spLocks noGrp="1"/>
          </p:cNvSpPr>
          <p:nvPr>
            <p:ph type="sldNum" idx="12"/>
          </p:nvPr>
        </p:nvSpPr>
        <p:spPr>
          <a:xfrm>
            <a:off x="3970938" y="8829967"/>
            <a:ext cx="3037840" cy="464820"/>
          </a:xfrm>
          <a:prstGeom prst="rect">
            <a:avLst/>
          </a:prstGeom>
          <a:noFill/>
          <a:ln>
            <a:noFill/>
          </a:ln>
        </p:spPr>
        <p:txBody>
          <a:bodyPr spcFirstLastPara="1" wrap="square" lIns="93137" tIns="46556" rIns="93137" bIns="46556" anchor="b" anchorCtr="0">
            <a:noAutofit/>
          </a:bodyPr>
          <a:lstStyle/>
          <a:p>
            <a:pPr algn="r">
              <a:buSzPts val="1400"/>
            </a:pPr>
            <a:fld id="{00000000-1234-1234-1234-123412341234}" type="slidenum">
              <a:rPr lang="en-US"/>
              <a:pPr algn="r">
                <a:buSzPts val="1400"/>
              </a:pPr>
              <a:t>29</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p38:notes"/>
          <p:cNvSpPr txBox="1">
            <a:spLocks noGrp="1"/>
          </p:cNvSpPr>
          <p:nvPr>
            <p:ph type="body" idx="1"/>
          </p:nvPr>
        </p:nvSpPr>
        <p:spPr>
          <a:xfrm>
            <a:off x="701040" y="4415790"/>
            <a:ext cx="5608320" cy="4183380"/>
          </a:xfrm>
          <a:prstGeom prst="rect">
            <a:avLst/>
          </a:prstGeom>
          <a:noFill/>
          <a:ln>
            <a:noFill/>
          </a:ln>
        </p:spPr>
        <p:txBody>
          <a:bodyPr spcFirstLastPara="1" wrap="square" lIns="93137" tIns="46556" rIns="93137" bIns="46556" anchor="t" anchorCtr="0">
            <a:noAutofit/>
          </a:bodyPr>
          <a:lstStyle/>
          <a:p>
            <a:pPr marL="0" indent="0"/>
            <a:endParaRPr/>
          </a:p>
        </p:txBody>
      </p:sp>
      <p:sp>
        <p:nvSpPr>
          <p:cNvPr id="392" name="Google Shape;392;p38: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Google Shape;399;p39: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0" name="Google Shape;400;p39:notes"/>
          <p:cNvSpPr txBox="1">
            <a:spLocks noGrp="1"/>
          </p:cNvSpPr>
          <p:nvPr>
            <p:ph type="body" idx="1"/>
          </p:nvPr>
        </p:nvSpPr>
        <p:spPr>
          <a:xfrm>
            <a:off x="701040" y="4415790"/>
            <a:ext cx="5608320" cy="4183380"/>
          </a:xfrm>
          <a:prstGeom prst="rect">
            <a:avLst/>
          </a:prstGeom>
          <a:noFill/>
          <a:ln>
            <a:noFill/>
          </a:ln>
        </p:spPr>
        <p:txBody>
          <a:bodyPr spcFirstLastPara="1" wrap="square" lIns="93137" tIns="46556" rIns="93137" bIns="46556" anchor="t" anchorCtr="0">
            <a:noAutofit/>
          </a:bodyPr>
          <a:lstStyle/>
          <a:p>
            <a:pPr marL="0" indent="0"/>
            <a:endParaRPr dirty="0"/>
          </a:p>
        </p:txBody>
      </p:sp>
      <p:sp>
        <p:nvSpPr>
          <p:cNvPr id="401" name="Google Shape;401;p39:notes"/>
          <p:cNvSpPr txBox="1">
            <a:spLocks noGrp="1"/>
          </p:cNvSpPr>
          <p:nvPr>
            <p:ph type="sldNum" idx="12"/>
          </p:nvPr>
        </p:nvSpPr>
        <p:spPr>
          <a:xfrm>
            <a:off x="3970938" y="8829967"/>
            <a:ext cx="3037840" cy="464820"/>
          </a:xfrm>
          <a:prstGeom prst="rect">
            <a:avLst/>
          </a:prstGeom>
          <a:noFill/>
          <a:ln>
            <a:noFill/>
          </a:ln>
        </p:spPr>
        <p:txBody>
          <a:bodyPr spcFirstLastPara="1" wrap="square" lIns="93137" tIns="46556" rIns="93137" bIns="46556" anchor="b" anchorCtr="0">
            <a:noAutofit/>
          </a:bodyPr>
          <a:lstStyle/>
          <a:p>
            <a:pPr algn="r">
              <a:buSzPts val="1400"/>
            </a:pPr>
            <a:fld id="{00000000-1234-1234-1234-123412341234}" type="slidenum">
              <a:rPr lang="en-US"/>
              <a:pPr algn="r">
                <a:buSzPts val="1400"/>
              </a:pPr>
              <a:t>31</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p40: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9" name="Google Shape;409;p40:notes"/>
          <p:cNvSpPr txBox="1">
            <a:spLocks noGrp="1"/>
          </p:cNvSpPr>
          <p:nvPr>
            <p:ph type="body" idx="1"/>
          </p:nvPr>
        </p:nvSpPr>
        <p:spPr>
          <a:xfrm>
            <a:off x="701040" y="4415790"/>
            <a:ext cx="5608320" cy="4183380"/>
          </a:xfrm>
          <a:prstGeom prst="rect">
            <a:avLst/>
          </a:prstGeom>
          <a:noFill/>
          <a:ln>
            <a:noFill/>
          </a:ln>
        </p:spPr>
        <p:txBody>
          <a:bodyPr spcFirstLastPara="1" wrap="square" lIns="93137" tIns="46556" rIns="93137" bIns="46556" anchor="t" anchorCtr="0">
            <a:noAutofit/>
          </a:bodyPr>
          <a:lstStyle/>
          <a:p>
            <a:pPr marL="0" indent="0"/>
            <a:endParaRPr/>
          </a:p>
        </p:txBody>
      </p:sp>
      <p:sp>
        <p:nvSpPr>
          <p:cNvPr id="410" name="Google Shape;410;p40:notes"/>
          <p:cNvSpPr txBox="1">
            <a:spLocks noGrp="1"/>
          </p:cNvSpPr>
          <p:nvPr>
            <p:ph type="sldNum" idx="12"/>
          </p:nvPr>
        </p:nvSpPr>
        <p:spPr>
          <a:xfrm>
            <a:off x="3970938" y="8829967"/>
            <a:ext cx="3037840" cy="464820"/>
          </a:xfrm>
          <a:prstGeom prst="rect">
            <a:avLst/>
          </a:prstGeom>
          <a:noFill/>
          <a:ln>
            <a:noFill/>
          </a:ln>
        </p:spPr>
        <p:txBody>
          <a:bodyPr spcFirstLastPara="1" wrap="square" lIns="93137" tIns="46556" rIns="93137" bIns="46556" anchor="b" anchorCtr="0">
            <a:noAutofit/>
          </a:bodyPr>
          <a:lstStyle/>
          <a:p>
            <a:pPr algn="r">
              <a:buSzPts val="1400"/>
            </a:pPr>
            <a:fld id="{00000000-1234-1234-1234-123412341234}" type="slidenum">
              <a:rPr lang="en-US"/>
              <a:pPr algn="r">
                <a:buSzPts val="1400"/>
              </a:pPr>
              <a:t>32</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p41: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7" name="Google Shape;417;p41:notes"/>
          <p:cNvSpPr txBox="1">
            <a:spLocks noGrp="1"/>
          </p:cNvSpPr>
          <p:nvPr>
            <p:ph type="body" idx="1"/>
          </p:nvPr>
        </p:nvSpPr>
        <p:spPr>
          <a:xfrm>
            <a:off x="701040" y="4415790"/>
            <a:ext cx="5608320" cy="4183380"/>
          </a:xfrm>
          <a:prstGeom prst="rect">
            <a:avLst/>
          </a:prstGeom>
          <a:noFill/>
          <a:ln>
            <a:noFill/>
          </a:ln>
        </p:spPr>
        <p:txBody>
          <a:bodyPr spcFirstLastPara="1" wrap="square" lIns="93137" tIns="46556" rIns="93137" bIns="46556" anchor="t" anchorCtr="0">
            <a:noAutofit/>
          </a:bodyPr>
          <a:lstStyle/>
          <a:p>
            <a:pPr marL="0" indent="0"/>
            <a:endParaRPr dirty="0"/>
          </a:p>
        </p:txBody>
      </p:sp>
      <p:sp>
        <p:nvSpPr>
          <p:cNvPr id="418" name="Google Shape;418;p41:notes"/>
          <p:cNvSpPr txBox="1">
            <a:spLocks noGrp="1"/>
          </p:cNvSpPr>
          <p:nvPr>
            <p:ph type="sldNum" idx="12"/>
          </p:nvPr>
        </p:nvSpPr>
        <p:spPr>
          <a:xfrm>
            <a:off x="3970938" y="8829967"/>
            <a:ext cx="3037840" cy="464820"/>
          </a:xfrm>
          <a:prstGeom prst="rect">
            <a:avLst/>
          </a:prstGeom>
          <a:noFill/>
          <a:ln>
            <a:noFill/>
          </a:ln>
        </p:spPr>
        <p:txBody>
          <a:bodyPr spcFirstLastPara="1" wrap="square" lIns="93137" tIns="46556" rIns="93137" bIns="46556" anchor="b" anchorCtr="0">
            <a:noAutofit/>
          </a:bodyPr>
          <a:lstStyle/>
          <a:p>
            <a:pPr algn="r">
              <a:buSzPts val="1400"/>
            </a:pPr>
            <a:fld id="{00000000-1234-1234-1234-123412341234}" type="slidenum">
              <a:rPr lang="en-US"/>
              <a:pPr algn="r">
                <a:buSzPts val="1400"/>
              </a:pPr>
              <a:t>33</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p2:notes"/>
          <p:cNvSpPr txBox="1">
            <a:spLocks noGrp="1"/>
          </p:cNvSpPr>
          <p:nvPr>
            <p:ph type="body" idx="1"/>
          </p:nvPr>
        </p:nvSpPr>
        <p:spPr>
          <a:xfrm>
            <a:off x="701040" y="4415790"/>
            <a:ext cx="5608320" cy="4183380"/>
          </a:xfrm>
          <a:prstGeom prst="rect">
            <a:avLst/>
          </a:prstGeom>
          <a:noFill/>
          <a:ln>
            <a:noFill/>
          </a:ln>
        </p:spPr>
        <p:txBody>
          <a:bodyPr spcFirstLastPara="1" wrap="square" lIns="93137" tIns="46556" rIns="93137" bIns="46556" anchor="t" anchorCtr="0">
            <a:noAutofit/>
          </a:bodyPr>
          <a:lstStyle/>
          <a:p>
            <a:pPr marL="0" indent="0"/>
            <a:endParaRPr dirty="0"/>
          </a:p>
        </p:txBody>
      </p:sp>
      <p:sp>
        <p:nvSpPr>
          <p:cNvPr id="131" name="Google Shape;131;p2: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5909686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
        <p:cNvGrpSpPr/>
        <p:nvPr/>
      </p:nvGrpSpPr>
      <p:grpSpPr>
        <a:xfrm>
          <a:off x="0" y="0"/>
          <a:ext cx="0" cy="0"/>
          <a:chOff x="0" y="0"/>
          <a:chExt cx="0" cy="0"/>
        </a:xfrm>
      </p:grpSpPr>
      <p:sp>
        <p:nvSpPr>
          <p:cNvPr id="441" name="Google Shape;441;p43:notes"/>
          <p:cNvSpPr txBox="1">
            <a:spLocks noGrp="1"/>
          </p:cNvSpPr>
          <p:nvPr>
            <p:ph type="body" idx="1"/>
          </p:nvPr>
        </p:nvSpPr>
        <p:spPr>
          <a:xfrm>
            <a:off x="701040" y="4415790"/>
            <a:ext cx="5608320" cy="4183380"/>
          </a:xfrm>
          <a:prstGeom prst="rect">
            <a:avLst/>
          </a:prstGeom>
          <a:noFill/>
          <a:ln>
            <a:noFill/>
          </a:ln>
        </p:spPr>
        <p:txBody>
          <a:bodyPr spcFirstLastPara="1" wrap="square" lIns="93137" tIns="46556" rIns="93137" bIns="46556" anchor="t" anchorCtr="0">
            <a:noAutofit/>
          </a:bodyPr>
          <a:lstStyle/>
          <a:p>
            <a:pPr marL="0" indent="0"/>
            <a:endParaRPr dirty="0"/>
          </a:p>
        </p:txBody>
      </p:sp>
      <p:sp>
        <p:nvSpPr>
          <p:cNvPr id="442" name="Google Shape;442;p43: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92670424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
        <p:cNvGrpSpPr/>
        <p:nvPr/>
      </p:nvGrpSpPr>
      <p:grpSpPr>
        <a:xfrm>
          <a:off x="0" y="0"/>
          <a:ext cx="0" cy="0"/>
          <a:chOff x="0" y="0"/>
          <a:chExt cx="0" cy="0"/>
        </a:xfrm>
      </p:grpSpPr>
      <p:sp>
        <p:nvSpPr>
          <p:cNvPr id="434" name="Google Shape;434;p42:notes"/>
          <p:cNvSpPr txBox="1">
            <a:spLocks noGrp="1"/>
          </p:cNvSpPr>
          <p:nvPr>
            <p:ph type="body" idx="1"/>
          </p:nvPr>
        </p:nvSpPr>
        <p:spPr>
          <a:xfrm>
            <a:off x="701040" y="4415790"/>
            <a:ext cx="5608320" cy="4183380"/>
          </a:xfrm>
          <a:prstGeom prst="rect">
            <a:avLst/>
          </a:prstGeom>
          <a:noFill/>
          <a:ln>
            <a:noFill/>
          </a:ln>
        </p:spPr>
        <p:txBody>
          <a:bodyPr spcFirstLastPara="1" wrap="square" lIns="93137" tIns="46556" rIns="93137" bIns="46556" anchor="t" anchorCtr="0">
            <a:noAutofit/>
          </a:bodyPr>
          <a:lstStyle/>
          <a:p>
            <a:pPr marL="0" indent="0"/>
            <a:endParaRPr dirty="0"/>
          </a:p>
        </p:txBody>
      </p:sp>
      <p:sp>
        <p:nvSpPr>
          <p:cNvPr id="435" name="Google Shape;435;p42: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p2:notes"/>
          <p:cNvSpPr txBox="1">
            <a:spLocks noGrp="1"/>
          </p:cNvSpPr>
          <p:nvPr>
            <p:ph type="body" idx="1"/>
          </p:nvPr>
        </p:nvSpPr>
        <p:spPr>
          <a:xfrm>
            <a:off x="701040" y="4415790"/>
            <a:ext cx="5608320" cy="4183380"/>
          </a:xfrm>
          <a:prstGeom prst="rect">
            <a:avLst/>
          </a:prstGeom>
          <a:noFill/>
          <a:ln>
            <a:noFill/>
          </a:ln>
        </p:spPr>
        <p:txBody>
          <a:bodyPr spcFirstLastPara="1" wrap="square" lIns="93137" tIns="46556" rIns="93137" bIns="46556" anchor="t" anchorCtr="0">
            <a:noAutofit/>
          </a:bodyPr>
          <a:lstStyle/>
          <a:p>
            <a:pPr marL="0" indent="0"/>
            <a:endParaRPr dirty="0"/>
          </a:p>
        </p:txBody>
      </p:sp>
      <p:sp>
        <p:nvSpPr>
          <p:cNvPr id="131" name="Google Shape;131;p2: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4528549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8"/>
        <p:cNvGrpSpPr/>
        <p:nvPr/>
      </p:nvGrpSpPr>
      <p:grpSpPr>
        <a:xfrm>
          <a:off x="0" y="0"/>
          <a:ext cx="0" cy="0"/>
          <a:chOff x="0" y="0"/>
          <a:chExt cx="0" cy="0"/>
        </a:xfrm>
      </p:grpSpPr>
      <p:sp>
        <p:nvSpPr>
          <p:cNvPr id="449" name="Google Shape;449;p68:notes"/>
          <p:cNvSpPr txBox="1">
            <a:spLocks noGrp="1"/>
          </p:cNvSpPr>
          <p:nvPr>
            <p:ph type="body" idx="1"/>
          </p:nvPr>
        </p:nvSpPr>
        <p:spPr>
          <a:xfrm>
            <a:off x="701040" y="4415790"/>
            <a:ext cx="5608320" cy="4183380"/>
          </a:xfrm>
          <a:prstGeom prst="rect">
            <a:avLst/>
          </a:prstGeom>
        </p:spPr>
        <p:txBody>
          <a:bodyPr spcFirstLastPara="1" wrap="square" lIns="93137" tIns="46556" rIns="93137" bIns="46556" anchor="t" anchorCtr="0">
            <a:noAutofit/>
          </a:bodyPr>
          <a:lstStyle/>
          <a:p>
            <a:pPr marL="0" indent="0"/>
            <a:endParaRPr/>
          </a:p>
        </p:txBody>
      </p:sp>
      <p:sp>
        <p:nvSpPr>
          <p:cNvPr id="450" name="Google Shape;450;p68: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
        <p:cNvGrpSpPr/>
        <p:nvPr/>
      </p:nvGrpSpPr>
      <p:grpSpPr>
        <a:xfrm>
          <a:off x="0" y="0"/>
          <a:ext cx="0" cy="0"/>
          <a:chOff x="0" y="0"/>
          <a:chExt cx="0" cy="0"/>
        </a:xfrm>
      </p:grpSpPr>
      <p:sp>
        <p:nvSpPr>
          <p:cNvPr id="456" name="Google Shape;456;p69:notes"/>
          <p:cNvSpPr txBox="1">
            <a:spLocks noGrp="1"/>
          </p:cNvSpPr>
          <p:nvPr>
            <p:ph type="body" idx="1"/>
          </p:nvPr>
        </p:nvSpPr>
        <p:spPr>
          <a:xfrm>
            <a:off x="701040" y="4415790"/>
            <a:ext cx="5608320" cy="4183380"/>
          </a:xfrm>
          <a:prstGeom prst="rect">
            <a:avLst/>
          </a:prstGeom>
        </p:spPr>
        <p:txBody>
          <a:bodyPr spcFirstLastPara="1" wrap="square" lIns="93137" tIns="46556" rIns="93137" bIns="46556" anchor="t" anchorCtr="0">
            <a:noAutofit/>
          </a:bodyPr>
          <a:lstStyle/>
          <a:p>
            <a:pPr marL="0" indent="0"/>
            <a:endParaRPr dirty="0"/>
          </a:p>
        </p:txBody>
      </p:sp>
      <p:sp>
        <p:nvSpPr>
          <p:cNvPr id="457" name="Google Shape;457;p69: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
        <p:cNvGrpSpPr/>
        <p:nvPr/>
      </p:nvGrpSpPr>
      <p:grpSpPr>
        <a:xfrm>
          <a:off x="0" y="0"/>
          <a:ext cx="0" cy="0"/>
          <a:chOff x="0" y="0"/>
          <a:chExt cx="0" cy="0"/>
        </a:xfrm>
      </p:grpSpPr>
      <p:sp>
        <p:nvSpPr>
          <p:cNvPr id="456" name="Google Shape;456;p69:notes"/>
          <p:cNvSpPr txBox="1">
            <a:spLocks noGrp="1"/>
          </p:cNvSpPr>
          <p:nvPr>
            <p:ph type="body" idx="1"/>
          </p:nvPr>
        </p:nvSpPr>
        <p:spPr>
          <a:xfrm>
            <a:off x="701040" y="4415790"/>
            <a:ext cx="5608320" cy="4183380"/>
          </a:xfrm>
          <a:prstGeom prst="rect">
            <a:avLst/>
          </a:prstGeom>
        </p:spPr>
        <p:txBody>
          <a:bodyPr spcFirstLastPara="1" wrap="square" lIns="93137" tIns="46556" rIns="93137" bIns="46556"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p:txBody>
      </p:sp>
      <p:sp>
        <p:nvSpPr>
          <p:cNvPr id="457" name="Google Shape;457;p69: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6474110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
        <p:cNvGrpSpPr/>
        <p:nvPr/>
      </p:nvGrpSpPr>
      <p:grpSpPr>
        <a:xfrm>
          <a:off x="0" y="0"/>
          <a:ext cx="0" cy="0"/>
          <a:chOff x="0" y="0"/>
          <a:chExt cx="0" cy="0"/>
        </a:xfrm>
      </p:grpSpPr>
      <p:sp>
        <p:nvSpPr>
          <p:cNvPr id="456" name="Google Shape;456;p69:notes"/>
          <p:cNvSpPr txBox="1">
            <a:spLocks noGrp="1"/>
          </p:cNvSpPr>
          <p:nvPr>
            <p:ph type="body" idx="1"/>
          </p:nvPr>
        </p:nvSpPr>
        <p:spPr>
          <a:xfrm>
            <a:off x="701040" y="4415790"/>
            <a:ext cx="5608320" cy="4183380"/>
          </a:xfrm>
          <a:prstGeom prst="rect">
            <a:avLst/>
          </a:prstGeom>
        </p:spPr>
        <p:txBody>
          <a:bodyPr spcFirstLastPara="1" wrap="square" lIns="93137" tIns="46556" rIns="93137" bIns="46556"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p:txBody>
      </p:sp>
      <p:sp>
        <p:nvSpPr>
          <p:cNvPr id="457" name="Google Shape;457;p69: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8834388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algn="r">
              <a:buSzPts val="1200"/>
            </a:pPr>
            <a:fld id="{00000000-1234-1234-1234-123412341234}" type="slidenum">
              <a:rPr lang="en-US" sz="1200" smtClean="0">
                <a:solidFill>
                  <a:schemeClr val="dk1"/>
                </a:solidFill>
                <a:latin typeface="Calibri"/>
                <a:ea typeface="Calibri"/>
                <a:cs typeface="Calibri"/>
                <a:sym typeface="Calibri"/>
              </a:rPr>
              <a:pPr algn="r">
                <a:buSzPts val="1200"/>
              </a:pPr>
              <a:t>43</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0441171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
        <p:cNvGrpSpPr/>
        <p:nvPr/>
      </p:nvGrpSpPr>
      <p:grpSpPr>
        <a:xfrm>
          <a:off x="0" y="0"/>
          <a:ext cx="0" cy="0"/>
          <a:chOff x="0" y="0"/>
          <a:chExt cx="0" cy="0"/>
        </a:xfrm>
      </p:grpSpPr>
      <p:sp>
        <p:nvSpPr>
          <p:cNvPr id="470" name="Google Shape;470;p70:notes"/>
          <p:cNvSpPr txBox="1">
            <a:spLocks noGrp="1"/>
          </p:cNvSpPr>
          <p:nvPr>
            <p:ph type="body" idx="1"/>
          </p:nvPr>
        </p:nvSpPr>
        <p:spPr>
          <a:xfrm>
            <a:off x="701040" y="4415790"/>
            <a:ext cx="5608320" cy="4183380"/>
          </a:xfrm>
          <a:prstGeom prst="rect">
            <a:avLst/>
          </a:prstGeom>
          <a:noFill/>
          <a:ln>
            <a:noFill/>
          </a:ln>
        </p:spPr>
        <p:txBody>
          <a:bodyPr spcFirstLastPara="1" wrap="square" lIns="93137" tIns="46556" rIns="93137" bIns="46556" anchor="t" anchorCtr="0">
            <a:noAutofit/>
          </a:bodyPr>
          <a:lstStyle/>
          <a:p>
            <a:endParaRPr lang="en-US" dirty="0"/>
          </a:p>
        </p:txBody>
      </p:sp>
      <p:sp>
        <p:nvSpPr>
          <p:cNvPr id="471" name="Google Shape;471;p70: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89943552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p2:notes"/>
          <p:cNvSpPr txBox="1">
            <a:spLocks noGrp="1"/>
          </p:cNvSpPr>
          <p:nvPr>
            <p:ph type="body" idx="1"/>
          </p:nvPr>
        </p:nvSpPr>
        <p:spPr>
          <a:xfrm>
            <a:off x="701040" y="4415790"/>
            <a:ext cx="5608320" cy="4183380"/>
          </a:xfrm>
          <a:prstGeom prst="rect">
            <a:avLst/>
          </a:prstGeom>
          <a:noFill/>
          <a:ln>
            <a:noFill/>
          </a:ln>
        </p:spPr>
        <p:txBody>
          <a:bodyPr spcFirstLastPara="1" wrap="square" lIns="93137" tIns="46556" rIns="93137" bIns="46556" anchor="t" anchorCtr="0">
            <a:noAutofit/>
          </a:bodyPr>
          <a:lstStyle/>
          <a:p>
            <a:pPr marL="0" indent="0"/>
            <a:endParaRPr dirty="0"/>
          </a:p>
        </p:txBody>
      </p:sp>
      <p:sp>
        <p:nvSpPr>
          <p:cNvPr id="131" name="Google Shape;131;p2: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27091082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6"/>
        <p:cNvGrpSpPr/>
        <p:nvPr/>
      </p:nvGrpSpPr>
      <p:grpSpPr>
        <a:xfrm>
          <a:off x="0" y="0"/>
          <a:ext cx="0" cy="0"/>
          <a:chOff x="0" y="0"/>
          <a:chExt cx="0" cy="0"/>
        </a:xfrm>
      </p:grpSpPr>
      <p:sp>
        <p:nvSpPr>
          <p:cNvPr id="477" name="Google Shape;477;p47: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8" name="Google Shape;478;p47:notes"/>
          <p:cNvSpPr txBox="1">
            <a:spLocks noGrp="1"/>
          </p:cNvSpPr>
          <p:nvPr>
            <p:ph type="body" idx="1"/>
          </p:nvPr>
        </p:nvSpPr>
        <p:spPr>
          <a:xfrm>
            <a:off x="701040" y="4415790"/>
            <a:ext cx="5608320" cy="4183380"/>
          </a:xfrm>
          <a:prstGeom prst="rect">
            <a:avLst/>
          </a:prstGeom>
          <a:noFill/>
          <a:ln>
            <a:noFill/>
          </a:ln>
        </p:spPr>
        <p:txBody>
          <a:bodyPr spcFirstLastPara="1" wrap="square" lIns="93137" tIns="46556" rIns="93137" bIns="46556" anchor="t" anchorCtr="0">
            <a:noAutofit/>
          </a:bodyPr>
          <a:lstStyle/>
          <a:p>
            <a:pPr marL="0" indent="0"/>
            <a:endParaRPr dirty="0"/>
          </a:p>
        </p:txBody>
      </p:sp>
      <p:sp>
        <p:nvSpPr>
          <p:cNvPr id="479" name="Google Shape;479;p47:notes"/>
          <p:cNvSpPr txBox="1">
            <a:spLocks noGrp="1"/>
          </p:cNvSpPr>
          <p:nvPr>
            <p:ph type="sldNum" idx="12"/>
          </p:nvPr>
        </p:nvSpPr>
        <p:spPr>
          <a:xfrm>
            <a:off x="3970938" y="8829967"/>
            <a:ext cx="3037840" cy="464820"/>
          </a:xfrm>
          <a:prstGeom prst="rect">
            <a:avLst/>
          </a:prstGeom>
          <a:noFill/>
          <a:ln>
            <a:noFill/>
          </a:ln>
        </p:spPr>
        <p:txBody>
          <a:bodyPr spcFirstLastPara="1" wrap="square" lIns="93137" tIns="46556" rIns="93137" bIns="46556" anchor="b" anchorCtr="0">
            <a:noAutofit/>
          </a:bodyPr>
          <a:lstStyle/>
          <a:p>
            <a:pPr algn="r">
              <a:buSzPts val="1400"/>
            </a:pPr>
            <a:fld id="{00000000-1234-1234-1234-123412341234}" type="slidenum">
              <a:rPr lang="en-US"/>
              <a:pPr algn="r">
                <a:buSzPts val="1400"/>
              </a:pPr>
              <a:t>47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5"/>
        <p:cNvGrpSpPr/>
        <p:nvPr/>
      </p:nvGrpSpPr>
      <p:grpSpPr>
        <a:xfrm>
          <a:off x="0" y="0"/>
          <a:ext cx="0" cy="0"/>
          <a:chOff x="0" y="0"/>
          <a:chExt cx="0" cy="0"/>
        </a:xfrm>
      </p:grpSpPr>
      <p:sp>
        <p:nvSpPr>
          <p:cNvPr id="486" name="Google Shape;486;p48:notes"/>
          <p:cNvSpPr txBox="1">
            <a:spLocks noGrp="1"/>
          </p:cNvSpPr>
          <p:nvPr>
            <p:ph type="body" idx="1"/>
          </p:nvPr>
        </p:nvSpPr>
        <p:spPr>
          <a:xfrm>
            <a:off x="701040" y="4415790"/>
            <a:ext cx="5608320" cy="4183380"/>
          </a:xfrm>
          <a:prstGeom prst="rect">
            <a:avLst/>
          </a:prstGeom>
          <a:noFill/>
          <a:ln>
            <a:noFill/>
          </a:ln>
        </p:spPr>
        <p:txBody>
          <a:bodyPr spcFirstLastPara="1" wrap="square" lIns="93137" tIns="46556" rIns="93137" bIns="46556" anchor="t" anchorCtr="0">
            <a:noAutofit/>
          </a:bodyPr>
          <a:lstStyle/>
          <a:p>
            <a:pPr marL="0" indent="0"/>
            <a:endParaRPr/>
          </a:p>
        </p:txBody>
      </p:sp>
      <p:sp>
        <p:nvSpPr>
          <p:cNvPr id="487" name="Google Shape;487;p48: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p:cNvGrpSpPr/>
        <p:nvPr/>
      </p:nvGrpSpPr>
      <p:grpSpPr>
        <a:xfrm>
          <a:off x="0" y="0"/>
          <a:ext cx="0" cy="0"/>
          <a:chOff x="0" y="0"/>
          <a:chExt cx="0" cy="0"/>
        </a:xfrm>
      </p:grpSpPr>
      <p:sp>
        <p:nvSpPr>
          <p:cNvPr id="492" name="Google Shape;492;p49:notes"/>
          <p:cNvSpPr txBox="1">
            <a:spLocks noGrp="1"/>
          </p:cNvSpPr>
          <p:nvPr>
            <p:ph type="body" idx="1"/>
          </p:nvPr>
        </p:nvSpPr>
        <p:spPr>
          <a:xfrm>
            <a:off x="701040" y="4415790"/>
            <a:ext cx="5608320" cy="4183380"/>
          </a:xfrm>
          <a:prstGeom prst="rect">
            <a:avLst/>
          </a:prstGeom>
          <a:noFill/>
          <a:ln>
            <a:noFill/>
          </a:ln>
        </p:spPr>
        <p:txBody>
          <a:bodyPr spcFirstLastPara="1" wrap="square" lIns="93137" tIns="46556" rIns="93137" bIns="46556" anchor="t" anchorCtr="0">
            <a:noAutofit/>
          </a:bodyPr>
          <a:lstStyle/>
          <a:p>
            <a:pPr marL="0" indent="0"/>
            <a:endParaRPr/>
          </a:p>
        </p:txBody>
      </p:sp>
      <p:sp>
        <p:nvSpPr>
          <p:cNvPr id="493" name="Google Shape;493;p49: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p4:notes"/>
          <p:cNvSpPr txBox="1">
            <a:spLocks noGrp="1"/>
          </p:cNvSpPr>
          <p:nvPr>
            <p:ph type="body" idx="1"/>
          </p:nvPr>
        </p:nvSpPr>
        <p:spPr>
          <a:xfrm>
            <a:off x="701040" y="4415790"/>
            <a:ext cx="5608320" cy="4183380"/>
          </a:xfrm>
          <a:prstGeom prst="rect">
            <a:avLst/>
          </a:prstGeom>
          <a:noFill/>
          <a:ln>
            <a:noFill/>
          </a:ln>
        </p:spPr>
        <p:txBody>
          <a:bodyPr spcFirstLastPara="1" wrap="square" lIns="93137" tIns="46556" rIns="93137" bIns="46556" anchor="t" anchorCtr="0">
            <a:noAutofit/>
          </a:bodyPr>
          <a:lstStyle/>
          <a:p>
            <a:pPr marL="0" indent="0"/>
            <a:endParaRPr/>
          </a:p>
        </p:txBody>
      </p:sp>
      <p:sp>
        <p:nvSpPr>
          <p:cNvPr id="153" name="Google Shape;153;p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p5:notes"/>
          <p:cNvSpPr txBox="1">
            <a:spLocks noGrp="1"/>
          </p:cNvSpPr>
          <p:nvPr>
            <p:ph type="body" idx="1"/>
          </p:nvPr>
        </p:nvSpPr>
        <p:spPr>
          <a:xfrm>
            <a:off x="701040" y="4415790"/>
            <a:ext cx="5608320" cy="4183380"/>
          </a:xfrm>
          <a:prstGeom prst="rect">
            <a:avLst/>
          </a:prstGeom>
          <a:noFill/>
          <a:ln>
            <a:noFill/>
          </a:ln>
        </p:spPr>
        <p:txBody>
          <a:bodyPr spcFirstLastPara="1" wrap="square" lIns="93137" tIns="46556" rIns="93137" bIns="46556" anchor="t" anchorCtr="0">
            <a:noAutofit/>
          </a:bodyPr>
          <a:lstStyle/>
          <a:p>
            <a:pPr marL="0" indent="0"/>
            <a:endParaRPr dirty="0"/>
          </a:p>
        </p:txBody>
      </p:sp>
      <p:sp>
        <p:nvSpPr>
          <p:cNvPr id="159" name="Google Shape;159;p5: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23051894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algn="r">
              <a:buSzPts val="1200"/>
            </a:pPr>
            <a:fld id="{00000000-1234-1234-1234-123412341234}" type="slidenum">
              <a:rPr lang="en-US" sz="1200">
                <a:solidFill>
                  <a:schemeClr val="dk1"/>
                </a:solidFill>
                <a:latin typeface="Calibri"/>
                <a:ea typeface="Calibri"/>
                <a:cs typeface="Calibri"/>
                <a:sym typeface="Calibri"/>
              </a:rPr>
              <a:pPr algn="r">
                <a:buSzPts val="1200"/>
              </a:pPr>
              <a:t>51</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6782520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
        <p:cNvGrpSpPr/>
        <p:nvPr/>
      </p:nvGrpSpPr>
      <p:grpSpPr>
        <a:xfrm>
          <a:off x="0" y="0"/>
          <a:ext cx="0" cy="0"/>
          <a:chOff x="0" y="0"/>
          <a:chExt cx="0" cy="0"/>
        </a:xfrm>
      </p:grpSpPr>
      <p:sp>
        <p:nvSpPr>
          <p:cNvPr id="470" name="Google Shape;470;p70:notes"/>
          <p:cNvSpPr txBox="1">
            <a:spLocks noGrp="1"/>
          </p:cNvSpPr>
          <p:nvPr>
            <p:ph type="body" idx="1"/>
          </p:nvPr>
        </p:nvSpPr>
        <p:spPr>
          <a:xfrm>
            <a:off x="701040" y="4415790"/>
            <a:ext cx="5608320" cy="4183380"/>
          </a:xfrm>
          <a:prstGeom prst="rect">
            <a:avLst/>
          </a:prstGeom>
          <a:noFill/>
          <a:ln>
            <a:noFill/>
          </a:ln>
        </p:spPr>
        <p:txBody>
          <a:bodyPr spcFirstLastPara="1" wrap="square" lIns="93137" tIns="46556" rIns="93137" bIns="46556" anchor="t" anchorCtr="0">
            <a:noAutofit/>
          </a:bodyPr>
          <a:lstStyle/>
          <a:p>
            <a:endParaRPr lang="en-US" dirty="0"/>
          </a:p>
        </p:txBody>
      </p:sp>
      <p:sp>
        <p:nvSpPr>
          <p:cNvPr id="471" name="Google Shape;471;p70: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86288489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7"/>
        <p:cNvGrpSpPr/>
        <p:nvPr/>
      </p:nvGrpSpPr>
      <p:grpSpPr>
        <a:xfrm>
          <a:off x="0" y="0"/>
          <a:ext cx="0" cy="0"/>
          <a:chOff x="0" y="0"/>
          <a:chExt cx="0" cy="0"/>
        </a:xfrm>
      </p:grpSpPr>
      <p:sp>
        <p:nvSpPr>
          <p:cNvPr id="498" name="Google Shape;498;p50:notes"/>
          <p:cNvSpPr txBox="1">
            <a:spLocks noGrp="1"/>
          </p:cNvSpPr>
          <p:nvPr>
            <p:ph type="body" idx="1"/>
          </p:nvPr>
        </p:nvSpPr>
        <p:spPr>
          <a:xfrm>
            <a:off x="701040" y="4415790"/>
            <a:ext cx="5608320" cy="4183380"/>
          </a:xfrm>
          <a:prstGeom prst="rect">
            <a:avLst/>
          </a:prstGeom>
          <a:noFill/>
          <a:ln>
            <a:noFill/>
          </a:ln>
        </p:spPr>
        <p:txBody>
          <a:bodyPr spcFirstLastPara="1" wrap="square" lIns="93137" tIns="46556" rIns="93137" bIns="46556" anchor="t" anchorCtr="0">
            <a:noAutofit/>
          </a:bodyPr>
          <a:lstStyle/>
          <a:p>
            <a:pPr marL="0" indent="0"/>
            <a:endParaRPr/>
          </a:p>
        </p:txBody>
      </p:sp>
      <p:sp>
        <p:nvSpPr>
          <p:cNvPr id="499" name="Google Shape;499;p50: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p3: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9" name="Google Shape;139;p3:notes"/>
          <p:cNvSpPr txBox="1">
            <a:spLocks noGrp="1"/>
          </p:cNvSpPr>
          <p:nvPr>
            <p:ph type="body" idx="1"/>
          </p:nvPr>
        </p:nvSpPr>
        <p:spPr>
          <a:xfrm>
            <a:off x="701040" y="4415790"/>
            <a:ext cx="5608320" cy="4183380"/>
          </a:xfrm>
          <a:prstGeom prst="rect">
            <a:avLst/>
          </a:prstGeom>
          <a:noFill/>
          <a:ln>
            <a:noFill/>
          </a:ln>
        </p:spPr>
        <p:txBody>
          <a:bodyPr spcFirstLastPara="1" wrap="square" lIns="93137" tIns="46556" rIns="93137" bIns="46556" anchor="t" anchorCtr="0">
            <a:noAutofit/>
          </a:bodyPr>
          <a:lstStyle/>
          <a:p>
            <a:pPr marL="0" indent="0"/>
            <a:endParaRPr dirty="0"/>
          </a:p>
        </p:txBody>
      </p:sp>
      <p:sp>
        <p:nvSpPr>
          <p:cNvPr id="140" name="Google Shape;140;p3:notes"/>
          <p:cNvSpPr txBox="1">
            <a:spLocks noGrp="1"/>
          </p:cNvSpPr>
          <p:nvPr>
            <p:ph type="sldNum" idx="12"/>
          </p:nvPr>
        </p:nvSpPr>
        <p:spPr>
          <a:xfrm>
            <a:off x="3970938" y="8829967"/>
            <a:ext cx="3037840" cy="464820"/>
          </a:xfrm>
          <a:prstGeom prst="rect">
            <a:avLst/>
          </a:prstGeom>
          <a:noFill/>
          <a:ln>
            <a:noFill/>
          </a:ln>
        </p:spPr>
        <p:txBody>
          <a:bodyPr spcFirstLastPara="1" wrap="square" lIns="93137" tIns="46556" rIns="93137" bIns="46556" anchor="b" anchorCtr="0">
            <a:noAutofit/>
          </a:bodyPr>
          <a:lstStyle/>
          <a:p>
            <a:pPr algn="r">
              <a:buSzPts val="1400"/>
            </a:pPr>
            <a:fld id="{00000000-1234-1234-1234-123412341234}" type="slidenum">
              <a:rPr lang="en-US"/>
              <a:pPr algn="r">
                <a:buSzPts val="1400"/>
              </a:pPr>
              <a:t>5</a:t>
            </a:fld>
            <a:endParaRPr/>
          </a:p>
        </p:txBody>
      </p:sp>
    </p:spTree>
    <p:extLst>
      <p:ext uri="{BB962C8B-B14F-4D97-AF65-F5344CB8AC3E}">
        <p14:creationId xmlns:p14="http://schemas.microsoft.com/office/powerpoint/2010/main" val="23416338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p6: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3" name="Google Shape;173;p6:notes"/>
          <p:cNvSpPr txBox="1">
            <a:spLocks noGrp="1"/>
          </p:cNvSpPr>
          <p:nvPr>
            <p:ph type="body" idx="1"/>
          </p:nvPr>
        </p:nvSpPr>
        <p:spPr>
          <a:xfrm>
            <a:off x="701040" y="4415790"/>
            <a:ext cx="5608320" cy="4183380"/>
          </a:xfrm>
          <a:prstGeom prst="rect">
            <a:avLst/>
          </a:prstGeom>
          <a:noFill/>
          <a:ln>
            <a:noFill/>
          </a:ln>
        </p:spPr>
        <p:txBody>
          <a:bodyPr spcFirstLastPara="1" wrap="square" lIns="93137" tIns="46556" rIns="93137" bIns="46556" anchor="t" anchorCtr="0">
            <a:noAutofit/>
          </a:bodyPr>
          <a:lstStyle/>
          <a:p>
            <a:pPr marL="0" indent="0"/>
            <a:endParaRPr dirty="0"/>
          </a:p>
        </p:txBody>
      </p:sp>
      <p:sp>
        <p:nvSpPr>
          <p:cNvPr id="174" name="Google Shape;174;p6:notes"/>
          <p:cNvSpPr txBox="1">
            <a:spLocks noGrp="1"/>
          </p:cNvSpPr>
          <p:nvPr>
            <p:ph type="sldNum" idx="12"/>
          </p:nvPr>
        </p:nvSpPr>
        <p:spPr>
          <a:xfrm>
            <a:off x="3970938" y="8829967"/>
            <a:ext cx="3037840" cy="464820"/>
          </a:xfrm>
          <a:prstGeom prst="rect">
            <a:avLst/>
          </a:prstGeom>
          <a:noFill/>
          <a:ln>
            <a:noFill/>
          </a:ln>
        </p:spPr>
        <p:txBody>
          <a:bodyPr spcFirstLastPara="1" wrap="square" lIns="93137" tIns="46556" rIns="93137" bIns="46556" anchor="b" anchorCtr="0">
            <a:noAutofit/>
          </a:bodyPr>
          <a:lstStyle/>
          <a:p>
            <a:pPr algn="r">
              <a:buSzPts val="1400"/>
            </a:pPr>
            <a:fld id="{00000000-1234-1234-1234-123412341234}" type="slidenum">
              <a:rPr lang="en-US"/>
              <a:pPr algn="r">
                <a:buSzPts val="1400"/>
              </a:pPr>
              <a:t>6</a:t>
            </a:fld>
            <a:endParaRPr/>
          </a:p>
        </p:txBody>
      </p:sp>
    </p:spTree>
    <p:extLst>
      <p:ext uri="{BB962C8B-B14F-4D97-AF65-F5344CB8AC3E}">
        <p14:creationId xmlns:p14="http://schemas.microsoft.com/office/powerpoint/2010/main" val="31891250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p7:notes"/>
          <p:cNvSpPr txBox="1">
            <a:spLocks noGrp="1"/>
          </p:cNvSpPr>
          <p:nvPr>
            <p:ph type="body" idx="1"/>
          </p:nvPr>
        </p:nvSpPr>
        <p:spPr>
          <a:xfrm>
            <a:off x="701040" y="4415790"/>
            <a:ext cx="5608320" cy="4183380"/>
          </a:xfrm>
          <a:prstGeom prst="rect">
            <a:avLst/>
          </a:prstGeom>
          <a:noFill/>
          <a:ln>
            <a:noFill/>
          </a:ln>
        </p:spPr>
        <p:txBody>
          <a:bodyPr spcFirstLastPara="1" wrap="square" lIns="93137" tIns="46556" rIns="93137" bIns="46556" anchor="t" anchorCtr="0">
            <a:noAutofit/>
          </a:bodyPr>
          <a:lstStyle/>
          <a:p>
            <a:pPr marL="0" indent="0"/>
            <a:endParaRPr/>
          </a:p>
        </p:txBody>
      </p:sp>
      <p:sp>
        <p:nvSpPr>
          <p:cNvPr id="184" name="Google Shape;184;p7: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p8:notes"/>
          <p:cNvSpPr txBox="1">
            <a:spLocks noGrp="1"/>
          </p:cNvSpPr>
          <p:nvPr>
            <p:ph type="body" idx="1"/>
          </p:nvPr>
        </p:nvSpPr>
        <p:spPr>
          <a:xfrm>
            <a:off x="701040" y="4415790"/>
            <a:ext cx="5608320" cy="4183380"/>
          </a:xfrm>
          <a:prstGeom prst="rect">
            <a:avLst/>
          </a:prstGeom>
          <a:noFill/>
          <a:ln>
            <a:noFill/>
          </a:ln>
        </p:spPr>
        <p:txBody>
          <a:bodyPr spcFirstLastPara="1" wrap="square" lIns="93137" tIns="46556" rIns="93137" bIns="46556" anchor="t" anchorCtr="0">
            <a:noAutofit/>
          </a:bodyPr>
          <a:lstStyle/>
          <a:p>
            <a:pPr marL="0" indent="0"/>
            <a:endParaRPr/>
          </a:p>
        </p:txBody>
      </p:sp>
      <p:sp>
        <p:nvSpPr>
          <p:cNvPr id="191" name="Google Shape;191;p8: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4125088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p2:notes"/>
          <p:cNvSpPr txBox="1">
            <a:spLocks noGrp="1"/>
          </p:cNvSpPr>
          <p:nvPr>
            <p:ph type="body" idx="1"/>
          </p:nvPr>
        </p:nvSpPr>
        <p:spPr>
          <a:xfrm>
            <a:off x="701040" y="4415790"/>
            <a:ext cx="5608320" cy="4183380"/>
          </a:xfrm>
          <a:prstGeom prst="rect">
            <a:avLst/>
          </a:prstGeom>
          <a:noFill/>
          <a:ln>
            <a:noFill/>
          </a:ln>
        </p:spPr>
        <p:txBody>
          <a:bodyPr spcFirstLastPara="1" wrap="square" lIns="93137" tIns="46556" rIns="93137" bIns="46556" anchor="t" anchorCtr="0">
            <a:noAutofit/>
          </a:bodyPr>
          <a:lstStyle/>
          <a:p>
            <a:pPr marL="0" indent="0"/>
            <a:endParaRPr dirty="0"/>
          </a:p>
        </p:txBody>
      </p:sp>
      <p:sp>
        <p:nvSpPr>
          <p:cNvPr id="131" name="Google Shape;131;p2: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1199111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13"/>
        <p:cNvGrpSpPr/>
        <p:nvPr/>
      </p:nvGrpSpPr>
      <p:grpSpPr>
        <a:xfrm>
          <a:off x="0" y="0"/>
          <a:ext cx="0" cy="0"/>
          <a:chOff x="0" y="0"/>
          <a:chExt cx="0" cy="0"/>
        </a:xfrm>
      </p:grpSpPr>
      <p:sp>
        <p:nvSpPr>
          <p:cNvPr id="14" name="Google Shape;14;p52"/>
          <p:cNvSpPr txBox="1">
            <a:spLocks noGrp="1"/>
          </p:cNvSpPr>
          <p:nvPr>
            <p:ph type="body" idx="1"/>
          </p:nvPr>
        </p:nvSpPr>
        <p:spPr>
          <a:xfrm>
            <a:off x="0" y="1066799"/>
            <a:ext cx="12192000" cy="5135657"/>
          </a:xfrm>
          <a:prstGeom prst="rect">
            <a:avLst/>
          </a:prstGeom>
          <a:noFill/>
          <a:ln>
            <a:noFill/>
          </a:ln>
        </p:spPr>
        <p:txBody>
          <a:bodyPr spcFirstLastPara="1" wrap="square" lIns="91425" tIns="45700" rIns="91425" bIns="45700" anchor="ctr" anchorCtr="0">
            <a:normAutofit/>
          </a:bodyPr>
          <a:lstStyle>
            <a:lvl1pPr marL="457200" lvl="0" indent="-228600" algn="l">
              <a:lnSpc>
                <a:spcPct val="100000"/>
              </a:lnSpc>
              <a:spcBef>
                <a:spcPts val="1080"/>
              </a:spcBef>
              <a:spcAft>
                <a:spcPts val="0"/>
              </a:spcAft>
              <a:buClr>
                <a:srgbClr val="C00000"/>
              </a:buClr>
              <a:buSzPts val="5400"/>
              <a:buNone/>
              <a:defRPr sz="5400">
                <a:latin typeface="Segoe UI Semibold" panose="020B0702040204020203" pitchFamily="34" charset="0"/>
                <a:ea typeface="Roboto"/>
                <a:cs typeface="Segoe UI Semibold" panose="020B0702040204020203" pitchFamily="34" charset="0"/>
                <a:sym typeface="Roboto"/>
              </a:defRPr>
            </a:lvl1pPr>
            <a:lvl2pPr marL="914400" lvl="1" indent="-342900" algn="l">
              <a:lnSpc>
                <a:spcPct val="100000"/>
              </a:lnSpc>
              <a:spcBef>
                <a:spcPts val="360"/>
              </a:spcBef>
              <a:spcAft>
                <a:spcPts val="0"/>
              </a:spcAft>
              <a:buClr>
                <a:schemeClr val="lt1"/>
              </a:buClr>
              <a:buSzPts val="1800"/>
              <a:buChar char="–"/>
              <a:defRPr/>
            </a:lvl2pPr>
            <a:lvl3pPr marL="1371600" lvl="2" indent="-342900" algn="l">
              <a:lnSpc>
                <a:spcPct val="100000"/>
              </a:lnSpc>
              <a:spcBef>
                <a:spcPts val="360"/>
              </a:spcBef>
              <a:spcAft>
                <a:spcPts val="0"/>
              </a:spcAft>
              <a:buClr>
                <a:schemeClr val="lt1"/>
              </a:buClr>
              <a:buSzPts val="1800"/>
              <a:buChar char="•"/>
              <a:defRPr/>
            </a:lvl3pPr>
            <a:lvl4pPr marL="1828800" lvl="3" indent="-342900" algn="l">
              <a:lnSpc>
                <a:spcPct val="100000"/>
              </a:lnSpc>
              <a:spcBef>
                <a:spcPts val="360"/>
              </a:spcBef>
              <a:spcAft>
                <a:spcPts val="0"/>
              </a:spcAft>
              <a:buClr>
                <a:schemeClr val="lt1"/>
              </a:buClr>
              <a:buSzPts val="1800"/>
              <a:buChar char="–"/>
              <a:defRPr/>
            </a:lvl4pPr>
            <a:lvl5pPr marL="2286000" lvl="4" indent="-342900" algn="l">
              <a:lnSpc>
                <a:spcPct val="100000"/>
              </a:lnSpc>
              <a:spcBef>
                <a:spcPts val="360"/>
              </a:spcBef>
              <a:spcAft>
                <a:spcPts val="0"/>
              </a:spcAft>
              <a:buClr>
                <a:schemeClr val="lt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dirty="0"/>
          </a:p>
        </p:txBody>
      </p:sp>
      <p:sp>
        <p:nvSpPr>
          <p:cNvPr id="15" name="Google Shape;15;p52"/>
          <p:cNvSpPr txBox="1">
            <a:spLocks noGrp="1"/>
          </p:cNvSpPr>
          <p:nvPr>
            <p:ph type="body" idx="2"/>
          </p:nvPr>
        </p:nvSpPr>
        <p:spPr>
          <a:xfrm>
            <a:off x="0" y="6202363"/>
            <a:ext cx="4038600" cy="655637"/>
          </a:xfrm>
          <a:prstGeom prst="rect">
            <a:avLst/>
          </a:prstGeom>
          <a:noFill/>
          <a:ln>
            <a:noFill/>
          </a:ln>
        </p:spPr>
        <p:txBody>
          <a:bodyPr spcFirstLastPara="1" wrap="square" lIns="91425" tIns="45700" rIns="91425" bIns="45700" anchor="ctr" anchorCtr="0">
            <a:noAutofit/>
          </a:bodyPr>
          <a:lstStyle>
            <a:lvl1pPr marL="457200" lvl="0" indent="-228600" algn="l">
              <a:lnSpc>
                <a:spcPct val="100000"/>
              </a:lnSpc>
              <a:spcBef>
                <a:spcPts val="400"/>
              </a:spcBef>
              <a:spcAft>
                <a:spcPts val="0"/>
              </a:spcAft>
              <a:buClr>
                <a:srgbClr val="C00000"/>
              </a:buClr>
              <a:buSzPts val="2000"/>
              <a:buNone/>
              <a:defRPr sz="2000">
                <a:latin typeface="Segoe UI Semibold" panose="020B0702040204020203" pitchFamily="34" charset="0"/>
                <a:ea typeface="Roboto"/>
                <a:cs typeface="Segoe UI Semibold" panose="020B0702040204020203" pitchFamily="34" charset="0"/>
                <a:sym typeface="Roboto"/>
              </a:defRPr>
            </a:lvl1pPr>
            <a:lvl2pPr marL="914400" lvl="1" indent="-342900" algn="l">
              <a:lnSpc>
                <a:spcPct val="100000"/>
              </a:lnSpc>
              <a:spcBef>
                <a:spcPts val="360"/>
              </a:spcBef>
              <a:spcAft>
                <a:spcPts val="0"/>
              </a:spcAft>
              <a:buClr>
                <a:schemeClr val="lt1"/>
              </a:buClr>
              <a:buSzPts val="1800"/>
              <a:buChar char="–"/>
              <a:defRPr/>
            </a:lvl2pPr>
            <a:lvl3pPr marL="1371600" lvl="2" indent="-342900" algn="l">
              <a:lnSpc>
                <a:spcPct val="100000"/>
              </a:lnSpc>
              <a:spcBef>
                <a:spcPts val="360"/>
              </a:spcBef>
              <a:spcAft>
                <a:spcPts val="0"/>
              </a:spcAft>
              <a:buClr>
                <a:schemeClr val="lt1"/>
              </a:buClr>
              <a:buSzPts val="1800"/>
              <a:buChar char="•"/>
              <a:defRPr/>
            </a:lvl3pPr>
            <a:lvl4pPr marL="1828800" lvl="3" indent="-342900" algn="l">
              <a:lnSpc>
                <a:spcPct val="100000"/>
              </a:lnSpc>
              <a:spcBef>
                <a:spcPts val="360"/>
              </a:spcBef>
              <a:spcAft>
                <a:spcPts val="0"/>
              </a:spcAft>
              <a:buClr>
                <a:schemeClr val="lt1"/>
              </a:buClr>
              <a:buSzPts val="1800"/>
              <a:buChar char="–"/>
              <a:defRPr/>
            </a:lvl4pPr>
            <a:lvl5pPr marL="2286000" lvl="4" indent="-342900" algn="l">
              <a:lnSpc>
                <a:spcPct val="100000"/>
              </a:lnSpc>
              <a:spcBef>
                <a:spcPts val="360"/>
              </a:spcBef>
              <a:spcAft>
                <a:spcPts val="0"/>
              </a:spcAft>
              <a:buClr>
                <a:schemeClr val="lt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dirty="0"/>
          </a:p>
        </p:txBody>
      </p:sp>
    </p:spTree>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6_Two Content">
  <p:cSld name="6_Two Content">
    <p:spTree>
      <p:nvGrpSpPr>
        <p:cNvPr id="1" name="Shape 70"/>
        <p:cNvGrpSpPr/>
        <p:nvPr/>
      </p:nvGrpSpPr>
      <p:grpSpPr>
        <a:xfrm>
          <a:off x="0" y="0"/>
          <a:ext cx="0" cy="0"/>
          <a:chOff x="0" y="0"/>
          <a:chExt cx="0" cy="0"/>
        </a:xfrm>
      </p:grpSpPr>
      <p:sp>
        <p:nvSpPr>
          <p:cNvPr id="71" name="Google Shape;71;p61"/>
          <p:cNvSpPr>
            <a:spLocks noGrp="1"/>
          </p:cNvSpPr>
          <p:nvPr>
            <p:ph type="body" idx="1"/>
          </p:nvPr>
        </p:nvSpPr>
        <p:spPr>
          <a:xfrm>
            <a:off x="304800" y="1447800"/>
            <a:ext cx="11480800" cy="838200"/>
          </a:xfrm>
          <a:prstGeom prst="roundRect">
            <a:avLst>
              <a:gd name="adj" fmla="val 0"/>
            </a:avLst>
          </a:prstGeom>
          <a:solidFill>
            <a:schemeClr val="lt1"/>
          </a:solidFill>
          <a:ln>
            <a:noFill/>
          </a:ln>
          <a:effectLst>
            <a:outerShdw dist="76200" dir="2700000" algn="tl" rotWithShape="0">
              <a:schemeClr val="dk1"/>
            </a:outerShdw>
          </a:effectLst>
        </p:spPr>
        <p:txBody>
          <a:bodyPr spcFirstLastPara="1" wrap="square" lIns="91425" tIns="45700" rIns="91425" bIns="45700" anchor="t" anchorCtr="0">
            <a:no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Segoe UI Semilight" panose="020B0402040204020203" pitchFamily="34" charset="0"/>
                <a:ea typeface="Roboto"/>
                <a:cs typeface="Segoe UI Semilight" panose="020B0402040204020203" pitchFamily="34" charset="0"/>
                <a:sym typeface="Roboto"/>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dirty="0"/>
          </a:p>
        </p:txBody>
      </p:sp>
      <p:sp>
        <p:nvSpPr>
          <p:cNvPr id="72" name="Google Shape;72;p61"/>
          <p:cNvSpPr>
            <a:spLocks noGrp="1"/>
          </p:cNvSpPr>
          <p:nvPr>
            <p:ph type="body" idx="2"/>
          </p:nvPr>
        </p:nvSpPr>
        <p:spPr>
          <a:xfrm>
            <a:off x="304800" y="5105400"/>
            <a:ext cx="11480800" cy="838200"/>
          </a:xfrm>
          <a:prstGeom prst="roundRect">
            <a:avLst>
              <a:gd name="adj" fmla="val 0"/>
            </a:avLst>
          </a:prstGeom>
          <a:solidFill>
            <a:schemeClr val="lt1"/>
          </a:solidFill>
          <a:ln>
            <a:noFill/>
          </a:ln>
          <a:effectLst>
            <a:outerShdw dist="76200" dir="2700000" algn="tl" rotWithShape="0">
              <a:schemeClr val="dk1"/>
            </a:outerShdw>
          </a:effectLst>
        </p:spPr>
        <p:txBody>
          <a:bodyPr spcFirstLastPara="1" wrap="square" lIns="91425" tIns="45700" rIns="91425" bIns="45700" anchor="t" anchorCtr="0">
            <a:noAutofit/>
          </a:bodyPr>
          <a:lstStyle>
            <a:lvl1pPr marL="457200" marR="0" lvl="0" indent="-228600" algn="l" rtl="0">
              <a:lnSpc>
                <a:spcPct val="100000"/>
              </a:lnSpc>
              <a:spcBef>
                <a:spcPts val="640"/>
              </a:spcBef>
              <a:spcAft>
                <a:spcPts val="0"/>
              </a:spcAft>
              <a:buClr>
                <a:schemeClr val="dk1"/>
              </a:buClr>
              <a:buSzPts val="3200"/>
              <a:buFont typeface="Arial"/>
              <a:buNone/>
              <a:defRPr sz="3200" b="0" i="0" u="none" strike="noStrike" cap="none">
                <a:solidFill>
                  <a:schemeClr val="dk1"/>
                </a:solidFill>
                <a:latin typeface="Segoe UI Semilight" panose="020B0402040204020203" pitchFamily="34" charset="0"/>
                <a:ea typeface="Roboto"/>
                <a:cs typeface="Segoe UI Semilight" panose="020B0402040204020203" pitchFamily="34" charset="0"/>
                <a:sym typeface="Roboto"/>
              </a:defRPr>
            </a:lvl1pPr>
            <a:lvl2pPr marL="914400" marR="0" lvl="1" indent="-406400" algn="l" rtl="0">
              <a:lnSpc>
                <a:spcPct val="100000"/>
              </a:lnSpc>
              <a:spcBef>
                <a:spcPts val="56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dirty="0"/>
          </a:p>
        </p:txBody>
      </p:sp>
      <p:sp>
        <p:nvSpPr>
          <p:cNvPr id="73" name="Google Shape;73;p61"/>
          <p:cNvSpPr>
            <a:spLocks noGrp="1"/>
          </p:cNvSpPr>
          <p:nvPr>
            <p:ph type="body" idx="3"/>
          </p:nvPr>
        </p:nvSpPr>
        <p:spPr>
          <a:xfrm>
            <a:off x="304800" y="3886200"/>
            <a:ext cx="11480800" cy="838200"/>
          </a:xfrm>
          <a:prstGeom prst="roundRect">
            <a:avLst>
              <a:gd name="adj" fmla="val 0"/>
            </a:avLst>
          </a:prstGeom>
          <a:solidFill>
            <a:schemeClr val="lt1"/>
          </a:solidFill>
          <a:ln>
            <a:noFill/>
          </a:ln>
          <a:effectLst>
            <a:outerShdw dist="76200" dir="2700000" algn="tl" rotWithShape="0">
              <a:schemeClr val="dk1"/>
            </a:outerShdw>
          </a:effectLst>
        </p:spPr>
        <p:txBody>
          <a:bodyPr spcFirstLastPara="1" wrap="square" lIns="91425" tIns="45700" rIns="91425" bIns="45700" anchor="t" anchorCtr="0">
            <a:noAutofit/>
          </a:bodyPr>
          <a:lstStyle>
            <a:lvl1pPr marL="457200" marR="0" lvl="0" indent="-228600" algn="l" rtl="0">
              <a:lnSpc>
                <a:spcPct val="100000"/>
              </a:lnSpc>
              <a:spcBef>
                <a:spcPts val="640"/>
              </a:spcBef>
              <a:spcAft>
                <a:spcPts val="0"/>
              </a:spcAft>
              <a:buClr>
                <a:schemeClr val="dk1"/>
              </a:buClr>
              <a:buSzPts val="3200"/>
              <a:buFont typeface="Arial"/>
              <a:buNone/>
              <a:defRPr sz="3200" b="0" i="0" u="none" strike="noStrike" cap="none">
                <a:solidFill>
                  <a:schemeClr val="dk1"/>
                </a:solidFill>
                <a:latin typeface="Segoe UI Semilight" panose="020B0402040204020203" pitchFamily="34" charset="0"/>
                <a:ea typeface="Roboto"/>
                <a:cs typeface="Segoe UI Semilight" panose="020B0402040204020203" pitchFamily="34" charset="0"/>
                <a:sym typeface="Roboto"/>
              </a:defRPr>
            </a:lvl1pPr>
            <a:lvl2pPr marL="914400" marR="0" lvl="1" indent="-406400" algn="l" rtl="0">
              <a:lnSpc>
                <a:spcPct val="100000"/>
              </a:lnSpc>
              <a:spcBef>
                <a:spcPts val="56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dirty="0"/>
          </a:p>
        </p:txBody>
      </p:sp>
      <p:sp>
        <p:nvSpPr>
          <p:cNvPr id="74" name="Google Shape;74;p61"/>
          <p:cNvSpPr>
            <a:spLocks noGrp="1"/>
          </p:cNvSpPr>
          <p:nvPr>
            <p:ph type="body" idx="4"/>
          </p:nvPr>
        </p:nvSpPr>
        <p:spPr>
          <a:xfrm>
            <a:off x="304800" y="2667000"/>
            <a:ext cx="11480800" cy="838200"/>
          </a:xfrm>
          <a:prstGeom prst="roundRect">
            <a:avLst>
              <a:gd name="adj" fmla="val 0"/>
            </a:avLst>
          </a:prstGeom>
          <a:solidFill>
            <a:schemeClr val="lt1"/>
          </a:solidFill>
          <a:ln>
            <a:noFill/>
          </a:ln>
          <a:effectLst>
            <a:outerShdw dist="76200" dir="2700000" algn="tl" rotWithShape="0">
              <a:schemeClr val="dk1"/>
            </a:outerShdw>
          </a:effectLst>
        </p:spPr>
        <p:txBody>
          <a:bodyPr spcFirstLastPara="1" wrap="square" lIns="91425" tIns="45700" rIns="91425" bIns="45700" anchor="t" anchorCtr="0">
            <a:noAutofit/>
          </a:bodyPr>
          <a:lstStyle>
            <a:lvl1pPr marL="457200" marR="0" lvl="0" indent="-228600" algn="l" rtl="0">
              <a:lnSpc>
                <a:spcPct val="100000"/>
              </a:lnSpc>
              <a:spcBef>
                <a:spcPts val="640"/>
              </a:spcBef>
              <a:spcAft>
                <a:spcPts val="0"/>
              </a:spcAft>
              <a:buClr>
                <a:schemeClr val="dk1"/>
              </a:buClr>
              <a:buSzPts val="3200"/>
              <a:buFont typeface="Arial"/>
              <a:buNone/>
              <a:defRPr sz="3200" b="0" i="0" u="none" strike="noStrike" cap="none">
                <a:solidFill>
                  <a:schemeClr val="dk1"/>
                </a:solidFill>
                <a:latin typeface="Segoe UI Semilight" panose="020B0402040204020203" pitchFamily="34" charset="0"/>
                <a:ea typeface="Roboto"/>
                <a:cs typeface="Segoe UI Semilight" panose="020B0402040204020203" pitchFamily="34" charset="0"/>
                <a:sym typeface="Roboto"/>
              </a:defRPr>
            </a:lvl1pPr>
            <a:lvl2pPr marL="914400" marR="0" lvl="1" indent="-406400" algn="l" rtl="0">
              <a:lnSpc>
                <a:spcPct val="100000"/>
              </a:lnSpc>
              <a:spcBef>
                <a:spcPts val="56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dirty="0"/>
          </a:p>
        </p:txBody>
      </p:sp>
      <p:sp>
        <p:nvSpPr>
          <p:cNvPr id="76" name="Google Shape;76;p61"/>
          <p:cNvSpPr txBox="1">
            <a:spLocks noGrp="1"/>
          </p:cNvSpPr>
          <p:nvPr>
            <p:ph type="title"/>
          </p:nvPr>
        </p:nvSpPr>
        <p:spPr>
          <a:xfrm>
            <a:off x="0" y="0"/>
            <a:ext cx="12192000" cy="77724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chemeClr val="dk1"/>
              </a:buClr>
              <a:buSzPts val="4400"/>
              <a:buFont typeface="Roboto"/>
              <a:buNone/>
              <a:defRPr sz="4400" b="1" i="1" u="none" strike="noStrike" cap="none">
                <a:solidFill>
                  <a:schemeClr val="dk1"/>
                </a:solidFill>
                <a:latin typeface="Segoe UI Semibold" panose="020B0702040204020203" pitchFamily="34" charset="0"/>
                <a:ea typeface="Roboto"/>
                <a:cs typeface="Segoe UI Semibold" panose="020B0702040204020203" pitchFamily="34" charset="0"/>
                <a:sym typeface="Roboto"/>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8_Two Content" userDrawn="1">
  <p:cSld name="8_Two Content">
    <p:spTree>
      <p:nvGrpSpPr>
        <p:cNvPr id="1" name="Shape 78"/>
        <p:cNvGrpSpPr/>
        <p:nvPr/>
      </p:nvGrpSpPr>
      <p:grpSpPr>
        <a:xfrm>
          <a:off x="0" y="0"/>
          <a:ext cx="0" cy="0"/>
          <a:chOff x="0" y="0"/>
          <a:chExt cx="0" cy="0"/>
        </a:xfrm>
      </p:grpSpPr>
      <p:sp>
        <p:nvSpPr>
          <p:cNvPr id="79" name="Google Shape;79;p62"/>
          <p:cNvSpPr txBox="1">
            <a:spLocks noGrp="1"/>
          </p:cNvSpPr>
          <p:nvPr>
            <p:ph type="title"/>
          </p:nvPr>
        </p:nvSpPr>
        <p:spPr>
          <a:xfrm>
            <a:off x="0" y="0"/>
            <a:ext cx="12192000" cy="77724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chemeClr val="dk1"/>
              </a:buClr>
              <a:buSzPts val="4400"/>
              <a:buFont typeface="Roboto"/>
              <a:buNone/>
              <a:defRPr sz="4400" b="1" i="1" u="none" strike="noStrike" cap="none">
                <a:solidFill>
                  <a:schemeClr val="dk1"/>
                </a:solidFill>
                <a:latin typeface="Segoe UI Semibold" panose="020B0702040204020203" pitchFamily="34" charset="0"/>
                <a:ea typeface="Roboto"/>
                <a:cs typeface="Segoe UI Semibold" panose="020B0702040204020203" pitchFamily="34" charset="0"/>
                <a:sym typeface="Roboto"/>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dirty="0"/>
          </a:p>
        </p:txBody>
      </p:sp>
      <p:sp>
        <p:nvSpPr>
          <p:cNvPr id="81" name="Google Shape;81;p62"/>
          <p:cNvSpPr>
            <a:spLocks noGrp="1"/>
          </p:cNvSpPr>
          <p:nvPr>
            <p:ph type="body" idx="1"/>
          </p:nvPr>
        </p:nvSpPr>
        <p:spPr>
          <a:xfrm>
            <a:off x="395514" y="1371600"/>
            <a:ext cx="5486400" cy="609600"/>
          </a:xfrm>
          <a:prstGeom prst="roundRect">
            <a:avLst>
              <a:gd name="adj" fmla="val 0"/>
            </a:avLst>
          </a:prstGeom>
          <a:solidFill>
            <a:schemeClr val="lt1"/>
          </a:solidFill>
          <a:ln w="9525" cap="flat" cmpd="sng">
            <a:solidFill>
              <a:schemeClr val="dk1"/>
            </a:solidFill>
            <a:prstDash val="solid"/>
            <a:round/>
            <a:headEnd type="none" w="sm" len="sm"/>
            <a:tailEnd type="none" w="sm" len="sm"/>
          </a:ln>
          <a:effectLst>
            <a:outerShdw dist="76200" dir="2700000" algn="tl" rotWithShape="0">
              <a:srgbClr val="000000"/>
            </a:outerShdw>
          </a:effectLst>
        </p:spPr>
        <p:txBody>
          <a:bodyPr spcFirstLastPara="1" wrap="square" lIns="91425" tIns="45700" rIns="91425" bIns="45700" anchor="t" anchorCtr="0">
            <a:normAutofit/>
          </a:bodyPr>
          <a:lstStyle>
            <a:lvl1pPr marL="457200" marR="0" lvl="0" indent="-228600" algn="l" rtl="0">
              <a:lnSpc>
                <a:spcPct val="100000"/>
              </a:lnSpc>
              <a:spcBef>
                <a:spcPts val="480"/>
              </a:spcBef>
              <a:spcAft>
                <a:spcPts val="0"/>
              </a:spcAft>
              <a:buClr>
                <a:schemeClr val="dk1"/>
              </a:buClr>
              <a:buSzPts val="2400"/>
              <a:buFont typeface="Arial"/>
              <a:buNone/>
              <a:defRPr sz="2400" b="0" i="0" u="none" strike="noStrike" cap="none">
                <a:solidFill>
                  <a:schemeClr val="dk1"/>
                </a:solidFill>
                <a:latin typeface="Segoe UI Semilight" panose="020B0402040204020203" pitchFamily="34" charset="0"/>
                <a:ea typeface="Roboto"/>
                <a:cs typeface="Segoe UI Semilight" panose="020B0402040204020203" pitchFamily="34" charset="0"/>
                <a:sym typeface="Roboto"/>
              </a:defRPr>
            </a:lvl1pPr>
            <a:lvl2pPr marL="914400" marR="0" lvl="1"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Roboto"/>
                <a:ea typeface="Roboto"/>
                <a:cs typeface="Roboto"/>
                <a:sym typeface="Roboto"/>
              </a:defRPr>
            </a:lvl2pPr>
            <a:lvl3pPr marL="1371600" marR="0" lvl="2"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Roboto"/>
                <a:ea typeface="Roboto"/>
                <a:cs typeface="Roboto"/>
                <a:sym typeface="Roboto"/>
              </a:defRPr>
            </a:lvl3pPr>
            <a:lvl4pPr marL="1828800" marR="0" lvl="3"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4pPr>
            <a:lvl5pPr marL="2286000" marR="0" lvl="4"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2" name="Google Shape;82;p62"/>
          <p:cNvSpPr>
            <a:spLocks noGrp="1"/>
          </p:cNvSpPr>
          <p:nvPr>
            <p:ph type="body" idx="2"/>
          </p:nvPr>
        </p:nvSpPr>
        <p:spPr>
          <a:xfrm>
            <a:off x="6299200" y="1371601"/>
            <a:ext cx="5486400" cy="609600"/>
          </a:xfrm>
          <a:prstGeom prst="roundRect">
            <a:avLst>
              <a:gd name="adj" fmla="val 0"/>
            </a:avLst>
          </a:prstGeom>
          <a:solidFill>
            <a:schemeClr val="lt1"/>
          </a:solidFill>
          <a:ln w="9525" cap="flat" cmpd="sng">
            <a:solidFill>
              <a:schemeClr val="dk1"/>
            </a:solidFill>
            <a:prstDash val="solid"/>
            <a:round/>
            <a:headEnd type="none" w="sm" len="sm"/>
            <a:tailEnd type="none" w="sm" len="sm"/>
          </a:ln>
          <a:effectLst>
            <a:outerShdw dist="76200" dir="2700000" algn="tl" rotWithShape="0">
              <a:srgbClr val="000000"/>
            </a:outerShdw>
          </a:effectLst>
        </p:spPr>
        <p:txBody>
          <a:bodyPr spcFirstLastPara="1" wrap="square" lIns="91425" tIns="45700" rIns="91425" bIns="45700" anchor="t" anchorCtr="0">
            <a:normAutofit/>
          </a:bodyPr>
          <a:lstStyle>
            <a:lvl1pPr marL="457200" marR="0" lvl="0" indent="-228600" algn="l" rtl="0">
              <a:lnSpc>
                <a:spcPct val="100000"/>
              </a:lnSpc>
              <a:spcBef>
                <a:spcPts val="480"/>
              </a:spcBef>
              <a:spcAft>
                <a:spcPts val="0"/>
              </a:spcAft>
              <a:buClr>
                <a:schemeClr val="dk1"/>
              </a:buClr>
              <a:buSzPts val="2400"/>
              <a:buFont typeface="Arial"/>
              <a:buNone/>
              <a:defRPr sz="2400" b="0" i="0" u="none" strike="noStrike" cap="none">
                <a:solidFill>
                  <a:schemeClr val="dk1"/>
                </a:solidFill>
                <a:latin typeface="Segoe UI Semilight" panose="020B0402040204020203" pitchFamily="34" charset="0"/>
                <a:ea typeface="Roboto"/>
                <a:cs typeface="Segoe UI Semilight" panose="020B0402040204020203" pitchFamily="34" charset="0"/>
                <a:sym typeface="Roboto"/>
              </a:defRPr>
            </a:lvl1pPr>
            <a:lvl2pPr marL="914400" marR="0" lvl="1"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Roboto"/>
                <a:ea typeface="Roboto"/>
                <a:cs typeface="Roboto"/>
                <a:sym typeface="Roboto"/>
              </a:defRPr>
            </a:lvl2pPr>
            <a:lvl3pPr marL="1371600" marR="0" lvl="2"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Roboto"/>
                <a:ea typeface="Roboto"/>
                <a:cs typeface="Roboto"/>
                <a:sym typeface="Roboto"/>
              </a:defRPr>
            </a:lvl3pPr>
            <a:lvl4pPr marL="1828800" marR="0" lvl="3"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4pPr>
            <a:lvl5pPr marL="2286000" marR="0" lvl="4"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 name="Content Placeholder 2">
            <a:extLst>
              <a:ext uri="{FF2B5EF4-FFF2-40B4-BE49-F238E27FC236}">
                <a16:creationId xmlns:a16="http://schemas.microsoft.com/office/drawing/2014/main" id="{7F03BEEB-8EA3-4FBE-9441-BB91C3E0D4EB}"/>
              </a:ext>
            </a:extLst>
          </p:cNvPr>
          <p:cNvSpPr>
            <a:spLocks noGrp="1"/>
          </p:cNvSpPr>
          <p:nvPr>
            <p:ph sz="quarter" idx="10"/>
          </p:nvPr>
        </p:nvSpPr>
        <p:spPr>
          <a:xfrm>
            <a:off x="391885" y="2227263"/>
            <a:ext cx="5486397" cy="4249737"/>
          </a:xfrm>
          <a:prstGeom prst="rect">
            <a:avLst/>
          </a:prstGeom>
        </p:spPr>
        <p:txBody>
          <a:bodyPr/>
          <a:lstStyle>
            <a:lvl1pPr>
              <a:defRPr>
                <a:latin typeface="Segoe UI Semilight" panose="020B0402040204020203" pitchFamily="34" charset="0"/>
                <a:cs typeface="Segoe UI Semilight" panose="020B0402040204020203" pitchFamily="34" charset="0"/>
              </a:defRPr>
            </a:lvl1pPr>
            <a:lvl2pPr marL="285750" indent="-285750">
              <a:buFont typeface="Arial" panose="020B0604020202020204" pitchFamily="34" charset="0"/>
              <a:buChar char="•"/>
              <a:defRPr>
                <a:latin typeface="Segoe UI Semilight" panose="020B0402040204020203" pitchFamily="34" charset="0"/>
                <a:cs typeface="Segoe UI Semilight" panose="020B0402040204020203" pitchFamily="34" charset="0"/>
              </a:defRPr>
            </a:lvl2pPr>
            <a:lvl3pPr>
              <a:defRPr>
                <a:latin typeface="Segoe UI Semilight" panose="020B0402040204020203" pitchFamily="34" charset="0"/>
                <a:cs typeface="Segoe UI Semilight" panose="020B0402040204020203" pitchFamily="34" charset="0"/>
              </a:defRPr>
            </a:lvl3pPr>
            <a:lvl4pPr>
              <a:defRPr>
                <a:latin typeface="Segoe UI Semilight" panose="020B0402040204020203" pitchFamily="34" charset="0"/>
                <a:cs typeface="Segoe UI Semilight" panose="020B0402040204020203" pitchFamily="34" charset="0"/>
              </a:defRPr>
            </a:lvl4pPr>
            <a:lvl5pPr>
              <a:defRPr>
                <a:latin typeface="Segoe UI Semilight" panose="020B0402040204020203" pitchFamily="34" charset="0"/>
                <a:cs typeface="Segoe UI Semilight" panose="020B0402040204020203" pitchFamily="34" charset="0"/>
              </a:defRPr>
            </a:lvl5pPr>
          </a:lstStyle>
          <a:p>
            <a:pPr lvl="0"/>
            <a:r>
              <a:rPr lang="en-US" dirty="0"/>
              <a:t>Click to edit Master text styles</a:t>
            </a:r>
          </a:p>
          <a:p>
            <a:pPr lvl="1"/>
            <a:r>
              <a:rPr lang="en-US" dirty="0"/>
              <a:t>Second level</a:t>
            </a:r>
          </a:p>
        </p:txBody>
      </p:sp>
      <p:sp>
        <p:nvSpPr>
          <p:cNvPr id="12" name="Content Placeholder 2">
            <a:extLst>
              <a:ext uri="{FF2B5EF4-FFF2-40B4-BE49-F238E27FC236}">
                <a16:creationId xmlns:a16="http://schemas.microsoft.com/office/drawing/2014/main" id="{31597B34-13A1-4792-8B5A-9928E4DC469F}"/>
              </a:ext>
            </a:extLst>
          </p:cNvPr>
          <p:cNvSpPr>
            <a:spLocks noGrp="1"/>
          </p:cNvSpPr>
          <p:nvPr>
            <p:ph sz="quarter" idx="11"/>
          </p:nvPr>
        </p:nvSpPr>
        <p:spPr>
          <a:xfrm>
            <a:off x="6299200" y="2227263"/>
            <a:ext cx="5486397" cy="4249737"/>
          </a:xfrm>
          <a:prstGeom prst="rect">
            <a:avLst/>
          </a:prstGeom>
        </p:spPr>
        <p:txBody>
          <a:bodyPr/>
          <a:lstStyle>
            <a:lvl1pPr>
              <a:defRPr>
                <a:latin typeface="Segoe UI Semilight" panose="020B0402040204020203" pitchFamily="34" charset="0"/>
                <a:cs typeface="Segoe UI Semilight" panose="020B0402040204020203" pitchFamily="34" charset="0"/>
              </a:defRPr>
            </a:lvl1pPr>
            <a:lvl2pPr marL="285750" indent="-285750">
              <a:buFont typeface="Arial" panose="020B0604020202020204" pitchFamily="34" charset="0"/>
              <a:buChar char="•"/>
              <a:defRPr>
                <a:latin typeface="Segoe UI Semilight" panose="020B0402040204020203" pitchFamily="34" charset="0"/>
                <a:cs typeface="Segoe UI Semilight" panose="020B0402040204020203" pitchFamily="34" charset="0"/>
              </a:defRPr>
            </a:lvl2pPr>
            <a:lvl3pPr>
              <a:defRPr>
                <a:latin typeface="Segoe UI Semilight" panose="020B0402040204020203" pitchFamily="34" charset="0"/>
                <a:cs typeface="Segoe UI Semilight" panose="020B0402040204020203" pitchFamily="34" charset="0"/>
              </a:defRPr>
            </a:lvl3pPr>
            <a:lvl4pPr>
              <a:defRPr>
                <a:latin typeface="Segoe UI Semilight" panose="020B0402040204020203" pitchFamily="34" charset="0"/>
                <a:cs typeface="Segoe UI Semilight" panose="020B0402040204020203" pitchFamily="34" charset="0"/>
              </a:defRPr>
            </a:lvl4pPr>
            <a:lvl5pPr>
              <a:defRPr>
                <a:latin typeface="Segoe UI Semilight" panose="020B0402040204020203" pitchFamily="34" charset="0"/>
                <a:cs typeface="Segoe UI Semilight" panose="020B0402040204020203" pitchFamily="34" charset="0"/>
              </a:defRPr>
            </a:lvl5pPr>
          </a:lstStyle>
          <a:p>
            <a:pPr lvl="0"/>
            <a:r>
              <a:rPr lang="en-US" dirty="0"/>
              <a:t>Click to edit Master text styles</a:t>
            </a:r>
          </a:p>
          <a:p>
            <a:pPr lvl="1"/>
            <a:r>
              <a:rPr lang="en-US" dirty="0"/>
              <a:t>Second level</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12_Two Content">
  <p:cSld name="12_Two Content">
    <p:spTree>
      <p:nvGrpSpPr>
        <p:cNvPr id="1" name="Shape 87"/>
        <p:cNvGrpSpPr/>
        <p:nvPr/>
      </p:nvGrpSpPr>
      <p:grpSpPr>
        <a:xfrm>
          <a:off x="0" y="0"/>
          <a:ext cx="0" cy="0"/>
          <a:chOff x="0" y="0"/>
          <a:chExt cx="0" cy="0"/>
        </a:xfrm>
      </p:grpSpPr>
      <p:sp>
        <p:nvSpPr>
          <p:cNvPr id="89" name="Google Shape;89;p63"/>
          <p:cNvSpPr txBox="1">
            <a:spLocks noGrp="1"/>
          </p:cNvSpPr>
          <p:nvPr>
            <p:ph type="title"/>
          </p:nvPr>
        </p:nvSpPr>
        <p:spPr>
          <a:xfrm>
            <a:off x="0" y="0"/>
            <a:ext cx="12192000" cy="77724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chemeClr val="dk1"/>
              </a:buClr>
              <a:buSzPts val="4400"/>
              <a:buFont typeface="Roboto"/>
              <a:buNone/>
              <a:defRPr sz="4400" b="1" i="1" u="none" strike="noStrike" cap="none">
                <a:solidFill>
                  <a:schemeClr val="dk1"/>
                </a:solidFill>
                <a:latin typeface="Segoe UI Semibold" panose="020B0702040204020203" pitchFamily="34" charset="0"/>
                <a:ea typeface="Roboto"/>
                <a:cs typeface="Segoe UI Semibold" panose="020B0702040204020203" pitchFamily="34" charset="0"/>
                <a:sym typeface="Roboto"/>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91" name="Google Shape;91;p63"/>
          <p:cNvSpPr txBox="1">
            <a:spLocks noGrp="1"/>
          </p:cNvSpPr>
          <p:nvPr>
            <p:ph type="body" idx="1"/>
          </p:nvPr>
        </p:nvSpPr>
        <p:spPr>
          <a:xfrm>
            <a:off x="304800" y="1219200"/>
            <a:ext cx="3505200" cy="762000"/>
          </a:xfrm>
          <a:prstGeom prst="rect">
            <a:avLst/>
          </a:prstGeom>
          <a:solidFill>
            <a:srgbClr val="FEC1C1"/>
          </a:solidFill>
          <a:ln w="9525" cap="flat" cmpd="sng">
            <a:solidFill>
              <a:schemeClr val="dk1"/>
            </a:solidFill>
            <a:prstDash val="solid"/>
            <a:round/>
            <a:headEnd type="none" w="sm" len="sm"/>
            <a:tailEnd type="none" w="sm" len="sm"/>
          </a:ln>
          <a:effectLst>
            <a:outerShdw dist="76200" dir="2700000" algn="tl" rotWithShape="0">
              <a:schemeClr val="dk1"/>
            </a:outerShdw>
          </a:effectLst>
        </p:spPr>
        <p:txBody>
          <a:bodyPr spcFirstLastPara="1" wrap="square" lIns="91425" tIns="45700" rIns="91425" bIns="45700" anchor="ctr" anchorCtr="0">
            <a:normAutofit/>
          </a:bodyPr>
          <a:lstStyle>
            <a:lvl1pPr marL="457200" marR="0" lvl="0" indent="-228600" algn="l" rtl="0">
              <a:lnSpc>
                <a:spcPct val="100000"/>
              </a:lnSpc>
              <a:spcBef>
                <a:spcPts val="400"/>
              </a:spcBef>
              <a:spcAft>
                <a:spcPts val="0"/>
              </a:spcAft>
              <a:buClr>
                <a:schemeClr val="dk1"/>
              </a:buClr>
              <a:buSzPts val="2000"/>
              <a:buFont typeface="Arial"/>
              <a:buNone/>
              <a:defRPr sz="2000" b="1" i="0" u="none" strike="noStrike" cap="none">
                <a:solidFill>
                  <a:schemeClr val="dk1"/>
                </a:solidFill>
                <a:latin typeface="Segoe UI Semilight" panose="020B0402040204020203" pitchFamily="34" charset="0"/>
                <a:ea typeface="Roboto"/>
                <a:cs typeface="Segoe UI Semilight" panose="020B0402040204020203" pitchFamily="34" charset="0"/>
                <a:sym typeface="Roboto"/>
              </a:defRPr>
            </a:lvl1pPr>
            <a:lvl2pPr marL="914400" marR="0" lvl="1" indent="-406400" algn="l" rtl="0">
              <a:lnSpc>
                <a:spcPct val="100000"/>
              </a:lnSpc>
              <a:spcBef>
                <a:spcPts val="56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dirty="0"/>
          </a:p>
        </p:txBody>
      </p:sp>
      <p:sp>
        <p:nvSpPr>
          <p:cNvPr id="92" name="Google Shape;92;p63"/>
          <p:cNvSpPr txBox="1">
            <a:spLocks noGrp="1"/>
          </p:cNvSpPr>
          <p:nvPr>
            <p:ph type="body" idx="2"/>
          </p:nvPr>
        </p:nvSpPr>
        <p:spPr>
          <a:xfrm>
            <a:off x="304800" y="1981200"/>
            <a:ext cx="3505200" cy="4419600"/>
          </a:xfrm>
          <a:prstGeom prst="rect">
            <a:avLst/>
          </a:prstGeom>
          <a:solidFill>
            <a:schemeClr val="lt1"/>
          </a:solidFill>
          <a:ln w="9525" cap="flat" cmpd="sng">
            <a:solidFill>
              <a:schemeClr val="dk1"/>
            </a:solidFill>
            <a:prstDash val="solid"/>
            <a:round/>
            <a:headEnd type="none" w="sm" len="sm"/>
            <a:tailEnd type="none" w="sm" len="sm"/>
          </a:ln>
          <a:effectLst>
            <a:outerShdw dist="76200" dir="2700000" algn="tl" rotWithShape="0">
              <a:schemeClr val="dk1"/>
            </a:outerShdw>
          </a:effectLst>
        </p:spPr>
        <p:txBody>
          <a:bodyPr spcFirstLastPara="1" wrap="square" lIns="182875" tIns="182875" rIns="91425" bIns="45700" anchor="t" anchorCtr="0">
            <a:normAutofit/>
          </a:bodyPr>
          <a:lstStyle>
            <a:lvl1pPr marL="457200" marR="0" lvl="0" indent="-22860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Segoe UI Semilight" panose="020B0402040204020203" pitchFamily="34" charset="0"/>
                <a:ea typeface="Roboto"/>
                <a:cs typeface="Segoe UI Semilight" panose="020B0402040204020203" pitchFamily="34" charset="0"/>
                <a:sym typeface="Roboto"/>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dirty="0"/>
          </a:p>
        </p:txBody>
      </p:sp>
      <p:sp>
        <p:nvSpPr>
          <p:cNvPr id="93" name="Google Shape;93;p63"/>
          <p:cNvSpPr txBox="1">
            <a:spLocks noGrp="1"/>
          </p:cNvSpPr>
          <p:nvPr>
            <p:ph type="body" idx="3"/>
          </p:nvPr>
        </p:nvSpPr>
        <p:spPr>
          <a:xfrm>
            <a:off x="4419600" y="1219200"/>
            <a:ext cx="3505200" cy="762000"/>
          </a:xfrm>
          <a:prstGeom prst="rect">
            <a:avLst/>
          </a:prstGeom>
          <a:solidFill>
            <a:srgbClr val="FEC1C1"/>
          </a:solidFill>
          <a:ln w="9525" cap="flat" cmpd="sng">
            <a:solidFill>
              <a:schemeClr val="dk1"/>
            </a:solidFill>
            <a:prstDash val="solid"/>
            <a:round/>
            <a:headEnd type="none" w="sm" len="sm"/>
            <a:tailEnd type="none" w="sm" len="sm"/>
          </a:ln>
          <a:effectLst>
            <a:outerShdw dist="76200" dir="2700000" algn="tl" rotWithShape="0">
              <a:schemeClr val="dk1"/>
            </a:outerShdw>
          </a:effectLst>
        </p:spPr>
        <p:txBody>
          <a:bodyPr spcFirstLastPara="1" wrap="square" lIns="91425" tIns="45700" rIns="91425" bIns="45700" anchor="ctr" anchorCtr="0">
            <a:normAutofit/>
          </a:bodyPr>
          <a:lstStyle>
            <a:lvl1pPr marL="457200" marR="0" lvl="0" indent="-228600" algn="l" rtl="0">
              <a:lnSpc>
                <a:spcPct val="100000"/>
              </a:lnSpc>
              <a:spcBef>
                <a:spcPts val="400"/>
              </a:spcBef>
              <a:spcAft>
                <a:spcPts val="0"/>
              </a:spcAft>
              <a:buClr>
                <a:schemeClr val="dk1"/>
              </a:buClr>
              <a:buSzPts val="2000"/>
              <a:buFont typeface="Arial"/>
              <a:buNone/>
              <a:defRPr sz="2000" b="1" i="0" u="none" strike="noStrike" cap="none">
                <a:solidFill>
                  <a:schemeClr val="dk1"/>
                </a:solidFill>
                <a:latin typeface="Segoe UI Semilight" panose="020B0402040204020203" pitchFamily="34" charset="0"/>
                <a:ea typeface="Roboto"/>
                <a:cs typeface="Segoe UI Semilight" panose="020B0402040204020203" pitchFamily="34" charset="0"/>
                <a:sym typeface="Roboto"/>
              </a:defRPr>
            </a:lvl1pPr>
            <a:lvl2pPr marL="914400" marR="0" lvl="1" indent="-406400" algn="l" rtl="0">
              <a:lnSpc>
                <a:spcPct val="100000"/>
              </a:lnSpc>
              <a:spcBef>
                <a:spcPts val="56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4" name="Google Shape;94;p63"/>
          <p:cNvSpPr txBox="1">
            <a:spLocks noGrp="1"/>
          </p:cNvSpPr>
          <p:nvPr>
            <p:ph type="body" idx="4"/>
          </p:nvPr>
        </p:nvSpPr>
        <p:spPr>
          <a:xfrm>
            <a:off x="4419600" y="1981200"/>
            <a:ext cx="3505200" cy="4419600"/>
          </a:xfrm>
          <a:prstGeom prst="rect">
            <a:avLst/>
          </a:prstGeom>
          <a:solidFill>
            <a:schemeClr val="lt1"/>
          </a:solidFill>
          <a:ln w="9525" cap="flat" cmpd="sng">
            <a:solidFill>
              <a:schemeClr val="dk1"/>
            </a:solidFill>
            <a:prstDash val="solid"/>
            <a:round/>
            <a:headEnd type="none" w="sm" len="sm"/>
            <a:tailEnd type="none" w="sm" len="sm"/>
          </a:ln>
          <a:effectLst>
            <a:outerShdw dist="76200" dir="2700000" algn="tl" rotWithShape="0">
              <a:schemeClr val="dk1"/>
            </a:outerShdw>
          </a:effectLst>
        </p:spPr>
        <p:txBody>
          <a:bodyPr spcFirstLastPara="1" wrap="square" lIns="182875" tIns="182875" rIns="91425" bIns="45700" anchor="t" anchorCtr="0">
            <a:normAutofit/>
          </a:bodyPr>
          <a:lstStyle>
            <a:lvl1pPr marL="457200" marR="0" lvl="0" indent="-22860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Segoe UI Semilight" panose="020B0402040204020203" pitchFamily="34" charset="0"/>
                <a:ea typeface="Roboto"/>
                <a:cs typeface="Segoe UI Semilight" panose="020B0402040204020203" pitchFamily="34" charset="0"/>
                <a:sym typeface="Roboto"/>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5" name="Google Shape;95;p63"/>
          <p:cNvSpPr txBox="1">
            <a:spLocks noGrp="1"/>
          </p:cNvSpPr>
          <p:nvPr>
            <p:ph type="body" idx="5"/>
          </p:nvPr>
        </p:nvSpPr>
        <p:spPr>
          <a:xfrm>
            <a:off x="8363909" y="1219200"/>
            <a:ext cx="3505200" cy="762000"/>
          </a:xfrm>
          <a:prstGeom prst="rect">
            <a:avLst/>
          </a:prstGeom>
          <a:solidFill>
            <a:srgbClr val="FEC1C1"/>
          </a:solidFill>
          <a:ln w="9525" cap="flat" cmpd="sng">
            <a:solidFill>
              <a:schemeClr val="dk1"/>
            </a:solidFill>
            <a:prstDash val="solid"/>
            <a:round/>
            <a:headEnd type="none" w="sm" len="sm"/>
            <a:tailEnd type="none" w="sm" len="sm"/>
          </a:ln>
          <a:effectLst>
            <a:outerShdw dist="76200" dir="2700000" algn="tl" rotWithShape="0">
              <a:schemeClr val="dk1"/>
            </a:outerShdw>
          </a:effectLst>
        </p:spPr>
        <p:txBody>
          <a:bodyPr spcFirstLastPara="1" wrap="square" lIns="91425" tIns="45700" rIns="91425" bIns="45700" anchor="ctr" anchorCtr="0">
            <a:normAutofit/>
          </a:bodyPr>
          <a:lstStyle>
            <a:lvl1pPr marL="457200" marR="0" lvl="0" indent="-228600" algn="l" rtl="0">
              <a:lnSpc>
                <a:spcPct val="100000"/>
              </a:lnSpc>
              <a:spcBef>
                <a:spcPts val="400"/>
              </a:spcBef>
              <a:spcAft>
                <a:spcPts val="0"/>
              </a:spcAft>
              <a:buClr>
                <a:schemeClr val="dk1"/>
              </a:buClr>
              <a:buSzPts val="2000"/>
              <a:buFont typeface="Arial"/>
              <a:buNone/>
              <a:defRPr sz="2000" b="1" i="0" u="none" strike="noStrike" cap="none">
                <a:solidFill>
                  <a:schemeClr val="dk1"/>
                </a:solidFill>
                <a:latin typeface="Segoe UI Semilight" panose="020B0402040204020203" pitchFamily="34" charset="0"/>
                <a:ea typeface="Roboto"/>
                <a:cs typeface="Segoe UI Semilight" panose="020B0402040204020203" pitchFamily="34" charset="0"/>
                <a:sym typeface="Roboto"/>
              </a:defRPr>
            </a:lvl1pPr>
            <a:lvl2pPr marL="914400" marR="0" lvl="1" indent="-406400" algn="l" rtl="0">
              <a:lnSpc>
                <a:spcPct val="100000"/>
              </a:lnSpc>
              <a:spcBef>
                <a:spcPts val="56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6" name="Google Shape;96;p63"/>
          <p:cNvSpPr txBox="1">
            <a:spLocks noGrp="1"/>
          </p:cNvSpPr>
          <p:nvPr>
            <p:ph type="body" idx="6"/>
          </p:nvPr>
        </p:nvSpPr>
        <p:spPr>
          <a:xfrm>
            <a:off x="8363909" y="1981200"/>
            <a:ext cx="3505200" cy="4419600"/>
          </a:xfrm>
          <a:prstGeom prst="rect">
            <a:avLst/>
          </a:prstGeom>
          <a:solidFill>
            <a:schemeClr val="lt1"/>
          </a:solidFill>
          <a:ln w="9525" cap="flat" cmpd="sng">
            <a:solidFill>
              <a:schemeClr val="dk1"/>
            </a:solidFill>
            <a:prstDash val="solid"/>
            <a:round/>
            <a:headEnd type="none" w="sm" len="sm"/>
            <a:tailEnd type="none" w="sm" len="sm"/>
          </a:ln>
          <a:effectLst>
            <a:outerShdw dist="76200" dir="2700000" algn="tl" rotWithShape="0">
              <a:schemeClr val="dk1"/>
            </a:outerShdw>
          </a:effectLst>
        </p:spPr>
        <p:txBody>
          <a:bodyPr spcFirstLastPara="1" wrap="square" lIns="182875" tIns="182875" rIns="91425" bIns="45700" anchor="t" anchorCtr="0">
            <a:normAutofit/>
          </a:bodyPr>
          <a:lstStyle>
            <a:lvl1pPr marL="457200" marR="0" lvl="0" indent="-22860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Segoe UI Semilight" panose="020B0402040204020203" pitchFamily="34" charset="0"/>
                <a:ea typeface="Roboto"/>
                <a:cs typeface="Segoe UI Semilight" panose="020B0402040204020203" pitchFamily="34" charset="0"/>
                <a:sym typeface="Roboto"/>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10_Two Content">
  <p:cSld name="10_Two Content">
    <p:spTree>
      <p:nvGrpSpPr>
        <p:cNvPr id="1" name="Shape 97"/>
        <p:cNvGrpSpPr/>
        <p:nvPr/>
      </p:nvGrpSpPr>
      <p:grpSpPr>
        <a:xfrm>
          <a:off x="0" y="0"/>
          <a:ext cx="0" cy="0"/>
          <a:chOff x="0" y="0"/>
          <a:chExt cx="0" cy="0"/>
        </a:xfrm>
      </p:grpSpPr>
      <p:sp>
        <p:nvSpPr>
          <p:cNvPr id="98" name="Google Shape;98;p64"/>
          <p:cNvSpPr>
            <a:spLocks noGrp="1"/>
          </p:cNvSpPr>
          <p:nvPr>
            <p:ph type="body" idx="1"/>
          </p:nvPr>
        </p:nvSpPr>
        <p:spPr>
          <a:xfrm>
            <a:off x="304800" y="1447800"/>
            <a:ext cx="5486400" cy="838200"/>
          </a:xfrm>
          <a:prstGeom prst="roundRect">
            <a:avLst>
              <a:gd name="adj" fmla="val 0"/>
            </a:avLst>
          </a:prstGeom>
          <a:solidFill>
            <a:schemeClr val="lt1"/>
          </a:solidFill>
          <a:ln>
            <a:noFill/>
          </a:ln>
          <a:effectLst>
            <a:outerShdw blurRad="63500" sx="75000" sy="75000" algn="ctr" rotWithShape="0">
              <a:srgbClr val="BFBFBF">
                <a:alpha val="60000"/>
              </a:srgbClr>
            </a:outerShdw>
          </a:effectLst>
        </p:spPr>
        <p:txBody>
          <a:bodyPr spcFirstLastPara="1" wrap="square" lIns="91425" tIns="45700" rIns="91425" bIns="45700" anchor="t" anchorCtr="0">
            <a:noAutofit/>
          </a:bodyPr>
          <a:lstStyle>
            <a:lvl1pPr marL="457200" marR="0" lvl="0"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Segoe UI Semilight" panose="020B0402040204020203" pitchFamily="34" charset="0"/>
                <a:ea typeface="Roboto"/>
                <a:cs typeface="Segoe UI Semilight" panose="020B0402040204020203" pitchFamily="34" charset="0"/>
                <a:sym typeface="Roboto"/>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9" name="Google Shape;99;p64"/>
          <p:cNvSpPr>
            <a:spLocks noGrp="1"/>
          </p:cNvSpPr>
          <p:nvPr>
            <p:ph type="body" idx="2"/>
          </p:nvPr>
        </p:nvSpPr>
        <p:spPr>
          <a:xfrm>
            <a:off x="304800" y="5105400"/>
            <a:ext cx="5486400" cy="838200"/>
          </a:xfrm>
          <a:prstGeom prst="roundRect">
            <a:avLst>
              <a:gd name="adj" fmla="val 0"/>
            </a:avLst>
          </a:prstGeom>
          <a:solidFill>
            <a:schemeClr val="lt1"/>
          </a:solidFill>
          <a:ln>
            <a:noFill/>
          </a:ln>
          <a:effectLst>
            <a:outerShdw blurRad="63500" sx="75000" sy="75000" algn="ctr" rotWithShape="0">
              <a:srgbClr val="BFBFBF">
                <a:alpha val="60000"/>
              </a:srgbClr>
            </a:outerShdw>
          </a:effectLst>
        </p:spPr>
        <p:txBody>
          <a:bodyPr spcFirstLastPara="1" wrap="square" lIns="91425" tIns="45700" rIns="91425" bIns="45700" anchor="t" anchorCtr="0">
            <a:noAutofit/>
          </a:bodyPr>
          <a:lstStyle>
            <a:lvl1pPr marL="457200" marR="0" lvl="0"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Segoe UI Semilight" panose="020B0402040204020203" pitchFamily="34" charset="0"/>
                <a:ea typeface="Roboto"/>
                <a:cs typeface="Segoe UI Semilight" panose="020B0402040204020203" pitchFamily="34" charset="0"/>
                <a:sym typeface="Roboto"/>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00" name="Google Shape;100;p64"/>
          <p:cNvSpPr>
            <a:spLocks noGrp="1"/>
          </p:cNvSpPr>
          <p:nvPr>
            <p:ph type="body" idx="3"/>
          </p:nvPr>
        </p:nvSpPr>
        <p:spPr>
          <a:xfrm>
            <a:off x="304800" y="3886200"/>
            <a:ext cx="5486400" cy="838200"/>
          </a:xfrm>
          <a:prstGeom prst="roundRect">
            <a:avLst>
              <a:gd name="adj" fmla="val 0"/>
            </a:avLst>
          </a:prstGeom>
          <a:solidFill>
            <a:schemeClr val="lt1"/>
          </a:solidFill>
          <a:ln>
            <a:noFill/>
          </a:ln>
          <a:effectLst>
            <a:outerShdw blurRad="63500" sx="75000" sy="75000" algn="ctr" rotWithShape="0">
              <a:srgbClr val="BFBFBF">
                <a:alpha val="60000"/>
              </a:srgbClr>
            </a:outerShdw>
          </a:effectLst>
        </p:spPr>
        <p:txBody>
          <a:bodyPr spcFirstLastPara="1" wrap="square" lIns="91425" tIns="45700" rIns="91425" bIns="45700" anchor="t" anchorCtr="0">
            <a:noAutofit/>
          </a:bodyPr>
          <a:lstStyle>
            <a:lvl1pPr marL="457200" marR="0" lvl="0"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Segoe UI Semilight" panose="020B0402040204020203" pitchFamily="34" charset="0"/>
                <a:ea typeface="Roboto"/>
                <a:cs typeface="Segoe UI Semilight" panose="020B0402040204020203" pitchFamily="34" charset="0"/>
                <a:sym typeface="Roboto"/>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01" name="Google Shape;101;p64"/>
          <p:cNvSpPr>
            <a:spLocks noGrp="1"/>
          </p:cNvSpPr>
          <p:nvPr>
            <p:ph type="body" idx="4"/>
          </p:nvPr>
        </p:nvSpPr>
        <p:spPr>
          <a:xfrm>
            <a:off x="304800" y="2667000"/>
            <a:ext cx="5486400" cy="838200"/>
          </a:xfrm>
          <a:prstGeom prst="roundRect">
            <a:avLst>
              <a:gd name="adj" fmla="val 0"/>
            </a:avLst>
          </a:prstGeom>
          <a:solidFill>
            <a:schemeClr val="lt1"/>
          </a:solidFill>
          <a:ln>
            <a:noFill/>
          </a:ln>
          <a:effectLst>
            <a:outerShdw blurRad="63500" sx="75000" sy="75000" algn="ctr" rotWithShape="0">
              <a:srgbClr val="BFBFBF">
                <a:alpha val="60000"/>
              </a:srgbClr>
            </a:outerShdw>
          </a:effectLst>
        </p:spPr>
        <p:txBody>
          <a:bodyPr spcFirstLastPara="1" wrap="square" lIns="91425" tIns="45700" rIns="91425" bIns="45700" anchor="t" anchorCtr="0">
            <a:noAutofit/>
          </a:bodyPr>
          <a:lstStyle>
            <a:lvl1pPr marL="457200" marR="0" lvl="0"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Segoe UI Semilight" panose="020B0402040204020203" pitchFamily="34" charset="0"/>
                <a:ea typeface="Roboto"/>
                <a:cs typeface="Segoe UI Semilight" panose="020B0402040204020203" pitchFamily="34" charset="0"/>
                <a:sym typeface="Roboto"/>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03" name="Google Shape;103;p64"/>
          <p:cNvSpPr>
            <a:spLocks noGrp="1"/>
          </p:cNvSpPr>
          <p:nvPr>
            <p:ph type="body" idx="5"/>
          </p:nvPr>
        </p:nvSpPr>
        <p:spPr>
          <a:xfrm>
            <a:off x="6400800" y="1447800"/>
            <a:ext cx="5486400" cy="838200"/>
          </a:xfrm>
          <a:prstGeom prst="roundRect">
            <a:avLst>
              <a:gd name="adj" fmla="val 0"/>
            </a:avLst>
          </a:prstGeom>
          <a:solidFill>
            <a:schemeClr val="lt1"/>
          </a:solidFill>
          <a:ln>
            <a:noFill/>
          </a:ln>
          <a:effectLst>
            <a:outerShdw blurRad="63500" sx="75000" sy="75000" algn="ctr" rotWithShape="0">
              <a:srgbClr val="BFBFBF">
                <a:alpha val="60000"/>
              </a:srgbClr>
            </a:outerShdw>
          </a:effectLst>
        </p:spPr>
        <p:txBody>
          <a:bodyPr spcFirstLastPara="1" wrap="square" lIns="91425" tIns="45700" rIns="91425" bIns="45700" anchor="t" anchorCtr="0">
            <a:noAutofit/>
          </a:bodyPr>
          <a:lstStyle>
            <a:lvl1pPr marL="457200" marR="0" lvl="0"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Segoe UI Semilight" panose="020B0402040204020203" pitchFamily="34" charset="0"/>
                <a:ea typeface="Roboto"/>
                <a:cs typeface="Segoe UI Semilight" panose="020B0402040204020203" pitchFamily="34" charset="0"/>
                <a:sym typeface="Roboto"/>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04" name="Google Shape;104;p64"/>
          <p:cNvSpPr>
            <a:spLocks noGrp="1"/>
          </p:cNvSpPr>
          <p:nvPr>
            <p:ph type="body" idx="6"/>
          </p:nvPr>
        </p:nvSpPr>
        <p:spPr>
          <a:xfrm>
            <a:off x="6400800" y="5105400"/>
            <a:ext cx="5486400" cy="838200"/>
          </a:xfrm>
          <a:prstGeom prst="roundRect">
            <a:avLst>
              <a:gd name="adj" fmla="val 0"/>
            </a:avLst>
          </a:prstGeom>
          <a:solidFill>
            <a:schemeClr val="lt1"/>
          </a:solidFill>
          <a:ln>
            <a:noFill/>
          </a:ln>
          <a:effectLst>
            <a:outerShdw blurRad="63500" sx="75000" sy="75000" algn="ctr" rotWithShape="0">
              <a:srgbClr val="BFBFBF">
                <a:alpha val="60000"/>
              </a:srgbClr>
            </a:outerShdw>
          </a:effectLst>
        </p:spPr>
        <p:txBody>
          <a:bodyPr spcFirstLastPara="1" wrap="square" lIns="91425" tIns="45700" rIns="91425" bIns="45700" anchor="t" anchorCtr="0">
            <a:noAutofit/>
          </a:bodyPr>
          <a:lstStyle>
            <a:lvl1pPr marL="457200" marR="0" lvl="0"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Segoe UI Semilight" panose="020B0402040204020203" pitchFamily="34" charset="0"/>
                <a:ea typeface="Roboto"/>
                <a:cs typeface="Segoe UI Semilight" panose="020B0402040204020203" pitchFamily="34" charset="0"/>
                <a:sym typeface="Roboto"/>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05" name="Google Shape;105;p64"/>
          <p:cNvSpPr>
            <a:spLocks noGrp="1"/>
          </p:cNvSpPr>
          <p:nvPr>
            <p:ph type="body" idx="7"/>
          </p:nvPr>
        </p:nvSpPr>
        <p:spPr>
          <a:xfrm>
            <a:off x="6400800" y="3886200"/>
            <a:ext cx="5486400" cy="838200"/>
          </a:xfrm>
          <a:prstGeom prst="roundRect">
            <a:avLst>
              <a:gd name="adj" fmla="val 0"/>
            </a:avLst>
          </a:prstGeom>
          <a:solidFill>
            <a:schemeClr val="lt1"/>
          </a:solidFill>
          <a:ln>
            <a:noFill/>
          </a:ln>
          <a:effectLst>
            <a:outerShdw blurRad="63500" sx="75000" sy="75000" algn="ctr" rotWithShape="0">
              <a:srgbClr val="BFBFBF">
                <a:alpha val="60000"/>
              </a:srgbClr>
            </a:outerShdw>
          </a:effectLst>
        </p:spPr>
        <p:txBody>
          <a:bodyPr spcFirstLastPara="1" wrap="square" lIns="91425" tIns="45700" rIns="91425" bIns="45700" anchor="t" anchorCtr="0">
            <a:noAutofit/>
          </a:bodyPr>
          <a:lstStyle>
            <a:lvl1pPr marL="457200" marR="0" lvl="0"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Segoe UI Semilight" panose="020B0402040204020203" pitchFamily="34" charset="0"/>
                <a:ea typeface="Roboto"/>
                <a:cs typeface="Segoe UI Semilight" panose="020B0402040204020203" pitchFamily="34" charset="0"/>
                <a:sym typeface="Roboto"/>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06" name="Google Shape;106;p64"/>
          <p:cNvSpPr>
            <a:spLocks noGrp="1"/>
          </p:cNvSpPr>
          <p:nvPr>
            <p:ph type="body" idx="8"/>
          </p:nvPr>
        </p:nvSpPr>
        <p:spPr>
          <a:xfrm>
            <a:off x="6400800" y="2667000"/>
            <a:ext cx="5486400" cy="838200"/>
          </a:xfrm>
          <a:prstGeom prst="roundRect">
            <a:avLst>
              <a:gd name="adj" fmla="val 0"/>
            </a:avLst>
          </a:prstGeom>
          <a:solidFill>
            <a:schemeClr val="lt1"/>
          </a:solidFill>
          <a:ln>
            <a:noFill/>
          </a:ln>
          <a:effectLst>
            <a:outerShdw blurRad="63500" sx="75000" sy="75000" algn="ctr" rotWithShape="0">
              <a:srgbClr val="BFBFBF">
                <a:alpha val="60000"/>
              </a:srgbClr>
            </a:outerShdw>
          </a:effectLst>
        </p:spPr>
        <p:txBody>
          <a:bodyPr spcFirstLastPara="1" wrap="square" lIns="91425" tIns="45700" rIns="91425" bIns="45700" anchor="t" anchorCtr="0">
            <a:noAutofit/>
          </a:bodyPr>
          <a:lstStyle>
            <a:lvl1pPr marL="457200" marR="0" lvl="0"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Segoe UI Semilight" panose="020B0402040204020203" pitchFamily="34" charset="0"/>
                <a:ea typeface="Roboto"/>
                <a:cs typeface="Segoe UI Semilight" panose="020B0402040204020203" pitchFamily="34" charset="0"/>
                <a:sym typeface="Roboto"/>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07" name="Google Shape;107;p64"/>
          <p:cNvSpPr txBox="1">
            <a:spLocks noGrp="1"/>
          </p:cNvSpPr>
          <p:nvPr>
            <p:ph type="title"/>
          </p:nvPr>
        </p:nvSpPr>
        <p:spPr>
          <a:xfrm>
            <a:off x="0" y="0"/>
            <a:ext cx="12192000" cy="77724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chemeClr val="dk1"/>
              </a:buClr>
              <a:buSzPts val="4400"/>
              <a:buFont typeface="Roboto"/>
              <a:buNone/>
              <a:defRPr sz="4400" b="1" i="1" u="none" strike="noStrike" cap="none">
                <a:solidFill>
                  <a:schemeClr val="dk1"/>
                </a:solidFill>
                <a:latin typeface="Segoe UI Semibold" panose="020B0702040204020203" pitchFamily="34" charset="0"/>
                <a:ea typeface="Roboto"/>
                <a:cs typeface="Segoe UI Semibold" panose="020B0702040204020203" pitchFamily="34" charset="0"/>
                <a:sym typeface="Roboto"/>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9_Two Content" userDrawn="1">
  <p:cSld name="9_Two Content">
    <p:spTree>
      <p:nvGrpSpPr>
        <p:cNvPr id="1" name="Shape 34"/>
        <p:cNvGrpSpPr/>
        <p:nvPr/>
      </p:nvGrpSpPr>
      <p:grpSpPr>
        <a:xfrm>
          <a:off x="0" y="0"/>
          <a:ext cx="0" cy="0"/>
          <a:chOff x="0" y="0"/>
          <a:chExt cx="0" cy="0"/>
        </a:xfrm>
      </p:grpSpPr>
      <p:sp>
        <p:nvSpPr>
          <p:cNvPr id="37" name="Google Shape;37;p56"/>
          <p:cNvSpPr txBox="1">
            <a:spLocks noGrp="1"/>
          </p:cNvSpPr>
          <p:nvPr>
            <p:ph type="title"/>
          </p:nvPr>
        </p:nvSpPr>
        <p:spPr>
          <a:xfrm>
            <a:off x="0" y="0"/>
            <a:ext cx="12192000" cy="77724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chemeClr val="dk1"/>
              </a:buClr>
              <a:buSzPts val="4400"/>
              <a:buFont typeface="Roboto"/>
              <a:buNone/>
              <a:defRPr sz="4400" b="1" i="1" u="none" strike="noStrike" cap="none">
                <a:solidFill>
                  <a:schemeClr val="dk1"/>
                </a:solidFill>
                <a:latin typeface="Segoe UI Semibold" panose="020B0702040204020203" pitchFamily="34" charset="0"/>
                <a:ea typeface="Roboto"/>
                <a:cs typeface="Segoe UI Semibold" panose="020B0702040204020203" pitchFamily="34" charset="0"/>
                <a:sym typeface="Roboto"/>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5" name="Content Placeholder 3">
            <a:extLst>
              <a:ext uri="{FF2B5EF4-FFF2-40B4-BE49-F238E27FC236}">
                <a16:creationId xmlns:a16="http://schemas.microsoft.com/office/drawing/2014/main" id="{F5EEA4FA-B853-421E-A5B6-385BB7F93A97}"/>
              </a:ext>
            </a:extLst>
          </p:cNvPr>
          <p:cNvSpPr>
            <a:spLocks noGrp="1"/>
          </p:cNvSpPr>
          <p:nvPr>
            <p:ph sz="quarter" idx="12"/>
          </p:nvPr>
        </p:nvSpPr>
        <p:spPr>
          <a:xfrm>
            <a:off x="378317" y="1188333"/>
            <a:ext cx="11435365" cy="5200891"/>
          </a:xfrm>
          <a:prstGeom prst="rect">
            <a:avLst/>
          </a:prstGeom>
          <a:solidFill>
            <a:schemeClr val="lt1"/>
          </a:solidFill>
          <a:ln>
            <a:noFill/>
          </a:ln>
          <a:effectLst>
            <a:outerShdw dist="76200" dir="2700000" algn="tl" rotWithShape="0">
              <a:srgbClr val="000000"/>
            </a:outerShdw>
          </a:effectLst>
        </p:spPr>
        <p:txBody>
          <a:bodyPr spcFirstLastPara="1" wrap="square" lIns="91425" tIns="45700" rIns="91425" bIns="45700" anchor="ctr" anchorCtr="0">
            <a:noAutofit/>
          </a:bodyPr>
          <a:lstStyle>
            <a:lvl1pPr marL="228600" indent="0">
              <a:buFont typeface="Arial" panose="020B0604020202020204" pitchFamily="34" charset="0"/>
              <a:buNone/>
              <a:defRPr lang="en-US" sz="2400" smtClean="0">
                <a:solidFill>
                  <a:schemeClr val="dk1"/>
                </a:solidFill>
                <a:latin typeface="Segoe UI Semilight" panose="020B0402040204020203" pitchFamily="34" charset="0"/>
                <a:ea typeface="Roboto"/>
                <a:cs typeface="Segoe UI Semilight" panose="020B0402040204020203" pitchFamily="34" charset="0"/>
              </a:defRPr>
            </a:lvl1pPr>
            <a:lvl2pPr marL="558800" indent="0">
              <a:buFont typeface="Arial" panose="020B0604020202020204" pitchFamily="34" charset="0"/>
              <a:buNone/>
              <a:defRPr lang="en-US" sz="2000" smtClean="0">
                <a:solidFill>
                  <a:schemeClr val="dk1"/>
                </a:solidFill>
                <a:latin typeface="Segoe UI Semilight" panose="020B0402040204020203" pitchFamily="34" charset="0"/>
                <a:ea typeface="Roboto"/>
                <a:cs typeface="Segoe UI Semilight" panose="020B0402040204020203" pitchFamily="34" charset="0"/>
              </a:defRPr>
            </a:lvl2pPr>
            <a:lvl3pPr marL="990600" indent="0">
              <a:buNone/>
              <a:defRPr lang="en-US" sz="2400" smtClean="0">
                <a:solidFill>
                  <a:schemeClr val="dk1"/>
                </a:solidFill>
                <a:latin typeface="Segoe UI Semilight" panose="020B0402040204020203" pitchFamily="34" charset="0"/>
                <a:ea typeface="Roboto"/>
                <a:cs typeface="Segoe UI Semilight" panose="020B0402040204020203" pitchFamily="34" charset="0"/>
              </a:defRPr>
            </a:lvl3pPr>
            <a:lvl4pPr>
              <a:defRPr lang="en-US" sz="2000" smtClean="0">
                <a:solidFill>
                  <a:schemeClr val="dk1"/>
                </a:solidFill>
                <a:latin typeface="Segoe UI Semilight" panose="020B0402040204020203" pitchFamily="34" charset="0"/>
                <a:ea typeface="Roboto"/>
                <a:cs typeface="Segoe UI Semilight" panose="020B0402040204020203" pitchFamily="34" charset="0"/>
              </a:defRPr>
            </a:lvl4pPr>
            <a:lvl5pPr>
              <a:defRPr lang="en-US" sz="2000">
                <a:solidFill>
                  <a:schemeClr val="dk1"/>
                </a:solidFill>
                <a:latin typeface="Segoe UI Semilight" panose="020B0402040204020203" pitchFamily="34" charset="0"/>
                <a:ea typeface="Roboto" panose="02000000000000000000" pitchFamily="2" charset="0"/>
                <a:cs typeface="Segoe UI Semilight" panose="020B0402040204020203" pitchFamily="34" charset="0"/>
              </a:defRPr>
            </a:lvl5pPr>
          </a:lstStyle>
          <a:p>
            <a:pPr lvl="0"/>
            <a:r>
              <a:rPr lang="en-US" dirty="0"/>
              <a:t>Click to edit Master text styles</a:t>
            </a:r>
          </a:p>
          <a:p>
            <a:pPr lvl="0"/>
            <a:r>
              <a:rPr lang="en-US" dirty="0"/>
              <a:t>	Second level</a:t>
            </a:r>
          </a:p>
          <a:p>
            <a:pPr marL="1371600" lvl="2" indent="-381000">
              <a:spcBef>
                <a:spcPts val="480"/>
              </a:spcBef>
              <a:buClr>
                <a:schemeClr val="dk1"/>
              </a:buClr>
              <a:buSzPts val="2400"/>
              <a:buChar char="•"/>
            </a:pPr>
            <a:endParaRPr lang="en-US" dirty="0"/>
          </a:p>
        </p:txBody>
      </p:sp>
    </p:spTree>
    <p:extLst>
      <p:ext uri="{BB962C8B-B14F-4D97-AF65-F5344CB8AC3E}">
        <p14:creationId xmlns:p14="http://schemas.microsoft.com/office/powerpoint/2010/main" val="36729144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11_Two Content" userDrawn="1">
  <p:cSld name="11_Two Content">
    <p:spTree>
      <p:nvGrpSpPr>
        <p:cNvPr id="1" name="Shape 26"/>
        <p:cNvGrpSpPr/>
        <p:nvPr/>
      </p:nvGrpSpPr>
      <p:grpSpPr>
        <a:xfrm>
          <a:off x="0" y="0"/>
          <a:ext cx="0" cy="0"/>
          <a:chOff x="0" y="0"/>
          <a:chExt cx="0" cy="0"/>
        </a:xfrm>
      </p:grpSpPr>
      <p:sp>
        <p:nvSpPr>
          <p:cNvPr id="32" name="Google Shape;32;p55"/>
          <p:cNvSpPr txBox="1">
            <a:spLocks noGrp="1"/>
          </p:cNvSpPr>
          <p:nvPr>
            <p:ph type="title"/>
          </p:nvPr>
        </p:nvSpPr>
        <p:spPr>
          <a:xfrm>
            <a:off x="0" y="0"/>
            <a:ext cx="12192000" cy="77724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chemeClr val="dk1"/>
              </a:buClr>
              <a:buSzPts val="4400"/>
              <a:buFont typeface="Roboto"/>
              <a:buNone/>
              <a:defRPr sz="4400" b="1" i="1" u="none" strike="noStrike" cap="none">
                <a:solidFill>
                  <a:schemeClr val="dk1"/>
                </a:solidFill>
                <a:latin typeface="Segoe UI Semibold" panose="020B0702040204020203" pitchFamily="34" charset="0"/>
                <a:ea typeface="Roboto"/>
                <a:cs typeface="Segoe UI Semibold" panose="020B0702040204020203" pitchFamily="34" charset="0"/>
                <a:sym typeface="Roboto"/>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3" name="Content Placeholder 2">
            <a:extLst>
              <a:ext uri="{FF2B5EF4-FFF2-40B4-BE49-F238E27FC236}">
                <a16:creationId xmlns:a16="http://schemas.microsoft.com/office/drawing/2014/main" id="{09155BC9-976C-4824-8E6F-BB2DFA912B59}"/>
              </a:ext>
            </a:extLst>
          </p:cNvPr>
          <p:cNvSpPr>
            <a:spLocks noGrp="1"/>
          </p:cNvSpPr>
          <p:nvPr>
            <p:ph sz="quarter" idx="10"/>
          </p:nvPr>
        </p:nvSpPr>
        <p:spPr>
          <a:xfrm>
            <a:off x="304800" y="1121569"/>
            <a:ext cx="5486400" cy="2638425"/>
          </a:xfrm>
          <a:prstGeom prst="rect">
            <a:avLst/>
          </a:prstGeom>
          <a:solidFill>
            <a:schemeClr val="lt1"/>
          </a:solidFill>
          <a:ln w="9525" cap="flat" cmpd="sng">
            <a:solidFill>
              <a:schemeClr val="dk1"/>
            </a:solidFill>
            <a:prstDash val="solid"/>
            <a:round/>
            <a:headEnd type="none" w="sm" len="sm"/>
            <a:tailEnd type="none" w="sm" len="sm"/>
          </a:ln>
          <a:effectLst>
            <a:outerShdw dist="76200" dir="2700000" algn="tl" rotWithShape="0">
              <a:schemeClr val="dk1"/>
            </a:outerShdw>
          </a:effectLst>
        </p:spPr>
        <p:txBody>
          <a:bodyPr spcFirstLastPara="1" wrap="square" lIns="91425" tIns="45700" rIns="91425" bIns="45700" anchor="ctr" anchorCtr="0">
            <a:normAutofit/>
          </a:bodyPr>
          <a:lstStyle>
            <a:lvl1pPr>
              <a:defRPr lang="en-US" sz="1800" smtClean="0">
                <a:solidFill>
                  <a:schemeClr val="dk1"/>
                </a:solidFill>
                <a:latin typeface="Segoe UI Semilight" panose="020B0402040204020203" pitchFamily="34" charset="0"/>
                <a:ea typeface="Roboto"/>
                <a:cs typeface="Segoe UI Semilight" panose="020B0402040204020203" pitchFamily="34" charset="0"/>
              </a:defRPr>
            </a:lvl1pPr>
            <a:lvl2pPr>
              <a:defRPr lang="en-US" sz="2400" smtClean="0">
                <a:solidFill>
                  <a:schemeClr val="dk1"/>
                </a:solidFill>
                <a:latin typeface="Segoe UI Semilight" panose="020B0402040204020203" pitchFamily="34" charset="0"/>
                <a:ea typeface="Roboto"/>
                <a:cs typeface="Segoe UI Semilight" panose="020B0402040204020203" pitchFamily="34" charset="0"/>
              </a:defRPr>
            </a:lvl2pPr>
            <a:lvl3pPr>
              <a:defRPr lang="en-US" sz="2000" smtClean="0">
                <a:solidFill>
                  <a:schemeClr val="dk1"/>
                </a:solidFill>
                <a:latin typeface="Segoe UI Semilight" panose="020B0402040204020203" pitchFamily="34" charset="0"/>
                <a:ea typeface="Roboto"/>
                <a:cs typeface="Segoe UI Semilight" panose="020B0402040204020203" pitchFamily="34" charset="0"/>
              </a:defRPr>
            </a:lvl3pPr>
            <a:lvl4pPr>
              <a:defRPr lang="en-US" sz="1800" smtClean="0">
                <a:solidFill>
                  <a:schemeClr val="dk1"/>
                </a:solidFill>
                <a:latin typeface="Segoe UI Semilight" panose="020B0402040204020203" pitchFamily="34" charset="0"/>
                <a:ea typeface="Roboto"/>
                <a:cs typeface="Segoe UI Semilight" panose="020B0402040204020203" pitchFamily="34" charset="0"/>
              </a:defRPr>
            </a:lvl4pPr>
            <a:lvl5pPr>
              <a:defRPr lang="en-US" sz="1800">
                <a:solidFill>
                  <a:schemeClr val="dk1"/>
                </a:solidFill>
                <a:latin typeface="Segoe UI Semilight" panose="020B0402040204020203" pitchFamily="34" charset="0"/>
                <a:ea typeface="Roboto"/>
                <a:cs typeface="Segoe UI Semilight" panose="020B0402040204020203" pitchFamily="34" charset="0"/>
              </a:defRPr>
            </a:lvl5pPr>
          </a:lstStyle>
          <a:p>
            <a:pPr marL="457200" lvl="0" indent="-228600">
              <a:spcBef>
                <a:spcPts val="360"/>
              </a:spcBef>
              <a:buClr>
                <a:schemeClr val="dk1"/>
              </a:buClr>
              <a:buSzPts val="1800"/>
              <a:buNone/>
            </a:pPr>
            <a:r>
              <a:rPr lang="en-US"/>
              <a:t>Click to edit Master text styles</a:t>
            </a:r>
          </a:p>
          <a:p>
            <a:pPr marL="914400" lvl="1" indent="-228600">
              <a:spcBef>
                <a:spcPts val="480"/>
              </a:spcBef>
              <a:buClr>
                <a:schemeClr val="dk1"/>
              </a:buClr>
              <a:buSzPts val="2400"/>
              <a:buNone/>
            </a:pPr>
            <a:r>
              <a:rPr lang="en-US"/>
              <a:t>Second level</a:t>
            </a:r>
          </a:p>
          <a:p>
            <a:pPr marL="1371600" lvl="2" indent="-355600">
              <a:spcBef>
                <a:spcPts val="400"/>
              </a:spcBef>
              <a:buClr>
                <a:schemeClr val="dk1"/>
              </a:buClr>
              <a:buSzPts val="2000"/>
              <a:buChar char="•"/>
            </a:pPr>
            <a:r>
              <a:rPr lang="en-US"/>
              <a:t>Third level</a:t>
            </a:r>
          </a:p>
          <a:p>
            <a:pPr marL="1828800" lvl="3" indent="-342900">
              <a:spcBef>
                <a:spcPts val="360"/>
              </a:spcBef>
              <a:buClr>
                <a:schemeClr val="dk1"/>
              </a:buClr>
              <a:buSzPts val="1800"/>
              <a:buChar char="–"/>
            </a:pPr>
            <a:r>
              <a:rPr lang="en-US"/>
              <a:t>Fourth level</a:t>
            </a:r>
          </a:p>
          <a:p>
            <a:pPr marL="2286000" lvl="4" indent="-342900">
              <a:spcBef>
                <a:spcPts val="360"/>
              </a:spcBef>
              <a:buClr>
                <a:schemeClr val="dk1"/>
              </a:buClr>
              <a:buSzPts val="1800"/>
              <a:buChar char="»"/>
            </a:pPr>
            <a:r>
              <a:rPr lang="en-US"/>
              <a:t>Fifth level</a:t>
            </a:r>
          </a:p>
        </p:txBody>
      </p:sp>
      <p:sp>
        <p:nvSpPr>
          <p:cNvPr id="10" name="Content Placeholder 2">
            <a:extLst>
              <a:ext uri="{FF2B5EF4-FFF2-40B4-BE49-F238E27FC236}">
                <a16:creationId xmlns:a16="http://schemas.microsoft.com/office/drawing/2014/main" id="{68547D9D-3F17-4E0B-AFA1-43D2C714F656}"/>
              </a:ext>
            </a:extLst>
          </p:cNvPr>
          <p:cNvSpPr>
            <a:spLocks noGrp="1"/>
          </p:cNvSpPr>
          <p:nvPr>
            <p:ph sz="quarter" idx="11"/>
          </p:nvPr>
        </p:nvSpPr>
        <p:spPr>
          <a:xfrm>
            <a:off x="304800" y="3912393"/>
            <a:ext cx="5486400" cy="2638425"/>
          </a:xfrm>
          <a:prstGeom prst="rect">
            <a:avLst/>
          </a:prstGeom>
          <a:solidFill>
            <a:schemeClr val="lt1"/>
          </a:solidFill>
          <a:ln w="9525" cap="flat" cmpd="sng">
            <a:solidFill>
              <a:schemeClr val="dk1"/>
            </a:solidFill>
            <a:prstDash val="solid"/>
            <a:round/>
            <a:headEnd type="none" w="sm" len="sm"/>
            <a:tailEnd type="none" w="sm" len="sm"/>
          </a:ln>
          <a:effectLst>
            <a:outerShdw dist="76200" dir="2700000" algn="tl" rotWithShape="0">
              <a:schemeClr val="dk1"/>
            </a:outerShdw>
          </a:effectLst>
        </p:spPr>
        <p:txBody>
          <a:bodyPr spcFirstLastPara="1" wrap="square" lIns="91425" tIns="45700" rIns="91425" bIns="45700" anchor="ctr" anchorCtr="0">
            <a:normAutofit/>
          </a:bodyPr>
          <a:lstStyle>
            <a:lvl1pPr>
              <a:defRPr lang="en-US" sz="1800" smtClean="0">
                <a:solidFill>
                  <a:schemeClr val="dk1"/>
                </a:solidFill>
                <a:latin typeface="Segoe UI Semilight" panose="020B0402040204020203" pitchFamily="34" charset="0"/>
                <a:ea typeface="Roboto"/>
                <a:cs typeface="Segoe UI Semilight" panose="020B0402040204020203" pitchFamily="34" charset="0"/>
              </a:defRPr>
            </a:lvl1pPr>
            <a:lvl2pPr>
              <a:defRPr lang="en-US" sz="2400" smtClean="0">
                <a:solidFill>
                  <a:schemeClr val="dk1"/>
                </a:solidFill>
                <a:latin typeface="Segoe UI Semilight" panose="020B0402040204020203" pitchFamily="34" charset="0"/>
                <a:ea typeface="Roboto"/>
                <a:cs typeface="Segoe UI Semilight" panose="020B0402040204020203" pitchFamily="34" charset="0"/>
              </a:defRPr>
            </a:lvl2pPr>
            <a:lvl3pPr>
              <a:defRPr lang="en-US" sz="2000" smtClean="0">
                <a:solidFill>
                  <a:schemeClr val="dk1"/>
                </a:solidFill>
                <a:latin typeface="Segoe UI Semilight" panose="020B0402040204020203" pitchFamily="34" charset="0"/>
                <a:ea typeface="Roboto"/>
                <a:cs typeface="Segoe UI Semilight" panose="020B0402040204020203" pitchFamily="34" charset="0"/>
              </a:defRPr>
            </a:lvl3pPr>
            <a:lvl4pPr>
              <a:defRPr lang="en-US" sz="1800" smtClean="0">
                <a:solidFill>
                  <a:schemeClr val="dk1"/>
                </a:solidFill>
                <a:latin typeface="Segoe UI Semilight" panose="020B0402040204020203" pitchFamily="34" charset="0"/>
                <a:ea typeface="Roboto"/>
                <a:cs typeface="Segoe UI Semilight" panose="020B0402040204020203" pitchFamily="34" charset="0"/>
              </a:defRPr>
            </a:lvl4pPr>
            <a:lvl5pPr>
              <a:defRPr lang="en-US" sz="1800">
                <a:solidFill>
                  <a:schemeClr val="dk1"/>
                </a:solidFill>
                <a:latin typeface="Segoe UI Semilight" panose="020B0402040204020203" pitchFamily="34" charset="0"/>
                <a:ea typeface="Roboto"/>
                <a:cs typeface="Segoe UI Semilight" panose="020B0402040204020203" pitchFamily="34" charset="0"/>
              </a:defRPr>
            </a:lvl5pPr>
          </a:lstStyle>
          <a:p>
            <a:pPr marL="457200" lvl="0" indent="-228600">
              <a:spcBef>
                <a:spcPts val="360"/>
              </a:spcBef>
              <a:buClr>
                <a:schemeClr val="dk1"/>
              </a:buClr>
              <a:buSzPts val="1800"/>
              <a:buNone/>
            </a:pPr>
            <a:r>
              <a:rPr lang="en-US"/>
              <a:t>Click to edit Master text styles</a:t>
            </a:r>
          </a:p>
          <a:p>
            <a:pPr marL="914400" lvl="1" indent="-228600">
              <a:spcBef>
                <a:spcPts val="480"/>
              </a:spcBef>
              <a:buClr>
                <a:schemeClr val="dk1"/>
              </a:buClr>
              <a:buSzPts val="2400"/>
              <a:buNone/>
            </a:pPr>
            <a:r>
              <a:rPr lang="en-US"/>
              <a:t>Second level</a:t>
            </a:r>
          </a:p>
          <a:p>
            <a:pPr marL="1371600" lvl="2" indent="-355600">
              <a:spcBef>
                <a:spcPts val="400"/>
              </a:spcBef>
              <a:buClr>
                <a:schemeClr val="dk1"/>
              </a:buClr>
              <a:buSzPts val="2000"/>
              <a:buChar char="•"/>
            </a:pPr>
            <a:r>
              <a:rPr lang="en-US"/>
              <a:t>Third level</a:t>
            </a:r>
          </a:p>
          <a:p>
            <a:pPr marL="1828800" lvl="3" indent="-342900">
              <a:spcBef>
                <a:spcPts val="360"/>
              </a:spcBef>
              <a:buClr>
                <a:schemeClr val="dk1"/>
              </a:buClr>
              <a:buSzPts val="1800"/>
              <a:buChar char="–"/>
            </a:pPr>
            <a:r>
              <a:rPr lang="en-US"/>
              <a:t>Fourth level</a:t>
            </a:r>
          </a:p>
          <a:p>
            <a:pPr marL="2286000" lvl="4" indent="-342900">
              <a:spcBef>
                <a:spcPts val="360"/>
              </a:spcBef>
              <a:buClr>
                <a:schemeClr val="dk1"/>
              </a:buClr>
              <a:buSzPts val="1800"/>
              <a:buChar char="»"/>
            </a:pPr>
            <a:r>
              <a:rPr lang="en-US"/>
              <a:t>Fifth level</a:t>
            </a:r>
          </a:p>
        </p:txBody>
      </p:sp>
      <p:sp>
        <p:nvSpPr>
          <p:cNvPr id="11" name="Content Placeholder 2">
            <a:extLst>
              <a:ext uri="{FF2B5EF4-FFF2-40B4-BE49-F238E27FC236}">
                <a16:creationId xmlns:a16="http://schemas.microsoft.com/office/drawing/2014/main" id="{E5B4FA33-BA0E-474B-966D-EF3C7AD58EF1}"/>
              </a:ext>
            </a:extLst>
          </p:cNvPr>
          <p:cNvSpPr>
            <a:spLocks noGrp="1"/>
          </p:cNvSpPr>
          <p:nvPr>
            <p:ph sz="quarter" idx="12"/>
          </p:nvPr>
        </p:nvSpPr>
        <p:spPr>
          <a:xfrm>
            <a:off x="6252258" y="3912394"/>
            <a:ext cx="5486400" cy="2638425"/>
          </a:xfrm>
          <a:prstGeom prst="rect">
            <a:avLst/>
          </a:prstGeom>
          <a:solidFill>
            <a:schemeClr val="lt1"/>
          </a:solidFill>
          <a:ln w="9525" cap="flat" cmpd="sng">
            <a:solidFill>
              <a:schemeClr val="dk1"/>
            </a:solidFill>
            <a:prstDash val="solid"/>
            <a:round/>
            <a:headEnd type="none" w="sm" len="sm"/>
            <a:tailEnd type="none" w="sm" len="sm"/>
          </a:ln>
          <a:effectLst>
            <a:outerShdw dist="76200" dir="2700000" algn="tl" rotWithShape="0">
              <a:schemeClr val="dk1"/>
            </a:outerShdw>
          </a:effectLst>
        </p:spPr>
        <p:txBody>
          <a:bodyPr spcFirstLastPara="1" wrap="square" lIns="91425" tIns="45700" rIns="91425" bIns="45700" anchor="ctr" anchorCtr="0">
            <a:normAutofit/>
          </a:bodyPr>
          <a:lstStyle>
            <a:lvl1pPr>
              <a:defRPr lang="en-US" sz="1800" smtClean="0">
                <a:solidFill>
                  <a:schemeClr val="dk1"/>
                </a:solidFill>
                <a:latin typeface="Segoe UI Semilight" panose="020B0402040204020203" pitchFamily="34" charset="0"/>
                <a:ea typeface="Roboto"/>
                <a:cs typeface="Segoe UI Semilight" panose="020B0402040204020203" pitchFamily="34" charset="0"/>
              </a:defRPr>
            </a:lvl1pPr>
            <a:lvl2pPr>
              <a:defRPr lang="en-US" sz="2400" smtClean="0">
                <a:solidFill>
                  <a:schemeClr val="dk1"/>
                </a:solidFill>
                <a:latin typeface="Segoe UI Semilight" panose="020B0402040204020203" pitchFamily="34" charset="0"/>
                <a:ea typeface="Roboto"/>
                <a:cs typeface="Segoe UI Semilight" panose="020B0402040204020203" pitchFamily="34" charset="0"/>
              </a:defRPr>
            </a:lvl2pPr>
            <a:lvl3pPr>
              <a:defRPr lang="en-US" sz="2000" smtClean="0">
                <a:solidFill>
                  <a:schemeClr val="dk1"/>
                </a:solidFill>
                <a:latin typeface="Segoe UI Semilight" panose="020B0402040204020203" pitchFamily="34" charset="0"/>
                <a:ea typeface="Roboto"/>
                <a:cs typeface="Segoe UI Semilight" panose="020B0402040204020203" pitchFamily="34" charset="0"/>
              </a:defRPr>
            </a:lvl3pPr>
            <a:lvl4pPr>
              <a:defRPr lang="en-US" sz="1800" smtClean="0">
                <a:solidFill>
                  <a:schemeClr val="dk1"/>
                </a:solidFill>
                <a:latin typeface="Segoe UI Semilight" panose="020B0402040204020203" pitchFamily="34" charset="0"/>
                <a:ea typeface="Roboto"/>
                <a:cs typeface="Segoe UI Semilight" panose="020B0402040204020203" pitchFamily="34" charset="0"/>
              </a:defRPr>
            </a:lvl4pPr>
            <a:lvl5pPr>
              <a:defRPr lang="en-US" sz="1800">
                <a:solidFill>
                  <a:schemeClr val="dk1"/>
                </a:solidFill>
                <a:latin typeface="Segoe UI Semilight" panose="020B0402040204020203" pitchFamily="34" charset="0"/>
                <a:ea typeface="Roboto"/>
                <a:cs typeface="Segoe UI Semilight" panose="020B0402040204020203" pitchFamily="34" charset="0"/>
              </a:defRPr>
            </a:lvl5pPr>
          </a:lstStyle>
          <a:p>
            <a:pPr marL="457200" lvl="0" indent="-228600">
              <a:spcBef>
                <a:spcPts val="360"/>
              </a:spcBef>
              <a:buClr>
                <a:schemeClr val="dk1"/>
              </a:buClr>
              <a:buSzPts val="1800"/>
              <a:buNone/>
            </a:pPr>
            <a:r>
              <a:rPr lang="en-US"/>
              <a:t>Click to edit Master text styles</a:t>
            </a:r>
          </a:p>
          <a:p>
            <a:pPr marL="914400" lvl="1" indent="-228600">
              <a:spcBef>
                <a:spcPts val="480"/>
              </a:spcBef>
              <a:buClr>
                <a:schemeClr val="dk1"/>
              </a:buClr>
              <a:buSzPts val="2400"/>
              <a:buNone/>
            </a:pPr>
            <a:r>
              <a:rPr lang="en-US"/>
              <a:t>Second level</a:t>
            </a:r>
          </a:p>
          <a:p>
            <a:pPr marL="1371600" lvl="2" indent="-355600">
              <a:spcBef>
                <a:spcPts val="400"/>
              </a:spcBef>
              <a:buClr>
                <a:schemeClr val="dk1"/>
              </a:buClr>
              <a:buSzPts val="2000"/>
              <a:buChar char="•"/>
            </a:pPr>
            <a:r>
              <a:rPr lang="en-US"/>
              <a:t>Third level</a:t>
            </a:r>
          </a:p>
          <a:p>
            <a:pPr marL="1828800" lvl="3" indent="-342900">
              <a:spcBef>
                <a:spcPts val="360"/>
              </a:spcBef>
              <a:buClr>
                <a:schemeClr val="dk1"/>
              </a:buClr>
              <a:buSzPts val="1800"/>
              <a:buChar char="–"/>
            </a:pPr>
            <a:r>
              <a:rPr lang="en-US"/>
              <a:t>Fourth level</a:t>
            </a:r>
          </a:p>
          <a:p>
            <a:pPr marL="2286000" lvl="4" indent="-342900">
              <a:spcBef>
                <a:spcPts val="360"/>
              </a:spcBef>
              <a:buClr>
                <a:schemeClr val="dk1"/>
              </a:buClr>
              <a:buSzPts val="1800"/>
              <a:buChar char="»"/>
            </a:pPr>
            <a:r>
              <a:rPr lang="en-US"/>
              <a:t>Fifth level</a:t>
            </a:r>
          </a:p>
        </p:txBody>
      </p:sp>
      <p:sp>
        <p:nvSpPr>
          <p:cNvPr id="12" name="Content Placeholder 2">
            <a:extLst>
              <a:ext uri="{FF2B5EF4-FFF2-40B4-BE49-F238E27FC236}">
                <a16:creationId xmlns:a16="http://schemas.microsoft.com/office/drawing/2014/main" id="{0DB3AE1E-804F-4FE3-9253-F8D373082C74}"/>
              </a:ext>
            </a:extLst>
          </p:cNvPr>
          <p:cNvSpPr>
            <a:spLocks noGrp="1"/>
          </p:cNvSpPr>
          <p:nvPr>
            <p:ph sz="quarter" idx="13"/>
          </p:nvPr>
        </p:nvSpPr>
        <p:spPr>
          <a:xfrm>
            <a:off x="6248400" y="1121569"/>
            <a:ext cx="5486400" cy="2638425"/>
          </a:xfrm>
          <a:prstGeom prst="rect">
            <a:avLst/>
          </a:prstGeom>
          <a:solidFill>
            <a:schemeClr val="lt1"/>
          </a:solidFill>
          <a:ln w="9525" cap="flat" cmpd="sng">
            <a:solidFill>
              <a:schemeClr val="dk1"/>
            </a:solidFill>
            <a:prstDash val="solid"/>
            <a:round/>
            <a:headEnd type="none" w="sm" len="sm"/>
            <a:tailEnd type="none" w="sm" len="sm"/>
          </a:ln>
          <a:effectLst>
            <a:outerShdw dist="76200" dir="2700000" algn="tl" rotWithShape="0">
              <a:schemeClr val="dk1"/>
            </a:outerShdw>
          </a:effectLst>
        </p:spPr>
        <p:txBody>
          <a:bodyPr spcFirstLastPara="1" wrap="square" lIns="91425" tIns="45700" rIns="91425" bIns="45700" anchor="ctr" anchorCtr="0">
            <a:normAutofit/>
          </a:bodyPr>
          <a:lstStyle>
            <a:lvl1pPr>
              <a:defRPr lang="en-US" sz="1800" smtClean="0">
                <a:solidFill>
                  <a:schemeClr val="dk1"/>
                </a:solidFill>
                <a:latin typeface="Segoe UI Semilight" panose="020B0402040204020203" pitchFamily="34" charset="0"/>
                <a:ea typeface="Roboto"/>
                <a:cs typeface="Segoe UI Semilight" panose="020B0402040204020203" pitchFamily="34" charset="0"/>
              </a:defRPr>
            </a:lvl1pPr>
            <a:lvl2pPr>
              <a:defRPr lang="en-US" sz="2400" smtClean="0">
                <a:solidFill>
                  <a:schemeClr val="dk1"/>
                </a:solidFill>
                <a:latin typeface="Segoe UI Semilight" panose="020B0402040204020203" pitchFamily="34" charset="0"/>
                <a:ea typeface="Roboto"/>
                <a:cs typeface="Segoe UI Semilight" panose="020B0402040204020203" pitchFamily="34" charset="0"/>
              </a:defRPr>
            </a:lvl2pPr>
            <a:lvl3pPr>
              <a:defRPr lang="en-US" sz="2000" smtClean="0">
                <a:solidFill>
                  <a:schemeClr val="dk1"/>
                </a:solidFill>
                <a:latin typeface="Segoe UI Semilight" panose="020B0402040204020203" pitchFamily="34" charset="0"/>
                <a:ea typeface="Roboto"/>
                <a:cs typeface="Segoe UI Semilight" panose="020B0402040204020203" pitchFamily="34" charset="0"/>
              </a:defRPr>
            </a:lvl3pPr>
            <a:lvl4pPr>
              <a:defRPr lang="en-US" sz="1800" smtClean="0">
                <a:solidFill>
                  <a:schemeClr val="dk1"/>
                </a:solidFill>
                <a:latin typeface="Segoe UI Semilight" panose="020B0402040204020203" pitchFamily="34" charset="0"/>
                <a:ea typeface="Roboto"/>
                <a:cs typeface="Segoe UI Semilight" panose="020B0402040204020203" pitchFamily="34" charset="0"/>
              </a:defRPr>
            </a:lvl4pPr>
            <a:lvl5pPr>
              <a:defRPr lang="en-US" sz="1800">
                <a:solidFill>
                  <a:schemeClr val="dk1"/>
                </a:solidFill>
                <a:latin typeface="Segoe UI Semilight" panose="020B0402040204020203" pitchFamily="34" charset="0"/>
                <a:ea typeface="Roboto"/>
                <a:cs typeface="Segoe UI Semilight" panose="020B0402040204020203" pitchFamily="34" charset="0"/>
              </a:defRPr>
            </a:lvl5pPr>
          </a:lstStyle>
          <a:p>
            <a:pPr marL="457200" lvl="0" indent="-228600">
              <a:spcBef>
                <a:spcPts val="360"/>
              </a:spcBef>
              <a:buClr>
                <a:schemeClr val="dk1"/>
              </a:buClr>
              <a:buSzPts val="1800"/>
              <a:buNone/>
            </a:pPr>
            <a:r>
              <a:rPr lang="en-US"/>
              <a:t>Click to edit Master text styles</a:t>
            </a:r>
          </a:p>
          <a:p>
            <a:pPr marL="914400" lvl="1" indent="-228600">
              <a:spcBef>
                <a:spcPts val="480"/>
              </a:spcBef>
              <a:buClr>
                <a:schemeClr val="dk1"/>
              </a:buClr>
              <a:buSzPts val="2400"/>
              <a:buNone/>
            </a:pPr>
            <a:r>
              <a:rPr lang="en-US"/>
              <a:t>Second level</a:t>
            </a:r>
          </a:p>
          <a:p>
            <a:pPr marL="1371600" lvl="2" indent="-355600">
              <a:spcBef>
                <a:spcPts val="400"/>
              </a:spcBef>
              <a:buClr>
                <a:schemeClr val="dk1"/>
              </a:buClr>
              <a:buSzPts val="2000"/>
              <a:buChar char="•"/>
            </a:pPr>
            <a:r>
              <a:rPr lang="en-US"/>
              <a:t>Third level</a:t>
            </a:r>
          </a:p>
          <a:p>
            <a:pPr marL="1828800" lvl="3" indent="-342900">
              <a:spcBef>
                <a:spcPts val="360"/>
              </a:spcBef>
              <a:buClr>
                <a:schemeClr val="dk1"/>
              </a:buClr>
              <a:buSzPts val="1800"/>
              <a:buChar char="–"/>
            </a:pPr>
            <a:r>
              <a:rPr lang="en-US"/>
              <a:t>Fourth level</a:t>
            </a:r>
          </a:p>
          <a:p>
            <a:pPr marL="2286000" lvl="4" indent="-342900">
              <a:spcBef>
                <a:spcPts val="360"/>
              </a:spcBef>
              <a:buClr>
                <a:schemeClr val="dk1"/>
              </a:buClr>
              <a:buSzPts val="1800"/>
              <a:buChar char="»"/>
            </a:pPr>
            <a:r>
              <a:rPr lang="en-US"/>
              <a:t>Fifth level</a:t>
            </a:r>
          </a:p>
        </p:txBody>
      </p:sp>
    </p:spTree>
    <p:extLst>
      <p:ext uri="{BB962C8B-B14F-4D97-AF65-F5344CB8AC3E}">
        <p14:creationId xmlns:p14="http://schemas.microsoft.com/office/powerpoint/2010/main" val="34245943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4" name="Text Placeholder 3">
            <a:extLst>
              <a:ext uri="{FF2B5EF4-FFF2-40B4-BE49-F238E27FC236}">
                <a16:creationId xmlns:a16="http://schemas.microsoft.com/office/drawing/2014/main" id="{B192C13F-0648-F67D-96C9-ECC76A29151F}"/>
              </a:ext>
            </a:extLst>
          </p:cNvPr>
          <p:cNvSpPr txBox="1">
            <a:spLocks/>
          </p:cNvSpPr>
          <p:nvPr userDrawn="1"/>
        </p:nvSpPr>
        <p:spPr>
          <a:xfrm>
            <a:off x="326913" y="5639671"/>
            <a:ext cx="11557240" cy="880871"/>
          </a:xfrm>
          <a:prstGeom prst="roundRect">
            <a:avLst>
              <a:gd name="adj" fmla="val 0"/>
            </a:avLst>
          </a:prstGeom>
          <a:solidFill>
            <a:schemeClr val="bg1"/>
          </a:solidFill>
          <a:ln w="9525" cap="flat" cmpd="sng">
            <a:noFill/>
            <a:prstDash val="solid"/>
            <a:round/>
            <a:headEnd type="none" w="sm" len="sm"/>
            <a:tailEnd type="none" w="sm" len="sm"/>
          </a:ln>
          <a:effectLst/>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ctr" rtl="0">
              <a:lnSpc>
                <a:spcPct val="100000"/>
              </a:lnSpc>
              <a:spcBef>
                <a:spcPts val="360"/>
              </a:spcBef>
              <a:spcAft>
                <a:spcPts val="0"/>
              </a:spcAft>
              <a:buClr>
                <a:schemeClr val="dk1"/>
              </a:buClr>
              <a:buSzPts val="1800"/>
              <a:buFont typeface="Arial"/>
              <a:buNone/>
              <a:defRPr sz="1800" b="0" i="0" u="none" strike="noStrike" cap="none">
                <a:solidFill>
                  <a:schemeClr val="dk1"/>
                </a:solidFill>
                <a:latin typeface="Roboto"/>
                <a:ea typeface="Roboto"/>
                <a:cs typeface="Roboto"/>
                <a:sym typeface="Roboto"/>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pPr marL="342900" lvl="0" algn="l">
              <a:spcBef>
                <a:spcPts val="0"/>
              </a:spcBef>
              <a:buSzPts val="1600"/>
            </a:pPr>
            <a:r>
              <a:rPr lang="en-US" sz="1400" dirty="0"/>
              <a:t>Text</a:t>
            </a:r>
          </a:p>
        </p:txBody>
      </p:sp>
      <p:sp>
        <p:nvSpPr>
          <p:cNvPr id="15" name="Google Shape;376;p30" descr="Any current and future owners (or lessors) of property are bound by use restriction (during the covenant term)">
            <a:extLst>
              <a:ext uri="{FF2B5EF4-FFF2-40B4-BE49-F238E27FC236}">
                <a16:creationId xmlns:a16="http://schemas.microsoft.com/office/drawing/2014/main" id="{F9118CA4-9EA0-ED12-475D-836EF1DA065C}"/>
              </a:ext>
            </a:extLst>
          </p:cNvPr>
          <p:cNvSpPr txBox="1">
            <a:spLocks/>
          </p:cNvSpPr>
          <p:nvPr userDrawn="1"/>
        </p:nvSpPr>
        <p:spPr>
          <a:xfrm>
            <a:off x="326913" y="3359361"/>
            <a:ext cx="11538174" cy="2137199"/>
          </a:xfrm>
          <a:prstGeom prst="roundRect">
            <a:avLst>
              <a:gd name="adj" fmla="val 0"/>
            </a:avLst>
          </a:prstGeom>
          <a:solidFill>
            <a:schemeClr val="lt1"/>
          </a:solidFill>
          <a:ln>
            <a:noFill/>
          </a:ln>
          <a:effectLst>
            <a:outerShdw blurRad="63500" sx="75000" sy="75000" algn="ctr" rotWithShape="0">
              <a:srgbClr val="BFBFBF">
                <a:alpha val="60000"/>
              </a:srgbClr>
            </a:outerShdw>
          </a:effectLst>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pPr marL="4178300" indent="-223838">
              <a:lnSpc>
                <a:spcPct val="110000"/>
              </a:lnSpc>
              <a:spcBef>
                <a:spcPts val="0"/>
              </a:spcBef>
            </a:pPr>
            <a:r>
              <a:rPr lang="en-US" dirty="0">
                <a:latin typeface="Open sans" panose="020B0606030504020204" pitchFamily="2" charset="0"/>
                <a:ea typeface="Open sans" panose="020B0606030504020204" pitchFamily="2" charset="0"/>
                <a:cs typeface="Open sans" panose="020B0606030504020204" pitchFamily="2" charset="0"/>
              </a:rPr>
              <a:t>Text</a:t>
            </a:r>
          </a:p>
        </p:txBody>
      </p:sp>
      <p:sp>
        <p:nvSpPr>
          <p:cNvPr id="16" name="Google Shape;374;p30" descr="The improved property or purchased equipment must be used consistent with the nonprofit mission of the organization for the duration of the useful life* of the improvement or equipment&#10;Property must be either City-owned, or &#10;If not City-owned, legal agreements such as a Restrictive Covenant must be executed">
            <a:extLst>
              <a:ext uri="{FF2B5EF4-FFF2-40B4-BE49-F238E27FC236}">
                <a16:creationId xmlns:a16="http://schemas.microsoft.com/office/drawing/2014/main" id="{D003E619-B91F-90E1-BDF2-8E3EF081095C}"/>
              </a:ext>
            </a:extLst>
          </p:cNvPr>
          <p:cNvSpPr txBox="1">
            <a:spLocks/>
          </p:cNvSpPr>
          <p:nvPr userDrawn="1"/>
        </p:nvSpPr>
        <p:spPr>
          <a:xfrm>
            <a:off x="307847" y="1091753"/>
            <a:ext cx="11576306" cy="2137199"/>
          </a:xfrm>
          <a:prstGeom prst="roundRect">
            <a:avLst>
              <a:gd name="adj" fmla="val 0"/>
            </a:avLst>
          </a:prstGeom>
          <a:solidFill>
            <a:schemeClr val="lt1"/>
          </a:solidFill>
          <a:ln>
            <a:noFill/>
          </a:ln>
          <a:effectLst>
            <a:outerShdw blurRad="63500" sx="75000" sy="75000" algn="ctr" rotWithShape="0">
              <a:srgbClr val="BFBFBF">
                <a:alpha val="60000"/>
              </a:srgbClr>
            </a:outerShdw>
          </a:effectLst>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pPr marL="4178300" indent="-228600">
              <a:lnSpc>
                <a:spcPct val="110000"/>
              </a:lnSpc>
              <a:spcBef>
                <a:spcPts val="0"/>
              </a:spcBef>
            </a:pPr>
            <a:r>
              <a:rPr lang="en-US" dirty="0">
                <a:latin typeface="Open sans"/>
                <a:ea typeface="Open sans"/>
                <a:cs typeface="Open sans"/>
              </a:rPr>
              <a:t>Text</a:t>
            </a:r>
          </a:p>
        </p:txBody>
      </p:sp>
      <p:sp>
        <p:nvSpPr>
          <p:cNvPr id="17" name="Arrow: Pentagon 16">
            <a:extLst>
              <a:ext uri="{FF2B5EF4-FFF2-40B4-BE49-F238E27FC236}">
                <a16:creationId xmlns:a16="http://schemas.microsoft.com/office/drawing/2014/main" id="{8AED87A9-E0BD-7083-0726-CFE68BB6CCC1}"/>
              </a:ext>
            </a:extLst>
          </p:cNvPr>
          <p:cNvSpPr/>
          <p:nvPr userDrawn="1"/>
        </p:nvSpPr>
        <p:spPr>
          <a:xfrm>
            <a:off x="307847" y="1091753"/>
            <a:ext cx="3631754" cy="2137199"/>
          </a:xfrm>
          <a:prstGeom prst="homePlate">
            <a:avLst/>
          </a:prstGeom>
          <a:solidFill>
            <a:srgbClr val="D58BA8"/>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12713">
              <a:buSzPts val="2000"/>
            </a:pPr>
            <a:r>
              <a:rPr lang="en-US" sz="2400" b="1" dirty="0">
                <a:solidFill>
                  <a:schemeClr val="bg1"/>
                </a:solidFill>
                <a:latin typeface="Open Sans" pitchFamily="2" charset="0"/>
                <a:ea typeface="Open Sans" pitchFamily="2" charset="0"/>
                <a:cs typeface="Open Sans" pitchFamily="2" charset="0"/>
              </a:rPr>
              <a:t>Text</a:t>
            </a:r>
          </a:p>
        </p:txBody>
      </p:sp>
      <p:sp>
        <p:nvSpPr>
          <p:cNvPr id="18" name="Arrow: Pentagon 17">
            <a:extLst>
              <a:ext uri="{FF2B5EF4-FFF2-40B4-BE49-F238E27FC236}">
                <a16:creationId xmlns:a16="http://schemas.microsoft.com/office/drawing/2014/main" id="{382C5035-1776-CB58-44BA-4D1C94627358}"/>
              </a:ext>
            </a:extLst>
          </p:cNvPr>
          <p:cNvSpPr/>
          <p:nvPr userDrawn="1"/>
        </p:nvSpPr>
        <p:spPr>
          <a:xfrm>
            <a:off x="307847" y="3359361"/>
            <a:ext cx="3631754" cy="2137199"/>
          </a:xfrm>
          <a:prstGeom prst="homePlate">
            <a:avLst/>
          </a:prstGeom>
          <a:solidFill>
            <a:srgbClr val="D58BA8"/>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12713">
              <a:lnSpc>
                <a:spcPct val="80000"/>
              </a:lnSpc>
              <a:spcBef>
                <a:spcPts val="0"/>
              </a:spcBef>
              <a:buSzPts val="2000"/>
            </a:pPr>
            <a:r>
              <a:rPr lang="en-US" sz="2400" b="1" dirty="0">
                <a:latin typeface="Open Sans" pitchFamily="2" charset="0"/>
                <a:ea typeface="Open Sans" pitchFamily="2" charset="0"/>
                <a:cs typeface="Open Sans" pitchFamily="2" charset="0"/>
              </a:rPr>
              <a:t>Text</a:t>
            </a:r>
          </a:p>
        </p:txBody>
      </p:sp>
      <p:sp>
        <p:nvSpPr>
          <p:cNvPr id="21" name="Google Shape;32;p55">
            <a:extLst>
              <a:ext uri="{FF2B5EF4-FFF2-40B4-BE49-F238E27FC236}">
                <a16:creationId xmlns:a16="http://schemas.microsoft.com/office/drawing/2014/main" id="{41E321D2-0AED-7858-3A2B-22DC62485A29}"/>
              </a:ext>
            </a:extLst>
          </p:cNvPr>
          <p:cNvSpPr txBox="1">
            <a:spLocks noGrp="1"/>
          </p:cNvSpPr>
          <p:nvPr>
            <p:ph type="title"/>
          </p:nvPr>
        </p:nvSpPr>
        <p:spPr>
          <a:xfrm>
            <a:off x="0" y="0"/>
            <a:ext cx="12192000" cy="77724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chemeClr val="dk1"/>
              </a:buClr>
              <a:buSzPts val="4400"/>
              <a:buFont typeface="Roboto"/>
              <a:buNone/>
              <a:defRPr sz="4400" b="1" i="0" u="none" strike="noStrike" cap="none">
                <a:solidFill>
                  <a:schemeClr val="dk1"/>
                </a:solidFill>
                <a:latin typeface="Open Sans SemiBold" pitchFamily="2" charset="0"/>
                <a:ea typeface="Open Sans SemiBold" pitchFamily="2" charset="0"/>
                <a:cs typeface="Open Sans SemiBold" pitchFamily="2" charset="0"/>
                <a:sym typeface="Roboto"/>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dirty="0"/>
          </a:p>
        </p:txBody>
      </p:sp>
    </p:spTree>
    <p:extLst>
      <p:ext uri="{BB962C8B-B14F-4D97-AF65-F5344CB8AC3E}">
        <p14:creationId xmlns:p14="http://schemas.microsoft.com/office/powerpoint/2010/main" val="8992992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Google Shape;32;p55">
            <a:extLst>
              <a:ext uri="{FF2B5EF4-FFF2-40B4-BE49-F238E27FC236}">
                <a16:creationId xmlns:a16="http://schemas.microsoft.com/office/drawing/2014/main" id="{7585DE05-9C76-2B05-FE9E-0E8F878F6D71}"/>
              </a:ext>
            </a:extLst>
          </p:cNvPr>
          <p:cNvSpPr txBox="1">
            <a:spLocks noGrp="1"/>
          </p:cNvSpPr>
          <p:nvPr>
            <p:ph type="title"/>
          </p:nvPr>
        </p:nvSpPr>
        <p:spPr>
          <a:xfrm>
            <a:off x="0" y="0"/>
            <a:ext cx="12192000" cy="77724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chemeClr val="dk1"/>
              </a:buClr>
              <a:buSzPts val="4400"/>
              <a:buFont typeface="Roboto"/>
              <a:buNone/>
              <a:defRPr sz="4400" b="1" i="0" u="none" strike="noStrike" cap="none">
                <a:solidFill>
                  <a:schemeClr val="dk1"/>
                </a:solidFill>
                <a:latin typeface="Open Sans SemiBold" pitchFamily="2" charset="0"/>
                <a:ea typeface="Open Sans SemiBold" pitchFamily="2" charset="0"/>
                <a:cs typeface="Open Sans SemiBold" pitchFamily="2" charset="0"/>
                <a:sym typeface="Roboto"/>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dirty="0"/>
          </a:p>
        </p:txBody>
      </p:sp>
      <p:sp>
        <p:nvSpPr>
          <p:cNvPr id="4" name="Text Placeholder 5">
            <a:extLst>
              <a:ext uri="{FF2B5EF4-FFF2-40B4-BE49-F238E27FC236}">
                <a16:creationId xmlns:a16="http://schemas.microsoft.com/office/drawing/2014/main" id="{93539CFD-6DC7-FE0D-8991-8726B9F67B9D}"/>
              </a:ext>
            </a:extLst>
          </p:cNvPr>
          <p:cNvSpPr>
            <a:spLocks noGrp="1"/>
          </p:cNvSpPr>
          <p:nvPr>
            <p:ph type="body" idx="5"/>
          </p:nvPr>
        </p:nvSpPr>
        <p:spPr>
          <a:xfrm>
            <a:off x="3067050" y="969922"/>
            <a:ext cx="8811810" cy="915637"/>
          </a:xfrm>
          <a:prstGeom prst="roundRect">
            <a:avLst>
              <a:gd name="adj" fmla="val 0"/>
            </a:avLst>
          </a:prstGeom>
        </p:spPr>
        <p:txBody>
          <a:bodyPr anchor="ctr" anchorCtr="0"/>
          <a:lstStyle/>
          <a:p>
            <a:pPr marL="1200150" indent="-285750">
              <a:spcBef>
                <a:spcPts val="400"/>
              </a:spcBef>
            </a:pPr>
            <a:endParaRPr lang="en-US" altLang="en-US" dirty="0"/>
          </a:p>
        </p:txBody>
      </p:sp>
      <p:sp>
        <p:nvSpPr>
          <p:cNvPr id="5" name="Text Placeholder 7">
            <a:extLst>
              <a:ext uri="{FF2B5EF4-FFF2-40B4-BE49-F238E27FC236}">
                <a16:creationId xmlns:a16="http://schemas.microsoft.com/office/drawing/2014/main" id="{90FFEF7A-D765-4539-94B2-DD749C3D0B5E}"/>
              </a:ext>
            </a:extLst>
          </p:cNvPr>
          <p:cNvSpPr>
            <a:spLocks noGrp="1"/>
          </p:cNvSpPr>
          <p:nvPr>
            <p:ph type="body" idx="7"/>
          </p:nvPr>
        </p:nvSpPr>
        <p:spPr>
          <a:xfrm>
            <a:off x="3067049" y="2057743"/>
            <a:ext cx="8811810" cy="1280160"/>
          </a:xfrm>
          <a:prstGeom prst="roundRect">
            <a:avLst>
              <a:gd name="adj" fmla="val 0"/>
            </a:avLst>
          </a:prstGeom>
          <a:solidFill>
            <a:schemeClr val="lt1"/>
          </a:solidFill>
          <a:ln>
            <a:noFill/>
          </a:ln>
          <a:effectLst>
            <a:outerShdw blurRad="63500" sx="75000" sy="75000" algn="ctr" rotWithShape="0">
              <a:srgbClr val="BFBFBF">
                <a:alpha val="60000"/>
              </a:srgbClr>
            </a:outerShdw>
          </a:effectLst>
        </p:spPr>
        <p:txBody>
          <a:bodyPr spcFirstLastPara="1" wrap="square" lIns="91425" tIns="45700" rIns="91425" bIns="45700" anchor="ctr" anchorCtr="0">
            <a:noAutofit/>
          </a:bodyPr>
          <a:lstStyle/>
          <a:p>
            <a:pPr marL="1200150" indent="-290513">
              <a:spcBef>
                <a:spcPts val="400"/>
              </a:spcBef>
            </a:pPr>
            <a:endParaRPr lang="en-US" altLang="en-US" dirty="0"/>
          </a:p>
        </p:txBody>
      </p:sp>
      <p:sp>
        <p:nvSpPr>
          <p:cNvPr id="6" name="Text Placeholder 8">
            <a:extLst>
              <a:ext uri="{FF2B5EF4-FFF2-40B4-BE49-F238E27FC236}">
                <a16:creationId xmlns:a16="http://schemas.microsoft.com/office/drawing/2014/main" id="{521A199C-314F-508F-9C39-18E11AA7F78C}"/>
              </a:ext>
            </a:extLst>
          </p:cNvPr>
          <p:cNvSpPr>
            <a:spLocks noGrp="1"/>
          </p:cNvSpPr>
          <p:nvPr>
            <p:ph type="body" idx="8"/>
          </p:nvPr>
        </p:nvSpPr>
        <p:spPr>
          <a:xfrm>
            <a:off x="3067049" y="3510087"/>
            <a:ext cx="8811810" cy="1280160"/>
          </a:xfrm>
          <a:prstGeom prst="roundRect">
            <a:avLst>
              <a:gd name="adj" fmla="val 0"/>
            </a:avLst>
          </a:prstGeom>
          <a:solidFill>
            <a:schemeClr val="lt1"/>
          </a:solidFill>
          <a:ln>
            <a:noFill/>
          </a:ln>
          <a:effectLst>
            <a:outerShdw blurRad="63500" sx="75000" sy="75000" algn="ctr" rotWithShape="0">
              <a:srgbClr val="BFBFBF">
                <a:alpha val="60000"/>
              </a:srgbClr>
            </a:outerShdw>
          </a:effectLst>
        </p:spPr>
        <p:txBody>
          <a:bodyPr spcFirstLastPara="1" wrap="square" lIns="91425" tIns="45700" rIns="91425" bIns="45700" anchor="ctr" anchorCtr="0">
            <a:noAutofit/>
          </a:bodyPr>
          <a:lstStyle/>
          <a:p>
            <a:pPr marL="1200150" indent="-290513">
              <a:spcBef>
                <a:spcPts val="400"/>
              </a:spcBef>
            </a:pPr>
            <a:endParaRPr lang="en-US" altLang="en-US" dirty="0"/>
          </a:p>
        </p:txBody>
      </p:sp>
      <p:sp>
        <p:nvSpPr>
          <p:cNvPr id="7" name="Text Placeholder 6">
            <a:extLst>
              <a:ext uri="{FF2B5EF4-FFF2-40B4-BE49-F238E27FC236}">
                <a16:creationId xmlns:a16="http://schemas.microsoft.com/office/drawing/2014/main" id="{650723E8-489B-F063-06A0-D0CE306CABB6}"/>
              </a:ext>
            </a:extLst>
          </p:cNvPr>
          <p:cNvSpPr>
            <a:spLocks noGrp="1"/>
          </p:cNvSpPr>
          <p:nvPr>
            <p:ph type="body" idx="6"/>
          </p:nvPr>
        </p:nvSpPr>
        <p:spPr>
          <a:xfrm>
            <a:off x="2962275" y="5004071"/>
            <a:ext cx="8916584" cy="1422350"/>
          </a:xfrm>
          <a:prstGeom prst="roundRect">
            <a:avLst>
              <a:gd name="adj" fmla="val 0"/>
            </a:avLst>
          </a:prstGeom>
          <a:solidFill>
            <a:schemeClr val="lt1"/>
          </a:solidFill>
          <a:ln>
            <a:noFill/>
          </a:ln>
          <a:effectLst>
            <a:outerShdw blurRad="63500" sx="75000" sy="75000" algn="ctr" rotWithShape="0">
              <a:srgbClr val="BFBFBF">
                <a:alpha val="60000"/>
              </a:srgbClr>
            </a:outerShdw>
          </a:effectLst>
        </p:spPr>
        <p:txBody>
          <a:bodyPr spcFirstLastPara="1" wrap="square" lIns="91425" tIns="45700" rIns="91425" bIns="45700" anchor="ctr" anchorCtr="0">
            <a:noAutofit/>
          </a:bodyPr>
          <a:lstStyle/>
          <a:p>
            <a:pPr marL="1200150" indent="-290513">
              <a:spcBef>
                <a:spcPts val="400"/>
              </a:spcBef>
            </a:pPr>
            <a:endParaRPr lang="en-US" altLang="en-US" dirty="0"/>
          </a:p>
        </p:txBody>
      </p:sp>
      <p:sp>
        <p:nvSpPr>
          <p:cNvPr id="2" name="Arrow: Pentagon 1">
            <a:extLst>
              <a:ext uri="{FF2B5EF4-FFF2-40B4-BE49-F238E27FC236}">
                <a16:creationId xmlns:a16="http://schemas.microsoft.com/office/drawing/2014/main" id="{87670359-BF4C-8023-88D0-42400C5C8342}"/>
              </a:ext>
            </a:extLst>
          </p:cNvPr>
          <p:cNvSpPr/>
          <p:nvPr userDrawn="1"/>
        </p:nvSpPr>
        <p:spPr>
          <a:xfrm>
            <a:off x="202879" y="969922"/>
            <a:ext cx="3574288" cy="915637"/>
          </a:xfrm>
          <a:prstGeom prst="homePlate">
            <a:avLst>
              <a:gd name="adj" fmla="val 78087"/>
            </a:avLst>
          </a:prstGeom>
          <a:solidFill>
            <a:srgbClr val="EE8580"/>
          </a:solidFill>
          <a:ln>
            <a:noFill/>
          </a:ln>
        </p:spPr>
        <p:style>
          <a:lnRef idx="2">
            <a:schemeClr val="accent1">
              <a:shade val="15000"/>
            </a:schemeClr>
          </a:lnRef>
          <a:fillRef idx="1">
            <a:schemeClr val="accent1"/>
          </a:fillRef>
          <a:effectRef idx="0">
            <a:schemeClr val="accent1"/>
          </a:effectRef>
          <a:fontRef idx="minor">
            <a:schemeClr val="lt1"/>
          </a:fontRef>
        </p:style>
        <p:txBody>
          <a:bodyPr vert="horz"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344488" indent="-284163" algn="l"/>
            <a:r>
              <a:rPr lang="en-US" sz="1800" b="1" dirty="0">
                <a:solidFill>
                  <a:schemeClr val="bg1"/>
                </a:solidFill>
                <a:latin typeface="Open Sans" pitchFamily="2" charset="0"/>
                <a:ea typeface="Open Sans" pitchFamily="2" charset="0"/>
                <a:cs typeface="Open Sans" pitchFamily="2" charset="0"/>
              </a:rPr>
              <a:t>Text</a:t>
            </a:r>
          </a:p>
        </p:txBody>
      </p:sp>
      <p:sp>
        <p:nvSpPr>
          <p:cNvPr id="12" name="Arrow: Pentagon 11">
            <a:extLst>
              <a:ext uri="{FF2B5EF4-FFF2-40B4-BE49-F238E27FC236}">
                <a16:creationId xmlns:a16="http://schemas.microsoft.com/office/drawing/2014/main" id="{0630B3FC-A9AE-9587-1CA5-06923A8F4F32}"/>
              </a:ext>
            </a:extLst>
          </p:cNvPr>
          <p:cNvSpPr/>
          <p:nvPr userDrawn="1"/>
        </p:nvSpPr>
        <p:spPr>
          <a:xfrm>
            <a:off x="202879" y="2050540"/>
            <a:ext cx="3574288" cy="1297373"/>
          </a:xfrm>
          <a:prstGeom prst="homePlate">
            <a:avLst>
              <a:gd name="adj" fmla="val 54347"/>
            </a:avLst>
          </a:prstGeom>
          <a:solidFill>
            <a:srgbClr val="EE8580"/>
          </a:solidFill>
          <a:ln>
            <a:noFill/>
          </a:ln>
        </p:spPr>
        <p:style>
          <a:lnRef idx="2">
            <a:schemeClr val="accent1">
              <a:shade val="15000"/>
            </a:schemeClr>
          </a:lnRef>
          <a:fillRef idx="1">
            <a:schemeClr val="accent1"/>
          </a:fillRef>
          <a:effectRef idx="0">
            <a:schemeClr val="accent1"/>
          </a:effectRef>
          <a:fontRef idx="minor">
            <a:schemeClr val="lt1"/>
          </a:fontRef>
        </p:style>
        <p:txBody>
          <a:bodyPr vert="horz"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344488" indent="-284163" algn="l"/>
            <a:r>
              <a:rPr lang="en-US" sz="1800" b="1" dirty="0">
                <a:solidFill>
                  <a:schemeClr val="bg1"/>
                </a:solidFill>
                <a:latin typeface="Open Sans" pitchFamily="2" charset="0"/>
                <a:ea typeface="Open Sans" pitchFamily="2" charset="0"/>
                <a:cs typeface="Open Sans" pitchFamily="2" charset="0"/>
              </a:rPr>
              <a:t>Text</a:t>
            </a:r>
          </a:p>
        </p:txBody>
      </p:sp>
      <p:sp>
        <p:nvSpPr>
          <p:cNvPr id="13" name="Arrow: Pentagon 12">
            <a:extLst>
              <a:ext uri="{FF2B5EF4-FFF2-40B4-BE49-F238E27FC236}">
                <a16:creationId xmlns:a16="http://schemas.microsoft.com/office/drawing/2014/main" id="{80365E24-05A5-B94C-6D13-FC508FD94885}"/>
              </a:ext>
            </a:extLst>
          </p:cNvPr>
          <p:cNvSpPr/>
          <p:nvPr userDrawn="1"/>
        </p:nvSpPr>
        <p:spPr>
          <a:xfrm>
            <a:off x="202879" y="3492875"/>
            <a:ext cx="3574288" cy="1297373"/>
          </a:xfrm>
          <a:prstGeom prst="homePlate">
            <a:avLst>
              <a:gd name="adj" fmla="val 54347"/>
            </a:avLst>
          </a:prstGeom>
          <a:solidFill>
            <a:srgbClr val="EE8580"/>
          </a:solidFill>
          <a:ln>
            <a:noFill/>
          </a:ln>
        </p:spPr>
        <p:style>
          <a:lnRef idx="2">
            <a:schemeClr val="accent1">
              <a:shade val="15000"/>
            </a:schemeClr>
          </a:lnRef>
          <a:fillRef idx="1">
            <a:schemeClr val="accent1"/>
          </a:fillRef>
          <a:effectRef idx="0">
            <a:schemeClr val="accent1"/>
          </a:effectRef>
          <a:fontRef idx="minor">
            <a:schemeClr val="lt1"/>
          </a:fontRef>
        </p:style>
        <p:txBody>
          <a:bodyPr vert="horz"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344488" indent="-284163" algn="l"/>
            <a:r>
              <a:rPr lang="en-US" sz="1800" b="1" dirty="0">
                <a:solidFill>
                  <a:schemeClr val="bg1"/>
                </a:solidFill>
                <a:latin typeface="Open Sans" pitchFamily="2" charset="0"/>
                <a:ea typeface="Open Sans" pitchFamily="2" charset="0"/>
                <a:cs typeface="Open Sans" pitchFamily="2" charset="0"/>
              </a:rPr>
              <a:t>Text</a:t>
            </a:r>
          </a:p>
        </p:txBody>
      </p:sp>
      <p:sp>
        <p:nvSpPr>
          <p:cNvPr id="14" name="Arrow: Pentagon 13">
            <a:extLst>
              <a:ext uri="{FF2B5EF4-FFF2-40B4-BE49-F238E27FC236}">
                <a16:creationId xmlns:a16="http://schemas.microsoft.com/office/drawing/2014/main" id="{45DBFF80-C66E-99A4-E66B-A06E5CC4E5EC}"/>
              </a:ext>
            </a:extLst>
          </p:cNvPr>
          <p:cNvSpPr/>
          <p:nvPr userDrawn="1"/>
        </p:nvSpPr>
        <p:spPr>
          <a:xfrm>
            <a:off x="202879" y="5004070"/>
            <a:ext cx="3574288" cy="1422350"/>
          </a:xfrm>
          <a:prstGeom prst="homePlate">
            <a:avLst>
              <a:gd name="adj" fmla="val 54347"/>
            </a:avLst>
          </a:prstGeom>
          <a:solidFill>
            <a:srgbClr val="EE8580"/>
          </a:solidFill>
          <a:ln>
            <a:noFill/>
          </a:ln>
        </p:spPr>
        <p:style>
          <a:lnRef idx="2">
            <a:schemeClr val="accent1">
              <a:shade val="15000"/>
            </a:schemeClr>
          </a:lnRef>
          <a:fillRef idx="1">
            <a:schemeClr val="accent1"/>
          </a:fillRef>
          <a:effectRef idx="0">
            <a:schemeClr val="accent1"/>
          </a:effectRef>
          <a:fontRef idx="minor">
            <a:schemeClr val="lt1"/>
          </a:fontRef>
        </p:style>
        <p:txBody>
          <a:bodyPr vert="horz"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344488" indent="-284163" algn="l"/>
            <a:r>
              <a:rPr lang="en-US" sz="1800" b="1" dirty="0">
                <a:solidFill>
                  <a:schemeClr val="bg1"/>
                </a:solidFill>
                <a:latin typeface="Open Sans" pitchFamily="2" charset="0"/>
                <a:ea typeface="Open Sans" pitchFamily="2" charset="0"/>
                <a:cs typeface="Open Sans" pitchFamily="2" charset="0"/>
              </a:rPr>
              <a:t>Text</a:t>
            </a:r>
          </a:p>
        </p:txBody>
      </p:sp>
    </p:spTree>
    <p:extLst>
      <p:ext uri="{BB962C8B-B14F-4D97-AF65-F5344CB8AC3E}">
        <p14:creationId xmlns:p14="http://schemas.microsoft.com/office/powerpoint/2010/main" val="10315920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Google Shape;342;p31">
            <a:extLst>
              <a:ext uri="{FF2B5EF4-FFF2-40B4-BE49-F238E27FC236}">
                <a16:creationId xmlns:a16="http://schemas.microsoft.com/office/drawing/2014/main" id="{F08BBA99-5A37-F0A9-4148-C6E67E34C67D}"/>
              </a:ext>
            </a:extLst>
          </p:cNvPr>
          <p:cNvSpPr>
            <a:spLocks noGrp="1"/>
          </p:cNvSpPr>
          <p:nvPr>
            <p:ph type="body" idx="5" hasCustomPrompt="1"/>
          </p:nvPr>
        </p:nvSpPr>
        <p:spPr>
          <a:xfrm>
            <a:off x="304799" y="838200"/>
            <a:ext cx="11576304" cy="667512"/>
          </a:xfrm>
          <a:prstGeom prst="roundRect">
            <a:avLst>
              <a:gd name="adj" fmla="val 0"/>
            </a:avLst>
          </a:prstGeom>
          <a:solidFill>
            <a:schemeClr val="lt1"/>
          </a:solidFill>
          <a:ln>
            <a:noFill/>
          </a:ln>
          <a:effectLst>
            <a:outerShdw blurRad="63500" sx="75000" sy="75000" algn="ctr" rotWithShape="0">
              <a:srgbClr val="BFBFBF">
                <a:alpha val="60000"/>
              </a:srgbClr>
            </a:outerShdw>
          </a:effectLst>
        </p:spPr>
        <p:txBody>
          <a:bodyPr spcFirstLastPara="1" wrap="square" lIns="91425" tIns="45700" rIns="91425" bIns="45700" anchor="ctr" anchorCtr="0">
            <a:noAutofit/>
          </a:bodyPr>
          <a:lstStyle>
            <a:lvl1pPr>
              <a:defRPr/>
            </a:lvl1pPr>
          </a:lstStyle>
          <a:p>
            <a:pPr marL="0" indent="0">
              <a:spcBef>
                <a:spcPts val="0"/>
              </a:spcBef>
              <a:buNone/>
            </a:pPr>
            <a:r>
              <a:rPr lang="en-US" sz="2000" b="1" dirty="0">
                <a:solidFill>
                  <a:srgbClr val="000000"/>
                </a:solidFill>
              </a:rPr>
              <a:t>Text</a:t>
            </a:r>
            <a:endParaRPr sz="2000" b="1" dirty="0">
              <a:solidFill>
                <a:srgbClr val="000000"/>
              </a:solidFill>
            </a:endParaRPr>
          </a:p>
        </p:txBody>
      </p:sp>
      <p:sp>
        <p:nvSpPr>
          <p:cNvPr id="4" name="Google Shape;344;p31">
            <a:extLst>
              <a:ext uri="{FF2B5EF4-FFF2-40B4-BE49-F238E27FC236}">
                <a16:creationId xmlns:a16="http://schemas.microsoft.com/office/drawing/2014/main" id="{3E817C59-4D86-0426-66A7-5E2D483484DF}"/>
              </a:ext>
            </a:extLst>
          </p:cNvPr>
          <p:cNvSpPr txBox="1">
            <a:spLocks noGrp="1"/>
          </p:cNvSpPr>
          <p:nvPr>
            <p:ph type="body" idx="7"/>
          </p:nvPr>
        </p:nvSpPr>
        <p:spPr>
          <a:xfrm>
            <a:off x="3505200" y="1691432"/>
            <a:ext cx="8348631" cy="2670048"/>
          </a:xfrm>
          <a:prstGeom prst="rect">
            <a:avLst/>
          </a:prstGeom>
          <a:solidFill>
            <a:schemeClr val="lt1"/>
          </a:solidFill>
          <a:ln>
            <a:noFill/>
          </a:ln>
          <a:effectLst>
            <a:outerShdw blurRad="63500" sx="75000" sy="75000" algn="ctr" rotWithShape="0">
              <a:srgbClr val="BFBFBF">
                <a:alpha val="60000"/>
              </a:srgbClr>
            </a:outerShdw>
          </a:effectLst>
        </p:spPr>
        <p:txBody>
          <a:bodyPr spcFirstLastPara="1" wrap="square" lIns="91425" tIns="45700" rIns="91425" bIns="45700" anchor="ctr" anchorCtr="0">
            <a:noAutofit/>
          </a:bodyPr>
          <a:lstStyle/>
          <a:p>
            <a:pPr marL="111125" lvl="0" indent="0" algn="l" rtl="0">
              <a:lnSpc>
                <a:spcPct val="100000"/>
              </a:lnSpc>
              <a:spcBef>
                <a:spcPts val="0"/>
              </a:spcBef>
              <a:spcAft>
                <a:spcPts val="0"/>
              </a:spcAft>
              <a:buClr>
                <a:schemeClr val="dk1"/>
              </a:buClr>
              <a:buSzPts val="1800"/>
              <a:buNone/>
            </a:pPr>
            <a:endParaRPr lang="en-US" sz="1800" dirty="0">
              <a:solidFill>
                <a:schemeClr val="hlink"/>
              </a:solidFill>
              <a:latin typeface="Open sans"/>
              <a:ea typeface="Open sans"/>
              <a:cs typeface="Open sans"/>
            </a:endParaRPr>
          </a:p>
        </p:txBody>
      </p:sp>
      <p:sp>
        <p:nvSpPr>
          <p:cNvPr id="6" name="Trapezoid 5">
            <a:extLst>
              <a:ext uri="{FF2B5EF4-FFF2-40B4-BE49-F238E27FC236}">
                <a16:creationId xmlns:a16="http://schemas.microsoft.com/office/drawing/2014/main" id="{0ED9987E-0462-DE07-0AA4-317471B8D6A9}"/>
              </a:ext>
            </a:extLst>
          </p:cNvPr>
          <p:cNvSpPr/>
          <p:nvPr userDrawn="1"/>
        </p:nvSpPr>
        <p:spPr>
          <a:xfrm rot="16200000">
            <a:off x="569975" y="1426256"/>
            <a:ext cx="2670048" cy="3200400"/>
          </a:xfrm>
          <a:prstGeom prst="trapezoid">
            <a:avLst>
              <a:gd name="adj" fmla="val 7813"/>
            </a:avLst>
          </a:prstGeom>
          <a:solidFill>
            <a:srgbClr val="88CB94"/>
          </a:solidFill>
          <a:ln>
            <a:noFill/>
          </a:ln>
        </p:spPr>
        <p:style>
          <a:lnRef idx="2">
            <a:schemeClr val="accent1">
              <a:shade val="15000"/>
            </a:schemeClr>
          </a:lnRef>
          <a:fillRef idx="1">
            <a:schemeClr val="accent1"/>
          </a:fillRef>
          <a:effectRef idx="0">
            <a:schemeClr val="accent1"/>
          </a:effectRef>
          <a:fontRef idx="minor">
            <a:schemeClr val="lt1"/>
          </a:fontRef>
        </p:style>
        <p:txBody>
          <a:bodyPr vert="vert" lIns="0" rIns="0" rtlCol="0" anchor="ctr"/>
          <a:lstStyle/>
          <a:p>
            <a:pPr marL="0" lvl="0" indent="0" algn="ctr" rtl="0">
              <a:lnSpc>
                <a:spcPct val="100000"/>
              </a:lnSpc>
              <a:spcBef>
                <a:spcPts val="0"/>
              </a:spcBef>
              <a:spcAft>
                <a:spcPts val="0"/>
              </a:spcAft>
              <a:buClr>
                <a:schemeClr val="dk1"/>
              </a:buClr>
              <a:buSzPts val="2000"/>
              <a:buFont typeface="Arial"/>
              <a:buNone/>
            </a:pPr>
            <a:endParaRPr lang="en-US" sz="2400" b="1" dirty="0">
              <a:solidFill>
                <a:schemeClr val="bg1"/>
              </a:solidFill>
            </a:endParaRPr>
          </a:p>
        </p:txBody>
      </p:sp>
      <p:sp>
        <p:nvSpPr>
          <p:cNvPr id="7" name="Trapezoid 6">
            <a:extLst>
              <a:ext uri="{FF2B5EF4-FFF2-40B4-BE49-F238E27FC236}">
                <a16:creationId xmlns:a16="http://schemas.microsoft.com/office/drawing/2014/main" id="{A53C9286-7EBD-D900-2EFE-BE87789DC8C9}"/>
              </a:ext>
            </a:extLst>
          </p:cNvPr>
          <p:cNvSpPr/>
          <p:nvPr userDrawn="1"/>
        </p:nvSpPr>
        <p:spPr>
          <a:xfrm rot="16200000">
            <a:off x="1296763" y="3582507"/>
            <a:ext cx="1271016" cy="3200400"/>
          </a:xfrm>
          <a:prstGeom prst="trapezoid">
            <a:avLst>
              <a:gd name="adj" fmla="val 12264"/>
            </a:avLst>
          </a:prstGeom>
          <a:solidFill>
            <a:srgbClr val="88CB94"/>
          </a:solidFill>
          <a:ln>
            <a:noFill/>
          </a:ln>
        </p:spPr>
        <p:style>
          <a:lnRef idx="2">
            <a:schemeClr val="accent1">
              <a:shade val="15000"/>
            </a:schemeClr>
          </a:lnRef>
          <a:fillRef idx="1">
            <a:schemeClr val="accent1"/>
          </a:fillRef>
          <a:effectRef idx="0">
            <a:schemeClr val="accent1"/>
          </a:effectRef>
          <a:fontRef idx="minor">
            <a:schemeClr val="lt1"/>
          </a:fontRef>
        </p:style>
        <p:txBody>
          <a:bodyPr vert="vert" lIns="0" rIns="0" rtlCol="0" anchor="ctr"/>
          <a:lstStyle/>
          <a:p>
            <a:pPr algn="ctr">
              <a:buClr>
                <a:schemeClr val="dk1"/>
              </a:buClr>
              <a:buSzPts val="2000"/>
            </a:pPr>
            <a:endParaRPr lang="en-US" sz="1800" b="1" dirty="0">
              <a:solidFill>
                <a:schemeClr val="bg1"/>
              </a:solidFill>
            </a:endParaRPr>
          </a:p>
        </p:txBody>
      </p:sp>
      <p:sp>
        <p:nvSpPr>
          <p:cNvPr id="8" name="Google Shape;344;p31">
            <a:extLst>
              <a:ext uri="{FF2B5EF4-FFF2-40B4-BE49-F238E27FC236}">
                <a16:creationId xmlns:a16="http://schemas.microsoft.com/office/drawing/2014/main" id="{80BC05E5-DD62-FBAB-51E2-0E95917380A8}"/>
              </a:ext>
            </a:extLst>
          </p:cNvPr>
          <p:cNvSpPr txBox="1">
            <a:spLocks noGrp="1"/>
          </p:cNvSpPr>
          <p:nvPr>
            <p:ph type="body" idx="10"/>
          </p:nvPr>
        </p:nvSpPr>
        <p:spPr>
          <a:xfrm>
            <a:off x="3505199" y="4541170"/>
            <a:ext cx="8348631" cy="1271017"/>
          </a:xfrm>
          <a:prstGeom prst="rect">
            <a:avLst/>
          </a:prstGeom>
          <a:solidFill>
            <a:schemeClr val="lt1"/>
          </a:solidFill>
          <a:ln>
            <a:noFill/>
          </a:ln>
          <a:effectLst>
            <a:outerShdw blurRad="63500" sx="75000" sy="75000" algn="ctr" rotWithShape="0">
              <a:srgbClr val="BFBFBF">
                <a:alpha val="60000"/>
              </a:srgbClr>
            </a:outerShdw>
          </a:effectLst>
        </p:spPr>
        <p:txBody>
          <a:bodyPr spcFirstLastPara="1" wrap="square" lIns="91425" tIns="45700" rIns="91425" bIns="45700" anchor="ctr" anchorCtr="0">
            <a:noAutofit/>
          </a:bodyPr>
          <a:lstStyle/>
          <a:p>
            <a:pPr marL="111125" lvl="0" indent="0" algn="l" rtl="0">
              <a:lnSpc>
                <a:spcPct val="100000"/>
              </a:lnSpc>
              <a:spcBef>
                <a:spcPts val="0"/>
              </a:spcBef>
              <a:spcAft>
                <a:spcPts val="0"/>
              </a:spcAft>
              <a:buClr>
                <a:schemeClr val="dk1"/>
              </a:buClr>
              <a:buSzPts val="1800"/>
              <a:buNone/>
            </a:pPr>
            <a:endParaRPr lang="en-US" sz="1800" dirty="0">
              <a:solidFill>
                <a:schemeClr val="hlink"/>
              </a:solidFill>
              <a:latin typeface="Open sans"/>
              <a:ea typeface="Open sans"/>
              <a:cs typeface="Open sans"/>
            </a:endParaRPr>
          </a:p>
        </p:txBody>
      </p:sp>
      <p:sp>
        <p:nvSpPr>
          <p:cNvPr id="9" name="Google Shape;32;p55">
            <a:extLst>
              <a:ext uri="{FF2B5EF4-FFF2-40B4-BE49-F238E27FC236}">
                <a16:creationId xmlns:a16="http://schemas.microsoft.com/office/drawing/2014/main" id="{6AD2B5AF-E331-9EDC-B67D-E611945CE0FC}"/>
              </a:ext>
            </a:extLst>
          </p:cNvPr>
          <p:cNvSpPr txBox="1">
            <a:spLocks noGrp="1"/>
          </p:cNvSpPr>
          <p:nvPr>
            <p:ph type="title"/>
          </p:nvPr>
        </p:nvSpPr>
        <p:spPr>
          <a:xfrm>
            <a:off x="0" y="0"/>
            <a:ext cx="12192000" cy="77724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chemeClr val="dk1"/>
              </a:buClr>
              <a:buSzPts val="4400"/>
              <a:buFont typeface="Roboto"/>
              <a:buNone/>
              <a:defRPr sz="4400" b="1" i="0" u="none" strike="noStrike" cap="none">
                <a:solidFill>
                  <a:schemeClr val="dk1"/>
                </a:solidFill>
                <a:latin typeface="Open Sans SemiBold" pitchFamily="2" charset="0"/>
                <a:ea typeface="Open Sans SemiBold" pitchFamily="2" charset="0"/>
                <a:cs typeface="Open Sans SemiBold" pitchFamily="2" charset="0"/>
                <a:sym typeface="Roboto"/>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dirty="0"/>
          </a:p>
        </p:txBody>
      </p:sp>
    </p:spTree>
    <p:extLst>
      <p:ext uri="{BB962C8B-B14F-4D97-AF65-F5344CB8AC3E}">
        <p14:creationId xmlns:p14="http://schemas.microsoft.com/office/powerpoint/2010/main" val="25981960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Google Shape;32;p55">
            <a:extLst>
              <a:ext uri="{FF2B5EF4-FFF2-40B4-BE49-F238E27FC236}">
                <a16:creationId xmlns:a16="http://schemas.microsoft.com/office/drawing/2014/main" id="{965D10C8-0C70-3AB1-5B4F-6939296ED981}"/>
              </a:ext>
            </a:extLst>
          </p:cNvPr>
          <p:cNvSpPr txBox="1">
            <a:spLocks noGrp="1"/>
          </p:cNvSpPr>
          <p:nvPr>
            <p:ph type="title"/>
          </p:nvPr>
        </p:nvSpPr>
        <p:spPr>
          <a:xfrm>
            <a:off x="0" y="0"/>
            <a:ext cx="12192000" cy="77724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chemeClr val="dk1"/>
              </a:buClr>
              <a:buSzPts val="4400"/>
              <a:buFont typeface="Roboto"/>
              <a:buNone/>
              <a:defRPr sz="4400" b="1" i="0" u="none" strike="noStrike" cap="none">
                <a:solidFill>
                  <a:schemeClr val="dk1"/>
                </a:solidFill>
                <a:latin typeface="Open Sans SemiBold" pitchFamily="2" charset="0"/>
                <a:ea typeface="Open Sans SemiBold" pitchFamily="2" charset="0"/>
                <a:cs typeface="Open Sans SemiBold" pitchFamily="2" charset="0"/>
                <a:sym typeface="Roboto"/>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dirty="0"/>
          </a:p>
        </p:txBody>
      </p:sp>
      <p:sp>
        <p:nvSpPr>
          <p:cNvPr id="4" name="Text Placeholder 3">
            <a:extLst>
              <a:ext uri="{FF2B5EF4-FFF2-40B4-BE49-F238E27FC236}">
                <a16:creationId xmlns:a16="http://schemas.microsoft.com/office/drawing/2014/main" id="{01E6809C-A182-A140-4C09-9D7EC0A9EF63}"/>
              </a:ext>
            </a:extLst>
          </p:cNvPr>
          <p:cNvSpPr>
            <a:spLocks noGrp="1"/>
          </p:cNvSpPr>
          <p:nvPr>
            <p:ph type="body" idx="2"/>
          </p:nvPr>
        </p:nvSpPr>
        <p:spPr>
          <a:xfrm>
            <a:off x="304800" y="1896140"/>
            <a:ext cx="3505200" cy="4568455"/>
          </a:xfrm>
          <a:prstGeom prst="rect">
            <a:avLst/>
          </a:prstGeom>
          <a:ln>
            <a:noFill/>
          </a:ln>
          <a:effectLst/>
        </p:spPr>
        <p:txBody>
          <a:bodyPr lIns="0"/>
          <a:lstStyle/>
          <a:p>
            <a:pPr marL="285750" indent="-285750"/>
            <a:endParaRPr lang="en-US" dirty="0"/>
          </a:p>
        </p:txBody>
      </p:sp>
      <p:sp>
        <p:nvSpPr>
          <p:cNvPr id="5" name="Text Placeholder 5">
            <a:extLst>
              <a:ext uri="{FF2B5EF4-FFF2-40B4-BE49-F238E27FC236}">
                <a16:creationId xmlns:a16="http://schemas.microsoft.com/office/drawing/2014/main" id="{75EB5479-04EA-3DA7-EF3E-B4C661CD3E1B}"/>
              </a:ext>
            </a:extLst>
          </p:cNvPr>
          <p:cNvSpPr>
            <a:spLocks noGrp="1"/>
          </p:cNvSpPr>
          <p:nvPr>
            <p:ph type="body" idx="4"/>
          </p:nvPr>
        </p:nvSpPr>
        <p:spPr>
          <a:xfrm>
            <a:off x="4419600" y="1896139"/>
            <a:ext cx="3505200" cy="4568455"/>
          </a:xfrm>
          <a:prstGeom prst="rect">
            <a:avLst/>
          </a:prstGeom>
          <a:ln>
            <a:noFill/>
          </a:ln>
          <a:effectLst/>
        </p:spPr>
        <p:txBody>
          <a:bodyPr/>
          <a:lstStyle/>
          <a:p>
            <a:pPr marL="233045" algn="ctr"/>
            <a:endParaRPr lang="en-US" dirty="0">
              <a:solidFill>
                <a:schemeClr val="tx1"/>
              </a:solidFill>
              <a:latin typeface="Open sans"/>
              <a:ea typeface="Open sans"/>
              <a:cs typeface="Open sans"/>
            </a:endParaRPr>
          </a:p>
        </p:txBody>
      </p:sp>
      <p:sp>
        <p:nvSpPr>
          <p:cNvPr id="6" name="Text Placeholder 6">
            <a:extLst>
              <a:ext uri="{FF2B5EF4-FFF2-40B4-BE49-F238E27FC236}">
                <a16:creationId xmlns:a16="http://schemas.microsoft.com/office/drawing/2014/main" id="{697A2373-5385-7FE6-ACD9-44822E64EBAD}"/>
              </a:ext>
            </a:extLst>
          </p:cNvPr>
          <p:cNvSpPr>
            <a:spLocks noGrp="1"/>
          </p:cNvSpPr>
          <p:nvPr>
            <p:ph type="body" idx="5"/>
          </p:nvPr>
        </p:nvSpPr>
        <p:spPr>
          <a:xfrm>
            <a:off x="8382002" y="944880"/>
            <a:ext cx="3505200" cy="951260"/>
          </a:xfrm>
          <a:prstGeom prst="rect">
            <a:avLst/>
          </a:prstGeom>
          <a:solidFill>
            <a:srgbClr val="989CC6"/>
          </a:solidFill>
          <a:ln w="9525" cap="flat" cmpd="sng">
            <a:noFill/>
            <a:prstDash val="solid"/>
            <a:round/>
            <a:headEnd type="none" w="sm" len="sm"/>
            <a:tailEnd type="none" w="sm" len="sm"/>
          </a:ln>
          <a:effectLst/>
        </p:spPr>
        <p:txBody>
          <a:bodyPr spcFirstLastPara="1" wrap="square" lIns="91425" tIns="45700" rIns="91425" bIns="45700" anchor="ctr" anchorCtr="0">
            <a:normAutofit/>
          </a:bodyPr>
          <a:lstStyle/>
          <a:p>
            <a:pPr marL="4763" indent="-4763" algn="ctr"/>
            <a:endParaRPr lang="en-US" sz="2400" dirty="0">
              <a:solidFill>
                <a:schemeClr val="bg1"/>
              </a:solidFill>
              <a:sym typeface="Arial"/>
            </a:endParaRPr>
          </a:p>
        </p:txBody>
      </p:sp>
      <p:sp>
        <p:nvSpPr>
          <p:cNvPr id="7" name="Text Placeholder 7">
            <a:extLst>
              <a:ext uri="{FF2B5EF4-FFF2-40B4-BE49-F238E27FC236}">
                <a16:creationId xmlns:a16="http://schemas.microsoft.com/office/drawing/2014/main" id="{59141EA8-FB36-3D9C-7478-7CF7F895BE61}"/>
              </a:ext>
            </a:extLst>
          </p:cNvPr>
          <p:cNvSpPr>
            <a:spLocks noGrp="1"/>
          </p:cNvSpPr>
          <p:nvPr>
            <p:ph type="body" idx="6"/>
          </p:nvPr>
        </p:nvSpPr>
        <p:spPr>
          <a:xfrm>
            <a:off x="8382002" y="1896140"/>
            <a:ext cx="3505200" cy="4568454"/>
          </a:xfrm>
          <a:prstGeom prst="rect">
            <a:avLst/>
          </a:prstGeom>
          <a:ln>
            <a:noFill/>
          </a:ln>
          <a:effectLst/>
        </p:spPr>
        <p:txBody>
          <a:bodyPr lIns="274320" rIns="274320">
            <a:normAutofit/>
          </a:bodyPr>
          <a:lstStyle/>
          <a:p>
            <a:pPr marL="4763" indent="-4763"/>
            <a:endParaRPr lang="en-US" dirty="0"/>
          </a:p>
        </p:txBody>
      </p:sp>
      <p:sp>
        <p:nvSpPr>
          <p:cNvPr id="2" name="Text Placeholder 6">
            <a:extLst>
              <a:ext uri="{FF2B5EF4-FFF2-40B4-BE49-F238E27FC236}">
                <a16:creationId xmlns:a16="http://schemas.microsoft.com/office/drawing/2014/main" id="{2F72E171-2813-8EE1-77D1-B4D1514353A5}"/>
              </a:ext>
            </a:extLst>
          </p:cNvPr>
          <p:cNvSpPr>
            <a:spLocks noGrp="1"/>
          </p:cNvSpPr>
          <p:nvPr>
            <p:ph type="body" idx="10"/>
          </p:nvPr>
        </p:nvSpPr>
        <p:spPr>
          <a:xfrm>
            <a:off x="4419600" y="944880"/>
            <a:ext cx="3505200" cy="951260"/>
          </a:xfrm>
          <a:prstGeom prst="rect">
            <a:avLst/>
          </a:prstGeom>
          <a:solidFill>
            <a:srgbClr val="989CC6"/>
          </a:solidFill>
          <a:ln w="9525" cap="flat" cmpd="sng">
            <a:noFill/>
            <a:prstDash val="solid"/>
            <a:round/>
            <a:headEnd type="none" w="sm" len="sm"/>
            <a:tailEnd type="none" w="sm" len="sm"/>
          </a:ln>
          <a:effectLst/>
        </p:spPr>
        <p:txBody>
          <a:bodyPr spcFirstLastPara="1" wrap="square" lIns="91425" tIns="45700" rIns="91425" bIns="45700" anchor="ctr" anchorCtr="0">
            <a:normAutofit/>
          </a:bodyPr>
          <a:lstStyle/>
          <a:p>
            <a:pPr marL="4763" indent="-4763" algn="ctr"/>
            <a:endParaRPr lang="en-US" sz="2400" dirty="0">
              <a:solidFill>
                <a:schemeClr val="bg1"/>
              </a:solidFill>
              <a:sym typeface="Arial"/>
            </a:endParaRPr>
          </a:p>
        </p:txBody>
      </p:sp>
      <p:sp>
        <p:nvSpPr>
          <p:cNvPr id="10" name="Text Placeholder 6">
            <a:extLst>
              <a:ext uri="{FF2B5EF4-FFF2-40B4-BE49-F238E27FC236}">
                <a16:creationId xmlns:a16="http://schemas.microsoft.com/office/drawing/2014/main" id="{238A518D-C634-C372-ECF6-63BAB9E1A9D5}"/>
              </a:ext>
            </a:extLst>
          </p:cNvPr>
          <p:cNvSpPr>
            <a:spLocks noGrp="1"/>
          </p:cNvSpPr>
          <p:nvPr>
            <p:ph type="body" idx="11"/>
          </p:nvPr>
        </p:nvSpPr>
        <p:spPr>
          <a:xfrm>
            <a:off x="304798" y="944880"/>
            <a:ext cx="3505200" cy="951260"/>
          </a:xfrm>
          <a:prstGeom prst="rect">
            <a:avLst/>
          </a:prstGeom>
          <a:solidFill>
            <a:srgbClr val="989CC6"/>
          </a:solidFill>
          <a:ln w="9525" cap="flat" cmpd="sng">
            <a:noFill/>
            <a:prstDash val="solid"/>
            <a:round/>
            <a:headEnd type="none" w="sm" len="sm"/>
            <a:tailEnd type="none" w="sm" len="sm"/>
          </a:ln>
          <a:effectLst/>
        </p:spPr>
        <p:txBody>
          <a:bodyPr spcFirstLastPara="1" wrap="square" lIns="91425" tIns="45700" rIns="91425" bIns="45700" anchor="ctr" anchorCtr="0">
            <a:normAutofit/>
          </a:bodyPr>
          <a:lstStyle/>
          <a:p>
            <a:pPr marL="4763" indent="-4763" algn="ctr"/>
            <a:endParaRPr lang="en-US" sz="2400" dirty="0">
              <a:solidFill>
                <a:schemeClr val="bg1"/>
              </a:solidFill>
              <a:sym typeface="Arial"/>
            </a:endParaRPr>
          </a:p>
        </p:txBody>
      </p:sp>
    </p:spTree>
    <p:extLst>
      <p:ext uri="{BB962C8B-B14F-4D97-AF65-F5344CB8AC3E}">
        <p14:creationId xmlns:p14="http://schemas.microsoft.com/office/powerpoint/2010/main" val="15693568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Google Shape;501;p50">
            <a:extLst>
              <a:ext uri="{FF2B5EF4-FFF2-40B4-BE49-F238E27FC236}">
                <a16:creationId xmlns:a16="http://schemas.microsoft.com/office/drawing/2014/main" id="{C9DC7F4D-FB79-E86D-5BDB-63BF871CA556}"/>
              </a:ext>
            </a:extLst>
          </p:cNvPr>
          <p:cNvSpPr txBox="1">
            <a:spLocks noGrp="1"/>
          </p:cNvSpPr>
          <p:nvPr>
            <p:ph type="title"/>
          </p:nvPr>
        </p:nvSpPr>
        <p:spPr>
          <a:xfrm>
            <a:off x="124695" y="1133857"/>
            <a:ext cx="11935800" cy="5337282"/>
          </a:xfrm>
          <a:prstGeom prst="rect">
            <a:avLst/>
          </a:prstGeom>
          <a:solidFill>
            <a:srgbClr val="FFFFFF"/>
          </a:solidFill>
          <a:ln>
            <a:noFill/>
          </a:ln>
        </p:spPr>
        <p:txBody>
          <a:bodyPr spcFirstLastPara="1" wrap="square" lIns="91425" tIns="45700" rIns="91425" bIns="45700" anchor="ctr" anchorCtr="0">
            <a:normAutofit/>
          </a:bodyPr>
          <a:lstStyle/>
          <a:p>
            <a:pPr marL="233362" marR="0" lvl="0" indent="0" algn="l" rtl="0">
              <a:lnSpc>
                <a:spcPct val="100000"/>
              </a:lnSpc>
              <a:spcBef>
                <a:spcPts val="0"/>
              </a:spcBef>
              <a:spcAft>
                <a:spcPts val="0"/>
              </a:spcAft>
              <a:buClr>
                <a:schemeClr val="dk1"/>
              </a:buClr>
              <a:buSzPts val="5400"/>
              <a:buFont typeface="Arial"/>
              <a:buNone/>
            </a:pPr>
            <a:r>
              <a:rPr lang="en-US" sz="5400" b="1" dirty="0">
                <a:solidFill>
                  <a:schemeClr val="dk1"/>
                </a:solidFill>
                <a:latin typeface="Open sans" panose="020B0606030504020204" pitchFamily="2" charset="0"/>
                <a:ea typeface="Open sans" panose="020B0606030504020204" pitchFamily="2" charset="0"/>
                <a:cs typeface="Open sans" panose="020B0606030504020204" pitchFamily="2" charset="0"/>
                <a:sym typeface="Roboto"/>
              </a:rPr>
              <a:t>Q &amp; A</a:t>
            </a:r>
            <a:endParaRPr sz="2000" b="1" dirty="0">
              <a:solidFill>
                <a:schemeClr val="dk1"/>
              </a:solidFill>
              <a:latin typeface="Open sans" panose="020B0606030504020204" pitchFamily="2" charset="0"/>
              <a:ea typeface="Open sans" panose="020B0606030504020204" pitchFamily="2" charset="0"/>
              <a:cs typeface="Open sans" panose="020B0606030504020204" pitchFamily="2" charset="0"/>
              <a:sym typeface="Roboto"/>
            </a:endParaRPr>
          </a:p>
          <a:p>
            <a:pPr marL="233362" lvl="0" indent="0" algn="l" rtl="0">
              <a:lnSpc>
                <a:spcPct val="100000"/>
              </a:lnSpc>
              <a:spcBef>
                <a:spcPts val="0"/>
              </a:spcBef>
              <a:spcAft>
                <a:spcPts val="0"/>
              </a:spcAft>
              <a:buNone/>
            </a:pPr>
            <a:endParaRPr sz="2000" b="1" dirty="0">
              <a:solidFill>
                <a:schemeClr val="dk1"/>
              </a:solidFill>
              <a:latin typeface="Open sans" panose="020B0606030504020204" pitchFamily="2" charset="0"/>
              <a:ea typeface="Open sans" panose="020B0606030504020204" pitchFamily="2" charset="0"/>
              <a:cs typeface="Open sans" panose="020B0606030504020204" pitchFamily="2" charset="0"/>
              <a:sym typeface="Roboto"/>
            </a:endParaRPr>
          </a:p>
          <a:p>
            <a:pPr marL="457200" lvl="0" indent="-381000" algn="l" rtl="0">
              <a:spcBef>
                <a:spcPts val="0"/>
              </a:spcBef>
              <a:spcAft>
                <a:spcPts val="0"/>
              </a:spcAft>
              <a:buSzPts val="2400"/>
              <a:buFont typeface="Roboto"/>
              <a:buChar char="●"/>
            </a:pPr>
            <a:r>
              <a:rPr lang="en-US" sz="2400" b="1" dirty="0">
                <a:latin typeface="Open sans" panose="020B0606030504020204" pitchFamily="2" charset="0"/>
                <a:ea typeface="Open sans" panose="020B0606030504020204" pitchFamily="2" charset="0"/>
                <a:cs typeface="Open sans" panose="020B0606030504020204" pitchFamily="2" charset="0"/>
                <a:sym typeface="Roboto"/>
              </a:rPr>
              <a:t>You can submit questions in the following ways:</a:t>
            </a:r>
            <a:endParaRPr sz="2400" b="1" dirty="0">
              <a:latin typeface="Open sans" panose="020B0606030504020204" pitchFamily="2" charset="0"/>
              <a:ea typeface="Open sans" panose="020B0606030504020204" pitchFamily="2" charset="0"/>
              <a:cs typeface="Open sans" panose="020B0606030504020204" pitchFamily="2" charset="0"/>
              <a:sym typeface="Roboto"/>
            </a:endParaRPr>
          </a:p>
          <a:p>
            <a:pPr marL="1828800" lvl="3" indent="-381000" algn="l" rtl="0">
              <a:spcBef>
                <a:spcPts val="0"/>
              </a:spcBef>
              <a:spcAft>
                <a:spcPts val="0"/>
              </a:spcAft>
              <a:buSzPts val="2400"/>
              <a:buFont typeface="Roboto"/>
              <a:buChar char="○"/>
            </a:pPr>
            <a:r>
              <a:rPr lang="en-US" sz="2400" b="1" dirty="0">
                <a:latin typeface="Open sans" panose="020B0606030504020204" pitchFamily="2" charset="0"/>
                <a:ea typeface="Open sans" panose="020B0606030504020204" pitchFamily="2" charset="0"/>
                <a:cs typeface="Open sans" panose="020B0606030504020204" pitchFamily="2" charset="0"/>
                <a:sym typeface="Roboto"/>
              </a:rPr>
              <a:t>Q + A feature on Zoom </a:t>
            </a:r>
            <a:endParaRPr sz="2400" b="1" dirty="0">
              <a:latin typeface="Open sans" panose="020B0606030504020204" pitchFamily="2" charset="0"/>
              <a:ea typeface="Open sans" panose="020B0606030504020204" pitchFamily="2" charset="0"/>
              <a:cs typeface="Open sans" panose="020B0606030504020204" pitchFamily="2" charset="0"/>
              <a:sym typeface="Roboto"/>
            </a:endParaRPr>
          </a:p>
          <a:p>
            <a:pPr marL="1828800" lvl="3" indent="-381000" algn="l" rtl="0">
              <a:spcBef>
                <a:spcPts val="0"/>
              </a:spcBef>
              <a:spcAft>
                <a:spcPts val="0"/>
              </a:spcAft>
              <a:buSzPts val="2400"/>
              <a:buFont typeface="Roboto"/>
              <a:buChar char="○"/>
            </a:pPr>
            <a:r>
              <a:rPr lang="en-US" sz="2400" b="1" dirty="0">
                <a:latin typeface="Open sans" panose="020B0606030504020204" pitchFamily="2" charset="0"/>
                <a:ea typeface="Open sans" panose="020B0606030504020204" pitchFamily="2" charset="0"/>
                <a:cs typeface="Open sans" panose="020B0606030504020204" pitchFamily="2" charset="0"/>
                <a:sym typeface="Roboto"/>
              </a:rPr>
              <a:t>Through emails to: capitalrequest@culture.nyc.gov</a:t>
            </a:r>
            <a:br>
              <a:rPr lang="en-US" sz="2400" b="1" dirty="0">
                <a:latin typeface="Open sans" panose="020B0606030504020204" pitchFamily="2" charset="0"/>
                <a:ea typeface="Open sans" panose="020B0606030504020204" pitchFamily="2" charset="0"/>
                <a:cs typeface="Open sans" panose="020B0606030504020204" pitchFamily="2" charset="0"/>
                <a:sym typeface="Roboto"/>
              </a:rPr>
            </a:br>
            <a:endParaRPr sz="2400" b="1" dirty="0">
              <a:latin typeface="Open sans" panose="020B0606030504020204" pitchFamily="2" charset="0"/>
              <a:ea typeface="Open sans" panose="020B0606030504020204" pitchFamily="2" charset="0"/>
              <a:cs typeface="Open sans" panose="020B0606030504020204" pitchFamily="2" charset="0"/>
              <a:sym typeface="Roboto"/>
            </a:endParaRPr>
          </a:p>
          <a:p>
            <a:pPr marL="457200" lvl="0" indent="-381000" algn="l" rtl="0">
              <a:spcBef>
                <a:spcPts val="0"/>
              </a:spcBef>
              <a:spcAft>
                <a:spcPts val="0"/>
              </a:spcAft>
              <a:buSzPts val="2400"/>
              <a:buFont typeface="Roboto"/>
              <a:buChar char="●"/>
            </a:pPr>
            <a:r>
              <a:rPr lang="en-US" sz="2400" b="1" dirty="0">
                <a:latin typeface="Open sans" panose="020B0606030504020204" pitchFamily="2" charset="0"/>
                <a:ea typeface="Open sans" panose="020B0606030504020204" pitchFamily="2" charset="0"/>
                <a:cs typeface="Open sans" panose="020B0606030504020204" pitchFamily="2" charset="0"/>
                <a:sym typeface="Roboto"/>
              </a:rPr>
              <a:t>When you submit a question through any of the above options, please let us know your name and what organization you are with.</a:t>
            </a:r>
            <a:endParaRPr sz="2400" b="1" dirty="0">
              <a:latin typeface="Open sans" panose="020B0606030504020204" pitchFamily="2" charset="0"/>
              <a:ea typeface="Open sans" panose="020B0606030504020204" pitchFamily="2" charset="0"/>
              <a:cs typeface="Open sans" panose="020B0606030504020204" pitchFamily="2" charset="0"/>
              <a:sym typeface="Roboto"/>
            </a:endParaRPr>
          </a:p>
          <a:p>
            <a:pPr marL="0" lvl="0" indent="0" algn="l" rtl="0">
              <a:spcBef>
                <a:spcPts val="0"/>
              </a:spcBef>
              <a:spcAft>
                <a:spcPts val="0"/>
              </a:spcAft>
              <a:buNone/>
            </a:pPr>
            <a:endParaRPr sz="2400" b="1" dirty="0">
              <a:latin typeface="Open sans" panose="020B0606030504020204" pitchFamily="2" charset="0"/>
              <a:ea typeface="Open sans" panose="020B0606030504020204" pitchFamily="2" charset="0"/>
              <a:cs typeface="Open sans" panose="020B0606030504020204" pitchFamily="2" charset="0"/>
              <a:sym typeface="Roboto"/>
            </a:endParaRPr>
          </a:p>
          <a:p>
            <a:pPr marL="457200" lvl="0" indent="0" algn="l" rtl="0">
              <a:spcBef>
                <a:spcPts val="0"/>
              </a:spcBef>
              <a:spcAft>
                <a:spcPts val="0"/>
              </a:spcAft>
              <a:buNone/>
            </a:pPr>
            <a:r>
              <a:rPr lang="en-US" sz="2400" i="1" dirty="0">
                <a:latin typeface="Open sans" panose="020B0606030504020204" pitchFamily="2" charset="0"/>
                <a:ea typeface="Open sans" panose="020B0606030504020204" pitchFamily="2" charset="0"/>
                <a:cs typeface="Open sans" panose="020B0606030504020204" pitchFamily="2" charset="0"/>
                <a:sym typeface="Roboto"/>
              </a:rPr>
              <a:t>We will do our best to answer as many questions as possible. If we run out of time and find there are still many questions to answer, we will try to provide answers in a follow up email to those on the RSVP list. You can also email questions after the event to capitalrequest@culture.nyc.gov.</a:t>
            </a:r>
            <a:endParaRPr sz="2400" i="1" dirty="0">
              <a:latin typeface="Open sans" panose="020B0606030504020204" pitchFamily="2" charset="0"/>
              <a:ea typeface="Open sans" panose="020B0606030504020204" pitchFamily="2" charset="0"/>
              <a:cs typeface="Open sans" panose="020B0606030504020204" pitchFamily="2" charset="0"/>
              <a:sym typeface="Roboto"/>
            </a:endParaRPr>
          </a:p>
        </p:txBody>
      </p:sp>
      <p:grpSp>
        <p:nvGrpSpPr>
          <p:cNvPr id="4" name="Group 3" descr="Red speech bubble with an information icon.">
            <a:extLst>
              <a:ext uri="{FF2B5EF4-FFF2-40B4-BE49-F238E27FC236}">
                <a16:creationId xmlns:a16="http://schemas.microsoft.com/office/drawing/2014/main" id="{AB7C2CE6-1BAE-4145-2430-43C213A633C1}"/>
              </a:ext>
            </a:extLst>
          </p:cNvPr>
          <p:cNvGrpSpPr/>
          <p:nvPr userDrawn="1"/>
        </p:nvGrpSpPr>
        <p:grpSpPr>
          <a:xfrm>
            <a:off x="10183387" y="926724"/>
            <a:ext cx="1648027" cy="1506689"/>
            <a:chOff x="9675844" y="914400"/>
            <a:chExt cx="2036215" cy="1866122"/>
          </a:xfrm>
        </p:grpSpPr>
        <p:sp>
          <p:nvSpPr>
            <p:cNvPr id="5" name="Speech Bubble: Rectangle with Corners Rounded 4">
              <a:extLst>
                <a:ext uri="{FF2B5EF4-FFF2-40B4-BE49-F238E27FC236}">
                  <a16:creationId xmlns:a16="http://schemas.microsoft.com/office/drawing/2014/main" id="{19A3D8FE-12A1-3D82-F95E-977172E099E2}"/>
                </a:ext>
              </a:extLst>
            </p:cNvPr>
            <p:cNvSpPr/>
            <p:nvPr/>
          </p:nvSpPr>
          <p:spPr>
            <a:xfrm flipH="1">
              <a:off x="9675844" y="914400"/>
              <a:ext cx="2036215" cy="1866122"/>
            </a:xfrm>
            <a:prstGeom prst="wedgeRoundRectCallout">
              <a:avLst>
                <a:gd name="adj1" fmla="val -4337"/>
                <a:gd name="adj2" fmla="val 90500"/>
                <a:gd name="adj3" fmla="val 16667"/>
              </a:avLst>
            </a:prstGeom>
            <a:solidFill>
              <a:srgbClr val="EF424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phic 5">
              <a:extLst>
                <a:ext uri="{FF2B5EF4-FFF2-40B4-BE49-F238E27FC236}">
                  <a16:creationId xmlns:a16="http://schemas.microsoft.com/office/drawing/2014/main" id="{9168060A-8704-F335-ECE5-0E85915180E4}"/>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912512" y="1066022"/>
              <a:ext cx="1562878" cy="1562878"/>
            </a:xfrm>
            <a:prstGeom prst="rect">
              <a:avLst/>
            </a:prstGeom>
          </p:spPr>
        </p:pic>
      </p:grpSp>
    </p:spTree>
    <p:extLst>
      <p:ext uri="{BB962C8B-B14F-4D97-AF65-F5344CB8AC3E}">
        <p14:creationId xmlns:p14="http://schemas.microsoft.com/office/powerpoint/2010/main" val="94035516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Google Shape;32;p55">
            <a:extLst>
              <a:ext uri="{FF2B5EF4-FFF2-40B4-BE49-F238E27FC236}">
                <a16:creationId xmlns:a16="http://schemas.microsoft.com/office/drawing/2014/main" id="{32615EC7-4D4E-E9EA-5193-204246F19C94}"/>
              </a:ext>
            </a:extLst>
          </p:cNvPr>
          <p:cNvSpPr txBox="1">
            <a:spLocks noGrp="1"/>
          </p:cNvSpPr>
          <p:nvPr>
            <p:ph type="title"/>
          </p:nvPr>
        </p:nvSpPr>
        <p:spPr>
          <a:xfrm>
            <a:off x="0" y="0"/>
            <a:ext cx="12192000" cy="77724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chemeClr val="dk1"/>
              </a:buClr>
              <a:buSzPts val="4400"/>
              <a:buFont typeface="Roboto"/>
              <a:buNone/>
              <a:defRPr sz="4400" b="1" i="0" u="none" strike="noStrike" cap="none">
                <a:solidFill>
                  <a:schemeClr val="dk1"/>
                </a:solidFill>
                <a:latin typeface="Open Sans SemiBold" pitchFamily="2" charset="0"/>
                <a:ea typeface="Open Sans SemiBold" pitchFamily="2" charset="0"/>
                <a:cs typeface="Open Sans SemiBold" pitchFamily="2" charset="0"/>
                <a:sym typeface="Roboto"/>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dirty="0"/>
          </a:p>
        </p:txBody>
      </p:sp>
      <p:sp>
        <p:nvSpPr>
          <p:cNvPr id="4" name="Google Shape;238;p16">
            <a:extLst>
              <a:ext uri="{FF2B5EF4-FFF2-40B4-BE49-F238E27FC236}">
                <a16:creationId xmlns:a16="http://schemas.microsoft.com/office/drawing/2014/main" id="{132633CB-E865-33E1-05F6-FAC831FA216E}"/>
              </a:ext>
            </a:extLst>
          </p:cNvPr>
          <p:cNvSpPr>
            <a:spLocks noGrp="1"/>
          </p:cNvSpPr>
          <p:nvPr>
            <p:ph type="body" idx="5"/>
          </p:nvPr>
        </p:nvSpPr>
        <p:spPr>
          <a:xfrm>
            <a:off x="204716" y="960620"/>
            <a:ext cx="11791666" cy="777240"/>
          </a:xfrm>
          <a:prstGeom prst="roundRect">
            <a:avLst>
              <a:gd name="adj" fmla="val 0"/>
            </a:avLst>
          </a:prstGeom>
          <a:solidFill>
            <a:schemeClr val="lt1"/>
          </a:solidFill>
          <a:ln>
            <a:noFill/>
          </a:ln>
          <a:effectLst>
            <a:outerShdw blurRad="63500" sx="75000" sy="75000" algn="ctr" rotWithShape="0">
              <a:srgbClr val="BFBFBF">
                <a:alpha val="60000"/>
              </a:srgbClr>
            </a:outerShdw>
          </a:effectLst>
        </p:spPr>
        <p:txBody>
          <a:bodyPr spcFirstLastPara="1" wrap="square" lIns="91425" tIns="45700" rIns="91425" bIns="45700" anchor="ctr" anchorCtr="0">
            <a:noAutofit/>
          </a:bodyPr>
          <a:lstStyle/>
          <a:p>
            <a:pPr marL="0" indent="4763" eaLnBrk="1" hangingPunct="1">
              <a:lnSpc>
                <a:spcPct val="80000"/>
              </a:lnSpc>
              <a:buFont typeface="Wingdings" pitchFamily="2" charset="2"/>
              <a:buNone/>
            </a:pPr>
            <a:endParaRPr lang="en-US" altLang="en-US" sz="2000" b="1" dirty="0">
              <a:solidFill>
                <a:srgbClr val="FF0000"/>
              </a:solidFill>
            </a:endParaRPr>
          </a:p>
        </p:txBody>
      </p:sp>
      <p:sp>
        <p:nvSpPr>
          <p:cNvPr id="5" name="Google Shape;240;p16">
            <a:extLst>
              <a:ext uri="{FF2B5EF4-FFF2-40B4-BE49-F238E27FC236}">
                <a16:creationId xmlns:a16="http://schemas.microsoft.com/office/drawing/2014/main" id="{79DE3855-7A31-0F6B-30F6-954381572ED5}"/>
              </a:ext>
            </a:extLst>
          </p:cNvPr>
          <p:cNvSpPr>
            <a:spLocks noGrp="1"/>
          </p:cNvSpPr>
          <p:nvPr>
            <p:ph type="body" idx="7"/>
          </p:nvPr>
        </p:nvSpPr>
        <p:spPr>
          <a:xfrm>
            <a:off x="2552699" y="1823356"/>
            <a:ext cx="9334501" cy="1247082"/>
          </a:xfrm>
          <a:prstGeom prst="roundRect">
            <a:avLst>
              <a:gd name="adj" fmla="val 0"/>
            </a:avLst>
          </a:prstGeom>
          <a:solidFill>
            <a:schemeClr val="lt1"/>
          </a:solidFill>
          <a:ln>
            <a:noFill/>
          </a:ln>
          <a:effectLst>
            <a:outerShdw blurRad="63500" sx="75000" sy="75000" algn="ctr" rotWithShape="0">
              <a:srgbClr val="BFBFBF">
                <a:alpha val="60000"/>
              </a:srgbClr>
            </a:outerShdw>
          </a:effectLst>
        </p:spPr>
        <p:txBody>
          <a:bodyPr spcFirstLastPara="1" wrap="square" lIns="91425" tIns="45700" rIns="91425" bIns="45700" anchor="ctr" anchorCtr="0">
            <a:noAutofit/>
          </a:bodyPr>
          <a:lstStyle/>
          <a:p>
            <a:pPr marL="1085850">
              <a:lnSpc>
                <a:spcPct val="80000"/>
              </a:lnSpc>
              <a:spcBef>
                <a:spcPct val="20000"/>
              </a:spcBef>
              <a:buSzPct val="100000"/>
              <a:buFont typeface="Arial" panose="020B0604020202020204" pitchFamily="34" charset="0"/>
              <a:buChar char="•"/>
            </a:pPr>
            <a:endParaRPr lang="en-US" altLang="en-US" sz="1400" dirty="0">
              <a:solidFill>
                <a:schemeClr val="tx1"/>
              </a:solidFill>
              <a:latin typeface="Open sans"/>
              <a:ea typeface="Open sans"/>
              <a:cs typeface="Open sans"/>
            </a:endParaRPr>
          </a:p>
        </p:txBody>
      </p:sp>
      <p:sp>
        <p:nvSpPr>
          <p:cNvPr id="6" name="Google Shape;242;p16">
            <a:extLst>
              <a:ext uri="{FF2B5EF4-FFF2-40B4-BE49-F238E27FC236}">
                <a16:creationId xmlns:a16="http://schemas.microsoft.com/office/drawing/2014/main" id="{E3C1B75F-E0AE-FC9E-73DC-291C7BA5A008}"/>
              </a:ext>
            </a:extLst>
          </p:cNvPr>
          <p:cNvSpPr>
            <a:spLocks noGrp="1"/>
          </p:cNvSpPr>
          <p:nvPr>
            <p:ph type="body" idx="8"/>
          </p:nvPr>
        </p:nvSpPr>
        <p:spPr>
          <a:xfrm>
            <a:off x="2552700" y="3153518"/>
            <a:ext cx="9339473" cy="993914"/>
          </a:xfrm>
          <a:prstGeom prst="roundRect">
            <a:avLst>
              <a:gd name="adj" fmla="val 0"/>
            </a:avLst>
          </a:prstGeom>
          <a:solidFill>
            <a:schemeClr val="lt1"/>
          </a:solidFill>
          <a:ln>
            <a:noFill/>
          </a:ln>
          <a:effectLst>
            <a:outerShdw blurRad="63500" sx="75000" sy="75000" algn="ctr" rotWithShape="0">
              <a:srgbClr val="BFBFBF">
                <a:alpha val="60000"/>
              </a:srgbClr>
            </a:outerShdw>
          </a:effectLst>
        </p:spPr>
        <p:txBody>
          <a:bodyPr spcFirstLastPara="1" wrap="square" lIns="91425" tIns="45700" rIns="91425" bIns="45700" anchor="ctr" anchorCtr="0">
            <a:noAutofit/>
          </a:bodyPr>
          <a:lstStyle/>
          <a:p>
            <a:pPr marL="1085850">
              <a:lnSpc>
                <a:spcPct val="80000"/>
              </a:lnSpc>
              <a:spcBef>
                <a:spcPct val="20000"/>
              </a:spcBef>
              <a:buSzPct val="100000"/>
              <a:buFont typeface="Arial" panose="020B0604020202020204" pitchFamily="34" charset="0"/>
            </a:pPr>
            <a:endParaRPr lang="en-US" altLang="en-US" sz="1400" dirty="0">
              <a:solidFill>
                <a:schemeClr val="tx1"/>
              </a:solidFill>
              <a:latin typeface="Open sans"/>
              <a:ea typeface="Open sans"/>
              <a:cs typeface="Open sans"/>
            </a:endParaRPr>
          </a:p>
        </p:txBody>
      </p:sp>
      <p:sp>
        <p:nvSpPr>
          <p:cNvPr id="7" name="Google Shape;244;p16">
            <a:extLst>
              <a:ext uri="{FF2B5EF4-FFF2-40B4-BE49-F238E27FC236}">
                <a16:creationId xmlns:a16="http://schemas.microsoft.com/office/drawing/2014/main" id="{74DF57B6-5E81-8146-7945-2462B4146A7C}"/>
              </a:ext>
            </a:extLst>
          </p:cNvPr>
          <p:cNvSpPr>
            <a:spLocks noGrp="1"/>
          </p:cNvSpPr>
          <p:nvPr>
            <p:ph type="body" idx="6"/>
          </p:nvPr>
        </p:nvSpPr>
        <p:spPr>
          <a:xfrm>
            <a:off x="2547727" y="4230512"/>
            <a:ext cx="9339473" cy="791146"/>
          </a:xfrm>
          <a:prstGeom prst="roundRect">
            <a:avLst>
              <a:gd name="adj" fmla="val 0"/>
            </a:avLst>
          </a:prstGeom>
          <a:solidFill>
            <a:schemeClr val="lt1"/>
          </a:solidFill>
          <a:ln>
            <a:noFill/>
          </a:ln>
          <a:effectLst>
            <a:outerShdw blurRad="63500" sx="75000" sy="75000" algn="ctr" rotWithShape="0">
              <a:srgbClr val="BFBFBF">
                <a:alpha val="60000"/>
              </a:srgbClr>
            </a:outerShdw>
          </a:effectLst>
        </p:spPr>
        <p:txBody>
          <a:bodyPr spcFirstLastPara="1" wrap="square" lIns="91425" tIns="45700" rIns="91425" bIns="45700" anchor="ctr" anchorCtr="0">
            <a:noAutofit/>
          </a:bodyPr>
          <a:lstStyle/>
          <a:p>
            <a:pPr marL="1085850">
              <a:lnSpc>
                <a:spcPct val="80000"/>
              </a:lnSpc>
              <a:spcBef>
                <a:spcPct val="20000"/>
              </a:spcBef>
              <a:buSzPct val="100000"/>
              <a:buFont typeface="Arial" panose="020B0604020202020204" pitchFamily="34" charset="0"/>
            </a:pPr>
            <a:endParaRPr lang="en-US" altLang="en-US" sz="1400" dirty="0">
              <a:solidFill>
                <a:schemeClr val="tx1"/>
              </a:solidFill>
              <a:latin typeface="Open sans"/>
              <a:ea typeface="Open sans"/>
              <a:cs typeface="Open sans"/>
            </a:endParaRPr>
          </a:p>
        </p:txBody>
      </p:sp>
      <p:sp>
        <p:nvSpPr>
          <p:cNvPr id="9" name="Text Placeholder 4">
            <a:extLst>
              <a:ext uri="{FF2B5EF4-FFF2-40B4-BE49-F238E27FC236}">
                <a16:creationId xmlns:a16="http://schemas.microsoft.com/office/drawing/2014/main" id="{4CF3329A-640E-3070-8ECB-8888424E239F}"/>
              </a:ext>
            </a:extLst>
          </p:cNvPr>
          <p:cNvSpPr>
            <a:spLocks noGrp="1"/>
          </p:cNvSpPr>
          <p:nvPr>
            <p:ph type="body" idx="4"/>
          </p:nvPr>
        </p:nvSpPr>
        <p:spPr>
          <a:xfrm>
            <a:off x="303836" y="1823356"/>
            <a:ext cx="2895600" cy="1247082"/>
          </a:xfrm>
          <a:custGeom>
            <a:avLst/>
            <a:gdLst>
              <a:gd name="connsiteX0" fmla="*/ 0 w 2895600"/>
              <a:gd name="connsiteY0" fmla="*/ 0 h 1247082"/>
              <a:gd name="connsiteX1" fmla="*/ 2895600 w 2895600"/>
              <a:gd name="connsiteY1" fmla="*/ 0 h 1247082"/>
              <a:gd name="connsiteX2" fmla="*/ 2895600 w 2895600"/>
              <a:gd name="connsiteY2" fmla="*/ 6316 h 1247082"/>
              <a:gd name="connsiteX3" fmla="*/ 2420317 w 2895600"/>
              <a:gd name="connsiteY3" fmla="*/ 580450 h 1247082"/>
              <a:gd name="connsiteX4" fmla="*/ 2895600 w 2895600"/>
              <a:gd name="connsiteY4" fmla="*/ 1217825 h 1247082"/>
              <a:gd name="connsiteX5" fmla="*/ 2895600 w 2895600"/>
              <a:gd name="connsiteY5" fmla="*/ 1247082 h 1247082"/>
              <a:gd name="connsiteX6" fmla="*/ 0 w 2895600"/>
              <a:gd name="connsiteY6" fmla="*/ 1247082 h 1247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95600" h="1247082">
                <a:moveTo>
                  <a:pt x="0" y="0"/>
                </a:moveTo>
                <a:lnTo>
                  <a:pt x="2895600" y="0"/>
                </a:lnTo>
                <a:lnTo>
                  <a:pt x="2895600" y="6316"/>
                </a:lnTo>
                <a:lnTo>
                  <a:pt x="2420317" y="580450"/>
                </a:lnTo>
                <a:lnTo>
                  <a:pt x="2895600" y="1217825"/>
                </a:lnTo>
                <a:lnTo>
                  <a:pt x="2895600" y="1247082"/>
                </a:lnTo>
                <a:lnTo>
                  <a:pt x="0" y="1247082"/>
                </a:lnTo>
                <a:close/>
              </a:path>
            </a:pathLst>
          </a:custGeom>
          <a:solidFill>
            <a:srgbClr val="ED7D31"/>
          </a:solidFill>
          <a:ln w="9525" cap="flat" cmpd="sng">
            <a:noFill/>
            <a:prstDash val="solid"/>
            <a:round/>
            <a:headEnd type="none" w="sm" len="sm"/>
            <a:tailEnd type="none" w="sm" len="sm"/>
          </a:ln>
          <a:effectLst/>
        </p:spPr>
        <p:txBody>
          <a:bodyPr spcFirstLastPara="1" wrap="square" lIns="91425" tIns="45700" rIns="91425" bIns="45700" anchor="ctr" anchorCtr="0">
            <a:noAutofit/>
          </a:bodyPr>
          <a:lstStyle>
            <a:lvl1pPr>
              <a:buFontTx/>
              <a:buNone/>
              <a:defRPr/>
            </a:lvl1pPr>
          </a:lstStyle>
          <a:p>
            <a:pPr marL="0" indent="0" algn="l">
              <a:spcBef>
                <a:spcPct val="0"/>
              </a:spcBef>
            </a:pPr>
            <a:endParaRPr lang="en-US" altLang="en-US" sz="1600" b="1" dirty="0">
              <a:solidFill>
                <a:schemeClr val="bg1"/>
              </a:solidFill>
            </a:endParaRPr>
          </a:p>
        </p:txBody>
      </p:sp>
      <p:sp>
        <p:nvSpPr>
          <p:cNvPr id="13" name="Google Shape;244;p16">
            <a:extLst>
              <a:ext uri="{FF2B5EF4-FFF2-40B4-BE49-F238E27FC236}">
                <a16:creationId xmlns:a16="http://schemas.microsoft.com/office/drawing/2014/main" id="{856E9CEB-5307-74BC-83DE-615140CC9508}"/>
              </a:ext>
            </a:extLst>
          </p:cNvPr>
          <p:cNvSpPr>
            <a:spLocks noGrp="1"/>
          </p:cNvSpPr>
          <p:nvPr>
            <p:ph type="body" idx="10"/>
          </p:nvPr>
        </p:nvSpPr>
        <p:spPr>
          <a:xfrm>
            <a:off x="2547727" y="5106234"/>
            <a:ext cx="9339473" cy="1223992"/>
          </a:xfrm>
          <a:prstGeom prst="roundRect">
            <a:avLst>
              <a:gd name="adj" fmla="val 0"/>
            </a:avLst>
          </a:prstGeom>
          <a:solidFill>
            <a:schemeClr val="lt1"/>
          </a:solidFill>
          <a:ln>
            <a:noFill/>
          </a:ln>
          <a:effectLst>
            <a:outerShdw blurRad="63500" sx="75000" sy="75000" algn="ctr" rotWithShape="0">
              <a:srgbClr val="BFBFBF">
                <a:alpha val="60000"/>
              </a:srgbClr>
            </a:outerShdw>
          </a:effectLst>
        </p:spPr>
        <p:txBody>
          <a:bodyPr spcFirstLastPara="1" wrap="square" lIns="91425" tIns="45700" rIns="91425" bIns="45700" anchor="ctr" anchorCtr="0">
            <a:noAutofit/>
          </a:bodyPr>
          <a:lstStyle/>
          <a:p>
            <a:pPr marL="1085850">
              <a:lnSpc>
                <a:spcPct val="80000"/>
              </a:lnSpc>
              <a:spcBef>
                <a:spcPct val="20000"/>
              </a:spcBef>
              <a:buSzPct val="100000"/>
              <a:buFont typeface="Arial" panose="020B0604020202020204" pitchFamily="34" charset="0"/>
            </a:pPr>
            <a:endParaRPr lang="en-US" altLang="en-US" sz="1400" dirty="0">
              <a:solidFill>
                <a:schemeClr val="tx1"/>
              </a:solidFill>
              <a:latin typeface="Open sans"/>
              <a:ea typeface="Open sans"/>
              <a:cs typeface="Open sans"/>
            </a:endParaRPr>
          </a:p>
        </p:txBody>
      </p:sp>
      <p:sp>
        <p:nvSpPr>
          <p:cNvPr id="2" name="Text Placeholder 4">
            <a:extLst>
              <a:ext uri="{FF2B5EF4-FFF2-40B4-BE49-F238E27FC236}">
                <a16:creationId xmlns:a16="http://schemas.microsoft.com/office/drawing/2014/main" id="{645A4E77-DFBB-2EE9-E876-9B09FEBBFDF0}"/>
              </a:ext>
            </a:extLst>
          </p:cNvPr>
          <p:cNvSpPr>
            <a:spLocks noGrp="1"/>
          </p:cNvSpPr>
          <p:nvPr>
            <p:ph type="body" idx="11"/>
          </p:nvPr>
        </p:nvSpPr>
        <p:spPr>
          <a:xfrm>
            <a:off x="303836" y="3153518"/>
            <a:ext cx="2895600" cy="992418"/>
          </a:xfrm>
          <a:custGeom>
            <a:avLst/>
            <a:gdLst>
              <a:gd name="connsiteX0" fmla="*/ 0 w 2895600"/>
              <a:gd name="connsiteY0" fmla="*/ 0 h 1247082"/>
              <a:gd name="connsiteX1" fmla="*/ 2895600 w 2895600"/>
              <a:gd name="connsiteY1" fmla="*/ 0 h 1247082"/>
              <a:gd name="connsiteX2" fmla="*/ 2895600 w 2895600"/>
              <a:gd name="connsiteY2" fmla="*/ 6316 h 1247082"/>
              <a:gd name="connsiteX3" fmla="*/ 2420317 w 2895600"/>
              <a:gd name="connsiteY3" fmla="*/ 580450 h 1247082"/>
              <a:gd name="connsiteX4" fmla="*/ 2895600 w 2895600"/>
              <a:gd name="connsiteY4" fmla="*/ 1217825 h 1247082"/>
              <a:gd name="connsiteX5" fmla="*/ 2895600 w 2895600"/>
              <a:gd name="connsiteY5" fmla="*/ 1247082 h 1247082"/>
              <a:gd name="connsiteX6" fmla="*/ 0 w 2895600"/>
              <a:gd name="connsiteY6" fmla="*/ 1247082 h 1247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95600" h="1247082">
                <a:moveTo>
                  <a:pt x="0" y="0"/>
                </a:moveTo>
                <a:lnTo>
                  <a:pt x="2895600" y="0"/>
                </a:lnTo>
                <a:lnTo>
                  <a:pt x="2895600" y="6316"/>
                </a:lnTo>
                <a:lnTo>
                  <a:pt x="2420317" y="580450"/>
                </a:lnTo>
                <a:lnTo>
                  <a:pt x="2895600" y="1217825"/>
                </a:lnTo>
                <a:lnTo>
                  <a:pt x="2895600" y="1247082"/>
                </a:lnTo>
                <a:lnTo>
                  <a:pt x="0" y="1247082"/>
                </a:lnTo>
                <a:close/>
              </a:path>
            </a:pathLst>
          </a:custGeom>
          <a:solidFill>
            <a:srgbClr val="ED7D31"/>
          </a:solidFill>
          <a:ln w="9525" cap="flat" cmpd="sng">
            <a:noFill/>
            <a:prstDash val="solid"/>
            <a:round/>
            <a:headEnd type="none" w="sm" len="sm"/>
            <a:tailEnd type="none" w="sm" len="sm"/>
          </a:ln>
          <a:effectLst/>
        </p:spPr>
        <p:txBody>
          <a:bodyPr spcFirstLastPara="1" wrap="square" lIns="91425" tIns="45700" rIns="91425" bIns="45700" anchor="ctr" anchorCtr="0">
            <a:noAutofit/>
          </a:bodyPr>
          <a:lstStyle>
            <a:lvl1pPr>
              <a:buFontTx/>
              <a:buNone/>
              <a:defRPr/>
            </a:lvl1pPr>
          </a:lstStyle>
          <a:p>
            <a:pPr marL="0" indent="0" algn="l">
              <a:spcBef>
                <a:spcPct val="0"/>
              </a:spcBef>
            </a:pPr>
            <a:endParaRPr lang="en-US" altLang="en-US" sz="1600" b="1" dirty="0">
              <a:solidFill>
                <a:schemeClr val="bg1"/>
              </a:solidFill>
            </a:endParaRPr>
          </a:p>
        </p:txBody>
      </p:sp>
      <p:sp>
        <p:nvSpPr>
          <p:cNvPr id="8" name="Text Placeholder 4">
            <a:extLst>
              <a:ext uri="{FF2B5EF4-FFF2-40B4-BE49-F238E27FC236}">
                <a16:creationId xmlns:a16="http://schemas.microsoft.com/office/drawing/2014/main" id="{16FBAFCE-488D-FE28-840F-FF7F5A7D9B2D}"/>
              </a:ext>
            </a:extLst>
          </p:cNvPr>
          <p:cNvSpPr>
            <a:spLocks noGrp="1"/>
          </p:cNvSpPr>
          <p:nvPr>
            <p:ph type="body" idx="12"/>
          </p:nvPr>
        </p:nvSpPr>
        <p:spPr>
          <a:xfrm>
            <a:off x="303836" y="4229016"/>
            <a:ext cx="2895600" cy="791146"/>
          </a:xfrm>
          <a:custGeom>
            <a:avLst/>
            <a:gdLst>
              <a:gd name="connsiteX0" fmla="*/ 0 w 2895600"/>
              <a:gd name="connsiteY0" fmla="*/ 0 h 1247082"/>
              <a:gd name="connsiteX1" fmla="*/ 2895600 w 2895600"/>
              <a:gd name="connsiteY1" fmla="*/ 0 h 1247082"/>
              <a:gd name="connsiteX2" fmla="*/ 2895600 w 2895600"/>
              <a:gd name="connsiteY2" fmla="*/ 6316 h 1247082"/>
              <a:gd name="connsiteX3" fmla="*/ 2420317 w 2895600"/>
              <a:gd name="connsiteY3" fmla="*/ 580450 h 1247082"/>
              <a:gd name="connsiteX4" fmla="*/ 2895600 w 2895600"/>
              <a:gd name="connsiteY4" fmla="*/ 1217825 h 1247082"/>
              <a:gd name="connsiteX5" fmla="*/ 2895600 w 2895600"/>
              <a:gd name="connsiteY5" fmla="*/ 1247082 h 1247082"/>
              <a:gd name="connsiteX6" fmla="*/ 0 w 2895600"/>
              <a:gd name="connsiteY6" fmla="*/ 1247082 h 1247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95600" h="1247082">
                <a:moveTo>
                  <a:pt x="0" y="0"/>
                </a:moveTo>
                <a:lnTo>
                  <a:pt x="2895600" y="0"/>
                </a:lnTo>
                <a:lnTo>
                  <a:pt x="2895600" y="6316"/>
                </a:lnTo>
                <a:lnTo>
                  <a:pt x="2420317" y="580450"/>
                </a:lnTo>
                <a:lnTo>
                  <a:pt x="2895600" y="1217825"/>
                </a:lnTo>
                <a:lnTo>
                  <a:pt x="2895600" y="1247082"/>
                </a:lnTo>
                <a:lnTo>
                  <a:pt x="0" y="1247082"/>
                </a:lnTo>
                <a:close/>
              </a:path>
            </a:pathLst>
          </a:custGeom>
          <a:solidFill>
            <a:srgbClr val="ED7D31"/>
          </a:solidFill>
          <a:ln w="9525" cap="flat" cmpd="sng">
            <a:noFill/>
            <a:prstDash val="solid"/>
            <a:round/>
            <a:headEnd type="none" w="sm" len="sm"/>
            <a:tailEnd type="none" w="sm" len="sm"/>
          </a:ln>
          <a:effectLst/>
        </p:spPr>
        <p:txBody>
          <a:bodyPr spcFirstLastPara="1" wrap="square" lIns="91425" tIns="45700" rIns="91425" bIns="45700" anchor="ctr" anchorCtr="0">
            <a:noAutofit/>
          </a:bodyPr>
          <a:lstStyle>
            <a:lvl1pPr>
              <a:buFontTx/>
              <a:buNone/>
              <a:defRPr/>
            </a:lvl1pPr>
          </a:lstStyle>
          <a:p>
            <a:pPr marL="0" indent="0" algn="l">
              <a:spcBef>
                <a:spcPct val="0"/>
              </a:spcBef>
            </a:pPr>
            <a:endParaRPr lang="en-US" altLang="en-US" sz="1600" b="1" dirty="0">
              <a:solidFill>
                <a:schemeClr val="bg1"/>
              </a:solidFill>
            </a:endParaRPr>
          </a:p>
        </p:txBody>
      </p:sp>
      <p:sp>
        <p:nvSpPr>
          <p:cNvPr id="14" name="Text Placeholder 4">
            <a:extLst>
              <a:ext uri="{FF2B5EF4-FFF2-40B4-BE49-F238E27FC236}">
                <a16:creationId xmlns:a16="http://schemas.microsoft.com/office/drawing/2014/main" id="{DC28A905-E63C-901B-AD57-C5EF7A7C610E}"/>
              </a:ext>
            </a:extLst>
          </p:cNvPr>
          <p:cNvSpPr>
            <a:spLocks noGrp="1"/>
          </p:cNvSpPr>
          <p:nvPr>
            <p:ph type="body" idx="13"/>
          </p:nvPr>
        </p:nvSpPr>
        <p:spPr>
          <a:xfrm>
            <a:off x="303836" y="5106233"/>
            <a:ext cx="2895600" cy="1223991"/>
          </a:xfrm>
          <a:custGeom>
            <a:avLst/>
            <a:gdLst>
              <a:gd name="connsiteX0" fmla="*/ 0 w 2895600"/>
              <a:gd name="connsiteY0" fmla="*/ 0 h 1247082"/>
              <a:gd name="connsiteX1" fmla="*/ 2895600 w 2895600"/>
              <a:gd name="connsiteY1" fmla="*/ 0 h 1247082"/>
              <a:gd name="connsiteX2" fmla="*/ 2895600 w 2895600"/>
              <a:gd name="connsiteY2" fmla="*/ 6316 h 1247082"/>
              <a:gd name="connsiteX3" fmla="*/ 2420317 w 2895600"/>
              <a:gd name="connsiteY3" fmla="*/ 580450 h 1247082"/>
              <a:gd name="connsiteX4" fmla="*/ 2895600 w 2895600"/>
              <a:gd name="connsiteY4" fmla="*/ 1217825 h 1247082"/>
              <a:gd name="connsiteX5" fmla="*/ 2895600 w 2895600"/>
              <a:gd name="connsiteY5" fmla="*/ 1247082 h 1247082"/>
              <a:gd name="connsiteX6" fmla="*/ 0 w 2895600"/>
              <a:gd name="connsiteY6" fmla="*/ 1247082 h 1247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95600" h="1247082">
                <a:moveTo>
                  <a:pt x="0" y="0"/>
                </a:moveTo>
                <a:lnTo>
                  <a:pt x="2895600" y="0"/>
                </a:lnTo>
                <a:lnTo>
                  <a:pt x="2895600" y="6316"/>
                </a:lnTo>
                <a:lnTo>
                  <a:pt x="2420317" y="580450"/>
                </a:lnTo>
                <a:lnTo>
                  <a:pt x="2895600" y="1217825"/>
                </a:lnTo>
                <a:lnTo>
                  <a:pt x="2895600" y="1247082"/>
                </a:lnTo>
                <a:lnTo>
                  <a:pt x="0" y="1247082"/>
                </a:lnTo>
                <a:close/>
              </a:path>
            </a:pathLst>
          </a:custGeom>
          <a:solidFill>
            <a:srgbClr val="ED7D31"/>
          </a:solidFill>
          <a:ln w="9525" cap="flat" cmpd="sng">
            <a:noFill/>
            <a:prstDash val="solid"/>
            <a:round/>
            <a:headEnd type="none" w="sm" len="sm"/>
            <a:tailEnd type="none" w="sm" len="sm"/>
          </a:ln>
          <a:effectLst/>
        </p:spPr>
        <p:txBody>
          <a:bodyPr spcFirstLastPara="1" wrap="square" lIns="91425" tIns="45700" rIns="91425" bIns="45700" anchor="ctr" anchorCtr="0">
            <a:noAutofit/>
          </a:bodyPr>
          <a:lstStyle>
            <a:lvl1pPr>
              <a:buFontTx/>
              <a:buNone/>
              <a:defRPr/>
            </a:lvl1pPr>
          </a:lstStyle>
          <a:p>
            <a:pPr marL="0" indent="0" algn="l">
              <a:spcBef>
                <a:spcPct val="0"/>
              </a:spcBef>
            </a:pPr>
            <a:endParaRPr lang="en-US" altLang="en-US" sz="1600" b="1" dirty="0">
              <a:solidFill>
                <a:schemeClr val="bg1"/>
              </a:solidFill>
            </a:endParaRPr>
          </a:p>
        </p:txBody>
      </p:sp>
    </p:spTree>
    <p:extLst>
      <p:ext uri="{BB962C8B-B14F-4D97-AF65-F5344CB8AC3E}">
        <p14:creationId xmlns:p14="http://schemas.microsoft.com/office/powerpoint/2010/main" val="4422987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3" name="Google Shape;32;p55">
            <a:extLst>
              <a:ext uri="{FF2B5EF4-FFF2-40B4-BE49-F238E27FC236}">
                <a16:creationId xmlns:a16="http://schemas.microsoft.com/office/drawing/2014/main" id="{CF6728C3-188B-F41C-6AFD-8B08FB5C2298}"/>
              </a:ext>
            </a:extLst>
          </p:cNvPr>
          <p:cNvSpPr txBox="1">
            <a:spLocks noGrp="1"/>
          </p:cNvSpPr>
          <p:nvPr>
            <p:ph type="title"/>
          </p:nvPr>
        </p:nvSpPr>
        <p:spPr>
          <a:xfrm>
            <a:off x="0" y="0"/>
            <a:ext cx="12192000" cy="77724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chemeClr val="dk1"/>
              </a:buClr>
              <a:buSzPts val="4400"/>
              <a:buFont typeface="Roboto"/>
              <a:buNone/>
              <a:defRPr sz="4400" b="1" i="0" u="none" strike="noStrike" cap="none">
                <a:solidFill>
                  <a:schemeClr val="dk1"/>
                </a:solidFill>
                <a:latin typeface="Open Sans SemiBold" pitchFamily="2" charset="0"/>
                <a:ea typeface="Open Sans SemiBold" pitchFamily="2" charset="0"/>
                <a:cs typeface="Open Sans SemiBold" pitchFamily="2" charset="0"/>
                <a:sym typeface="Roboto"/>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dirty="0"/>
          </a:p>
        </p:txBody>
      </p:sp>
      <p:sp>
        <p:nvSpPr>
          <p:cNvPr id="4" name="Text Placeholder 5">
            <a:extLst>
              <a:ext uri="{FF2B5EF4-FFF2-40B4-BE49-F238E27FC236}">
                <a16:creationId xmlns:a16="http://schemas.microsoft.com/office/drawing/2014/main" id="{2525AD2F-FB44-48B7-8F01-F35B3659B65A}"/>
              </a:ext>
            </a:extLst>
          </p:cNvPr>
          <p:cNvSpPr>
            <a:spLocks noGrp="1"/>
          </p:cNvSpPr>
          <p:nvPr>
            <p:ph type="body" idx="5"/>
          </p:nvPr>
        </p:nvSpPr>
        <p:spPr>
          <a:xfrm>
            <a:off x="3356846" y="3492731"/>
            <a:ext cx="8546859" cy="1252728"/>
          </a:xfrm>
          <a:prstGeom prst="roundRect">
            <a:avLst>
              <a:gd name="adj" fmla="val 0"/>
            </a:avLst>
          </a:prstGeom>
        </p:spPr>
        <p:txBody>
          <a:bodyPr/>
          <a:lstStyle/>
          <a:p>
            <a:pPr indent="0">
              <a:buNone/>
            </a:pPr>
            <a:endParaRPr lang="en-US" sz="1600" dirty="0">
              <a:latin typeface="Open Sans" pitchFamily="2" charset="0"/>
              <a:ea typeface="Open Sans" pitchFamily="2" charset="0"/>
              <a:cs typeface="Open Sans" pitchFamily="2" charset="0"/>
            </a:endParaRPr>
          </a:p>
        </p:txBody>
      </p:sp>
      <p:sp>
        <p:nvSpPr>
          <p:cNvPr id="5" name="Text Placeholder 6">
            <a:extLst>
              <a:ext uri="{FF2B5EF4-FFF2-40B4-BE49-F238E27FC236}">
                <a16:creationId xmlns:a16="http://schemas.microsoft.com/office/drawing/2014/main" id="{61D3D2D6-AB8C-EC5D-8F99-AA0886656BCA}"/>
              </a:ext>
            </a:extLst>
          </p:cNvPr>
          <p:cNvSpPr>
            <a:spLocks noGrp="1"/>
          </p:cNvSpPr>
          <p:nvPr>
            <p:ph type="body" idx="6"/>
          </p:nvPr>
        </p:nvSpPr>
        <p:spPr>
          <a:xfrm>
            <a:off x="3337295" y="4866356"/>
            <a:ext cx="8546858" cy="1728940"/>
          </a:xfrm>
          <a:prstGeom prst="roundRect">
            <a:avLst>
              <a:gd name="adj" fmla="val 0"/>
            </a:avLst>
          </a:prstGeom>
        </p:spPr>
        <p:txBody>
          <a:bodyPr/>
          <a:lstStyle/>
          <a:p>
            <a:pPr indent="0">
              <a:buNone/>
            </a:pPr>
            <a:endParaRPr lang="en-US" sz="1600" dirty="0">
              <a:latin typeface="Open Sans"/>
              <a:ea typeface="Open Sans"/>
              <a:cs typeface="Open Sans"/>
            </a:endParaRPr>
          </a:p>
        </p:txBody>
      </p:sp>
      <p:sp>
        <p:nvSpPr>
          <p:cNvPr id="6" name="Text Placeholder 7">
            <a:extLst>
              <a:ext uri="{FF2B5EF4-FFF2-40B4-BE49-F238E27FC236}">
                <a16:creationId xmlns:a16="http://schemas.microsoft.com/office/drawing/2014/main" id="{5909D490-EDF6-2AFD-6DA0-E38805429C4C}"/>
              </a:ext>
            </a:extLst>
          </p:cNvPr>
          <p:cNvSpPr>
            <a:spLocks noGrp="1"/>
          </p:cNvSpPr>
          <p:nvPr>
            <p:ph type="body" idx="7"/>
          </p:nvPr>
        </p:nvSpPr>
        <p:spPr>
          <a:xfrm>
            <a:off x="3319975" y="931233"/>
            <a:ext cx="8564177" cy="1112674"/>
          </a:xfrm>
          <a:prstGeom prst="roundRect">
            <a:avLst>
              <a:gd name="adj" fmla="val 0"/>
            </a:avLst>
          </a:prstGeom>
        </p:spPr>
        <p:txBody>
          <a:bodyPr/>
          <a:lstStyle/>
          <a:p>
            <a:pPr indent="0">
              <a:buNone/>
            </a:pPr>
            <a:endParaRPr lang="en-US" sz="1600" dirty="0">
              <a:latin typeface="Open Sans"/>
              <a:ea typeface="Open Sans"/>
              <a:cs typeface="Open Sans"/>
            </a:endParaRPr>
          </a:p>
        </p:txBody>
      </p:sp>
      <p:sp>
        <p:nvSpPr>
          <p:cNvPr id="7" name="Text Placeholder 8">
            <a:extLst>
              <a:ext uri="{FF2B5EF4-FFF2-40B4-BE49-F238E27FC236}">
                <a16:creationId xmlns:a16="http://schemas.microsoft.com/office/drawing/2014/main" id="{B42011CE-B0E7-79F2-2C8D-96B8283F70E9}"/>
              </a:ext>
            </a:extLst>
          </p:cNvPr>
          <p:cNvSpPr>
            <a:spLocks noGrp="1"/>
          </p:cNvSpPr>
          <p:nvPr>
            <p:ph type="body" idx="8"/>
          </p:nvPr>
        </p:nvSpPr>
        <p:spPr>
          <a:xfrm>
            <a:off x="3356846" y="2169991"/>
            <a:ext cx="8564177" cy="1196656"/>
          </a:xfrm>
          <a:prstGeom prst="roundRect">
            <a:avLst>
              <a:gd name="adj" fmla="val 0"/>
            </a:avLst>
          </a:prstGeom>
        </p:spPr>
        <p:txBody>
          <a:bodyPr/>
          <a:lstStyle/>
          <a:p>
            <a:pPr indent="0">
              <a:buNone/>
            </a:pPr>
            <a:endParaRPr lang="en-US" sz="1600" dirty="0">
              <a:latin typeface="Open Sans"/>
              <a:ea typeface="Open Sans"/>
              <a:cs typeface="Open Sans"/>
            </a:endParaRPr>
          </a:p>
        </p:txBody>
      </p:sp>
      <p:sp>
        <p:nvSpPr>
          <p:cNvPr id="22" name="TextBox 21">
            <a:extLst>
              <a:ext uri="{FF2B5EF4-FFF2-40B4-BE49-F238E27FC236}">
                <a16:creationId xmlns:a16="http://schemas.microsoft.com/office/drawing/2014/main" id="{D242284F-AB85-E718-BEF9-D610A2AEA691}"/>
              </a:ext>
            </a:extLst>
          </p:cNvPr>
          <p:cNvSpPr txBox="1"/>
          <p:nvPr userDrawn="1"/>
        </p:nvSpPr>
        <p:spPr>
          <a:xfrm>
            <a:off x="618975" y="5581762"/>
            <a:ext cx="3272539" cy="307777"/>
          </a:xfrm>
          <a:prstGeom prst="flowChartOnlineStorage">
            <a:avLst/>
          </a:prstGeom>
          <a:solidFill>
            <a:srgbClr val="D67BB3"/>
          </a:solidFill>
        </p:spPr>
        <p:txBody>
          <a:bodyPr wrap="square" rtlCol="0" anchor="ctr" anchorCtr="0">
            <a:spAutoFit/>
          </a:bodyPr>
          <a:lstStyle/>
          <a:p>
            <a:pPr algn="ctr"/>
            <a:endParaRPr lang="en-US" dirty="0"/>
          </a:p>
        </p:txBody>
      </p:sp>
      <p:sp>
        <p:nvSpPr>
          <p:cNvPr id="23" name="TextBox 22">
            <a:extLst>
              <a:ext uri="{FF2B5EF4-FFF2-40B4-BE49-F238E27FC236}">
                <a16:creationId xmlns:a16="http://schemas.microsoft.com/office/drawing/2014/main" id="{A7C253AB-9BC6-1AB3-E5B1-92C0705A0715}"/>
              </a:ext>
            </a:extLst>
          </p:cNvPr>
          <p:cNvSpPr txBox="1"/>
          <p:nvPr userDrawn="1"/>
        </p:nvSpPr>
        <p:spPr>
          <a:xfrm>
            <a:off x="618978" y="1272621"/>
            <a:ext cx="3272539" cy="432792"/>
          </a:xfrm>
          <a:prstGeom prst="chord">
            <a:avLst/>
          </a:prstGeom>
          <a:solidFill>
            <a:srgbClr val="D67BB3"/>
          </a:solidFill>
        </p:spPr>
        <p:txBody>
          <a:bodyPr wrap="square" rtlCol="0" anchor="ctr" anchorCtr="0">
            <a:spAutoFit/>
          </a:bodyPr>
          <a:lstStyle/>
          <a:p>
            <a:pPr algn="ctr"/>
            <a:endParaRPr lang="en-US" dirty="0"/>
          </a:p>
        </p:txBody>
      </p:sp>
      <p:sp>
        <p:nvSpPr>
          <p:cNvPr id="24" name="TextBox 23">
            <a:extLst>
              <a:ext uri="{FF2B5EF4-FFF2-40B4-BE49-F238E27FC236}">
                <a16:creationId xmlns:a16="http://schemas.microsoft.com/office/drawing/2014/main" id="{54D2F6F0-321C-64BD-8563-89AA2983141C}"/>
              </a:ext>
            </a:extLst>
          </p:cNvPr>
          <p:cNvSpPr txBox="1"/>
          <p:nvPr userDrawn="1"/>
        </p:nvSpPr>
        <p:spPr>
          <a:xfrm>
            <a:off x="618977" y="2615034"/>
            <a:ext cx="3272539" cy="307777"/>
          </a:xfrm>
          <a:prstGeom prst="flowChartOnlineStorage">
            <a:avLst/>
          </a:prstGeom>
          <a:solidFill>
            <a:srgbClr val="D67BB3"/>
          </a:solidFill>
        </p:spPr>
        <p:txBody>
          <a:bodyPr wrap="square" rtlCol="0" anchor="ctr" anchorCtr="0">
            <a:spAutoFit/>
          </a:bodyPr>
          <a:lstStyle/>
          <a:p>
            <a:pPr algn="ctr"/>
            <a:endParaRPr lang="en-US" dirty="0"/>
          </a:p>
        </p:txBody>
      </p:sp>
      <p:sp>
        <p:nvSpPr>
          <p:cNvPr id="25" name="TextBox 24">
            <a:extLst>
              <a:ext uri="{FF2B5EF4-FFF2-40B4-BE49-F238E27FC236}">
                <a16:creationId xmlns:a16="http://schemas.microsoft.com/office/drawing/2014/main" id="{40370837-F4DA-12A5-8142-BF151B9B2238}"/>
              </a:ext>
            </a:extLst>
          </p:cNvPr>
          <p:cNvSpPr txBox="1"/>
          <p:nvPr userDrawn="1"/>
        </p:nvSpPr>
        <p:spPr>
          <a:xfrm>
            <a:off x="618976" y="3962312"/>
            <a:ext cx="3272539" cy="307777"/>
          </a:xfrm>
          <a:prstGeom prst="flowChartOnlineStorage">
            <a:avLst/>
          </a:prstGeom>
          <a:solidFill>
            <a:srgbClr val="D67BB3"/>
          </a:solidFill>
        </p:spPr>
        <p:txBody>
          <a:bodyPr wrap="square" rtlCol="0" anchor="ctr" anchorCtr="0">
            <a:spAutoFit/>
          </a:bodyPr>
          <a:lstStyle/>
          <a:p>
            <a:pPr algn="ctr"/>
            <a:endParaRPr lang="en-US" dirty="0"/>
          </a:p>
        </p:txBody>
      </p:sp>
    </p:spTree>
    <p:extLst>
      <p:ext uri="{BB962C8B-B14F-4D97-AF65-F5344CB8AC3E}">
        <p14:creationId xmlns:p14="http://schemas.microsoft.com/office/powerpoint/2010/main" val="31105030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7_Two Content">
  <p:cSld name="7_Two Content">
    <p:spTree>
      <p:nvGrpSpPr>
        <p:cNvPr id="1" name="Shape 45"/>
        <p:cNvGrpSpPr/>
        <p:nvPr/>
      </p:nvGrpSpPr>
      <p:grpSpPr>
        <a:xfrm>
          <a:off x="0" y="0"/>
          <a:ext cx="0" cy="0"/>
          <a:chOff x="0" y="0"/>
          <a:chExt cx="0" cy="0"/>
        </a:xfrm>
      </p:grpSpPr>
      <p:sp>
        <p:nvSpPr>
          <p:cNvPr id="46" name="Google Shape;46;p58"/>
          <p:cNvSpPr>
            <a:spLocks noGrp="1"/>
          </p:cNvSpPr>
          <p:nvPr>
            <p:ph type="body" idx="1"/>
          </p:nvPr>
        </p:nvSpPr>
        <p:spPr>
          <a:xfrm>
            <a:off x="304800" y="1447800"/>
            <a:ext cx="3657600" cy="667512"/>
          </a:xfrm>
          <a:prstGeom prst="roundRect">
            <a:avLst>
              <a:gd name="adj" fmla="val 0"/>
            </a:avLst>
          </a:prstGeom>
          <a:solidFill>
            <a:schemeClr val="lt1"/>
          </a:solidFill>
          <a:ln w="9525" cap="flat" cmpd="sng">
            <a:solidFill>
              <a:schemeClr val="dk1"/>
            </a:solidFill>
            <a:prstDash val="solid"/>
            <a:round/>
            <a:headEnd type="none" w="sm" len="sm"/>
            <a:tailEnd type="none" w="sm" len="sm"/>
          </a:ln>
          <a:effectLst>
            <a:outerShdw dist="76200" dir="2700000" algn="tl" rotWithShape="0">
              <a:srgbClr val="000000"/>
            </a:outerShdw>
          </a:effectLst>
        </p:spPr>
        <p:txBody>
          <a:bodyPr spcFirstLastPara="1" wrap="square" lIns="91425" tIns="45700" rIns="91425" bIns="45700" anchor="ctr" anchorCtr="0">
            <a:noAutofit/>
          </a:bodyPr>
          <a:lstStyle>
            <a:lvl1pPr marL="457200" marR="0" lvl="0" indent="-228600" algn="ctr" rtl="0">
              <a:lnSpc>
                <a:spcPct val="100000"/>
              </a:lnSpc>
              <a:spcBef>
                <a:spcPts val="360"/>
              </a:spcBef>
              <a:spcAft>
                <a:spcPts val="0"/>
              </a:spcAft>
              <a:buClr>
                <a:schemeClr val="dk1"/>
              </a:buClr>
              <a:buSzPts val="1800"/>
              <a:buFont typeface="Arial"/>
              <a:buNone/>
              <a:defRPr sz="1800" b="0" i="0" u="none" strike="noStrike" cap="none">
                <a:solidFill>
                  <a:schemeClr val="dk1"/>
                </a:solidFill>
                <a:latin typeface="Segoe UI Semilight" panose="020B0402040204020203" pitchFamily="34" charset="0"/>
                <a:ea typeface="Roboto"/>
                <a:cs typeface="Segoe UI Semilight" panose="020B0402040204020203" pitchFamily="34" charset="0"/>
                <a:sym typeface="Roboto"/>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dirty="0"/>
          </a:p>
        </p:txBody>
      </p:sp>
      <p:sp>
        <p:nvSpPr>
          <p:cNvPr id="47" name="Google Shape;47;p58"/>
          <p:cNvSpPr>
            <a:spLocks noGrp="1"/>
          </p:cNvSpPr>
          <p:nvPr>
            <p:ph type="body" idx="2"/>
          </p:nvPr>
        </p:nvSpPr>
        <p:spPr>
          <a:xfrm>
            <a:off x="304800" y="5105400"/>
            <a:ext cx="3657600" cy="667512"/>
          </a:xfrm>
          <a:prstGeom prst="roundRect">
            <a:avLst>
              <a:gd name="adj" fmla="val 0"/>
            </a:avLst>
          </a:prstGeom>
          <a:solidFill>
            <a:schemeClr val="lt1"/>
          </a:solidFill>
          <a:ln w="9525" cap="flat" cmpd="sng">
            <a:solidFill>
              <a:schemeClr val="dk1"/>
            </a:solidFill>
            <a:prstDash val="solid"/>
            <a:round/>
            <a:headEnd type="none" w="sm" len="sm"/>
            <a:tailEnd type="none" w="sm" len="sm"/>
          </a:ln>
          <a:effectLst>
            <a:outerShdw dist="76200" dir="2700000" algn="tl" rotWithShape="0">
              <a:srgbClr val="000000"/>
            </a:outerShdw>
          </a:effectLst>
        </p:spPr>
        <p:txBody>
          <a:bodyPr spcFirstLastPara="1" wrap="square" lIns="91425" tIns="45700" rIns="91425" bIns="45700" anchor="ctr" anchorCtr="0">
            <a:noAutofit/>
          </a:bodyPr>
          <a:lstStyle>
            <a:lvl1pPr marL="457200" marR="0" lvl="0" indent="-228600" algn="ctr" rtl="0">
              <a:lnSpc>
                <a:spcPct val="100000"/>
              </a:lnSpc>
              <a:spcBef>
                <a:spcPts val="360"/>
              </a:spcBef>
              <a:spcAft>
                <a:spcPts val="0"/>
              </a:spcAft>
              <a:buClr>
                <a:schemeClr val="dk1"/>
              </a:buClr>
              <a:buSzPts val="1800"/>
              <a:buFont typeface="Arial"/>
              <a:buNone/>
              <a:defRPr sz="1800" b="0" i="0" u="none" strike="noStrike" cap="none">
                <a:solidFill>
                  <a:schemeClr val="dk1"/>
                </a:solidFill>
                <a:latin typeface="Segoe UI Semilight" panose="020B0402040204020203" pitchFamily="34" charset="0"/>
                <a:ea typeface="Roboto"/>
                <a:cs typeface="Segoe UI Semilight" panose="020B0402040204020203" pitchFamily="34" charset="0"/>
                <a:sym typeface="Roboto"/>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8" name="Google Shape;48;p58"/>
          <p:cNvSpPr>
            <a:spLocks noGrp="1"/>
          </p:cNvSpPr>
          <p:nvPr>
            <p:ph type="body" idx="3"/>
          </p:nvPr>
        </p:nvSpPr>
        <p:spPr>
          <a:xfrm>
            <a:off x="304800" y="3886200"/>
            <a:ext cx="3657600" cy="667512"/>
          </a:xfrm>
          <a:prstGeom prst="roundRect">
            <a:avLst>
              <a:gd name="adj" fmla="val 0"/>
            </a:avLst>
          </a:prstGeom>
          <a:solidFill>
            <a:schemeClr val="lt1"/>
          </a:solidFill>
          <a:ln w="9525" cap="flat" cmpd="sng">
            <a:solidFill>
              <a:schemeClr val="dk1"/>
            </a:solidFill>
            <a:prstDash val="solid"/>
            <a:round/>
            <a:headEnd type="none" w="sm" len="sm"/>
            <a:tailEnd type="none" w="sm" len="sm"/>
          </a:ln>
          <a:effectLst>
            <a:outerShdw dist="76200" dir="2700000" algn="tl" rotWithShape="0">
              <a:srgbClr val="000000"/>
            </a:outerShdw>
          </a:effectLst>
        </p:spPr>
        <p:txBody>
          <a:bodyPr spcFirstLastPara="1" wrap="square" lIns="91425" tIns="45700" rIns="91425" bIns="45700" anchor="ctr" anchorCtr="0">
            <a:noAutofit/>
          </a:bodyPr>
          <a:lstStyle>
            <a:lvl1pPr marL="457200" marR="0" lvl="0" indent="-228600" algn="ctr" rtl="0">
              <a:lnSpc>
                <a:spcPct val="100000"/>
              </a:lnSpc>
              <a:spcBef>
                <a:spcPts val="360"/>
              </a:spcBef>
              <a:spcAft>
                <a:spcPts val="0"/>
              </a:spcAft>
              <a:buClr>
                <a:schemeClr val="dk1"/>
              </a:buClr>
              <a:buSzPts val="1800"/>
              <a:buFont typeface="Arial"/>
              <a:buNone/>
              <a:defRPr sz="1800" b="0" i="0" u="none" strike="noStrike" cap="none">
                <a:solidFill>
                  <a:schemeClr val="dk1"/>
                </a:solidFill>
                <a:latin typeface="Segoe UI Semilight" panose="020B0402040204020203" pitchFamily="34" charset="0"/>
                <a:ea typeface="Roboto"/>
                <a:cs typeface="Segoe UI Semilight" panose="020B0402040204020203" pitchFamily="34" charset="0"/>
                <a:sym typeface="Roboto"/>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9" name="Google Shape;49;p58"/>
          <p:cNvSpPr>
            <a:spLocks noGrp="1"/>
          </p:cNvSpPr>
          <p:nvPr>
            <p:ph type="body" idx="4"/>
          </p:nvPr>
        </p:nvSpPr>
        <p:spPr>
          <a:xfrm>
            <a:off x="304800" y="2667000"/>
            <a:ext cx="3657600" cy="667512"/>
          </a:xfrm>
          <a:prstGeom prst="roundRect">
            <a:avLst>
              <a:gd name="adj" fmla="val 0"/>
            </a:avLst>
          </a:prstGeom>
          <a:solidFill>
            <a:schemeClr val="lt1"/>
          </a:solidFill>
          <a:ln w="9525" cap="flat" cmpd="sng">
            <a:solidFill>
              <a:schemeClr val="dk1"/>
            </a:solidFill>
            <a:prstDash val="solid"/>
            <a:round/>
            <a:headEnd type="none" w="sm" len="sm"/>
            <a:tailEnd type="none" w="sm" len="sm"/>
          </a:ln>
          <a:effectLst>
            <a:outerShdw dist="76200" dir="2700000" algn="tl" rotWithShape="0">
              <a:srgbClr val="000000"/>
            </a:outerShdw>
          </a:effectLst>
        </p:spPr>
        <p:txBody>
          <a:bodyPr spcFirstLastPara="1" wrap="square" lIns="91425" tIns="45700" rIns="91425" bIns="45700" anchor="ctr" anchorCtr="0">
            <a:noAutofit/>
          </a:bodyPr>
          <a:lstStyle>
            <a:lvl1pPr marL="457200" marR="0" lvl="0" indent="-228600" algn="ctr" rtl="0">
              <a:lnSpc>
                <a:spcPct val="100000"/>
              </a:lnSpc>
              <a:spcBef>
                <a:spcPts val="360"/>
              </a:spcBef>
              <a:spcAft>
                <a:spcPts val="0"/>
              </a:spcAft>
              <a:buClr>
                <a:schemeClr val="dk1"/>
              </a:buClr>
              <a:buSzPts val="1800"/>
              <a:buFont typeface="Arial"/>
              <a:buNone/>
              <a:defRPr sz="1800" b="0" i="0" u="none" strike="noStrike" cap="none">
                <a:solidFill>
                  <a:schemeClr val="dk1"/>
                </a:solidFill>
                <a:latin typeface="Segoe UI Semilight" panose="020B0402040204020203" pitchFamily="34" charset="0"/>
                <a:ea typeface="Roboto"/>
                <a:cs typeface="Segoe UI Semilight" panose="020B0402040204020203" pitchFamily="34" charset="0"/>
                <a:sym typeface="Roboto"/>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1" name="Google Shape;51;p58"/>
          <p:cNvSpPr>
            <a:spLocks noGrp="1"/>
          </p:cNvSpPr>
          <p:nvPr>
            <p:ph type="body" idx="5"/>
          </p:nvPr>
        </p:nvSpPr>
        <p:spPr>
          <a:xfrm>
            <a:off x="4267200" y="1447800"/>
            <a:ext cx="7616952" cy="667512"/>
          </a:xfrm>
          <a:prstGeom prst="roundRect">
            <a:avLst>
              <a:gd name="adj" fmla="val 0"/>
            </a:avLst>
          </a:prstGeom>
          <a:solidFill>
            <a:schemeClr val="lt1"/>
          </a:solidFill>
          <a:ln>
            <a:noFill/>
          </a:ln>
          <a:effectLst>
            <a:outerShdw blurRad="63500" sx="75000" sy="75000" algn="ctr" rotWithShape="0">
              <a:srgbClr val="BFBFBF">
                <a:alpha val="60000"/>
              </a:srgbClr>
            </a:outerShdw>
          </a:effectLst>
        </p:spPr>
        <p:txBody>
          <a:bodyPr spcFirstLastPara="1" wrap="square" lIns="91425" tIns="45700" rIns="91425" bIns="45700" anchor="ctr" anchorCtr="0">
            <a:noAutofit/>
          </a:bodyPr>
          <a:lstStyle>
            <a:lvl1pPr marL="457200" marR="0" lvl="0"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Segoe UI Semilight" panose="020B0402040204020203" pitchFamily="34" charset="0"/>
                <a:ea typeface="Roboto"/>
                <a:cs typeface="Segoe UI Semilight" panose="020B0402040204020203" pitchFamily="34" charset="0"/>
                <a:sym typeface="Roboto"/>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2" name="Google Shape;52;p58"/>
          <p:cNvSpPr>
            <a:spLocks noGrp="1"/>
          </p:cNvSpPr>
          <p:nvPr>
            <p:ph type="body" idx="6"/>
          </p:nvPr>
        </p:nvSpPr>
        <p:spPr>
          <a:xfrm>
            <a:off x="4267200" y="5105400"/>
            <a:ext cx="7616952" cy="667512"/>
          </a:xfrm>
          <a:prstGeom prst="roundRect">
            <a:avLst>
              <a:gd name="adj" fmla="val 0"/>
            </a:avLst>
          </a:prstGeom>
          <a:solidFill>
            <a:schemeClr val="lt1"/>
          </a:solidFill>
          <a:ln>
            <a:noFill/>
          </a:ln>
          <a:effectLst>
            <a:outerShdw blurRad="63500" sx="75000" sy="75000" algn="ctr" rotWithShape="0">
              <a:srgbClr val="BFBFBF">
                <a:alpha val="60000"/>
              </a:srgbClr>
            </a:outerShdw>
          </a:effectLst>
        </p:spPr>
        <p:txBody>
          <a:bodyPr spcFirstLastPara="1" wrap="square" lIns="91425" tIns="45700" rIns="91425" bIns="45700" anchor="ctr" anchorCtr="0">
            <a:noAutofit/>
          </a:bodyPr>
          <a:lstStyle>
            <a:lvl1pPr marL="457200" marR="0" lvl="0"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Segoe UI Semilight" panose="020B0402040204020203" pitchFamily="34" charset="0"/>
                <a:ea typeface="Roboto"/>
                <a:cs typeface="Segoe UI Semilight" panose="020B0402040204020203" pitchFamily="34" charset="0"/>
                <a:sym typeface="Roboto"/>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3" name="Google Shape;53;p58"/>
          <p:cNvSpPr>
            <a:spLocks noGrp="1"/>
          </p:cNvSpPr>
          <p:nvPr>
            <p:ph type="body" idx="7"/>
          </p:nvPr>
        </p:nvSpPr>
        <p:spPr>
          <a:xfrm>
            <a:off x="4267200" y="2667000"/>
            <a:ext cx="7616952" cy="667512"/>
          </a:xfrm>
          <a:prstGeom prst="roundRect">
            <a:avLst>
              <a:gd name="adj" fmla="val 0"/>
            </a:avLst>
          </a:prstGeom>
          <a:solidFill>
            <a:schemeClr val="lt1"/>
          </a:solidFill>
          <a:ln>
            <a:noFill/>
          </a:ln>
          <a:effectLst>
            <a:outerShdw blurRad="63500" sx="75000" sy="75000" algn="ctr" rotWithShape="0">
              <a:srgbClr val="BFBFBF">
                <a:alpha val="60000"/>
              </a:srgbClr>
            </a:outerShdw>
          </a:effectLst>
        </p:spPr>
        <p:txBody>
          <a:bodyPr spcFirstLastPara="1" wrap="square" lIns="91425" tIns="45700" rIns="91425" bIns="45700" anchor="ctr" anchorCtr="0">
            <a:noAutofit/>
          </a:bodyPr>
          <a:lstStyle>
            <a:lvl1pPr marL="457200" marR="0" lvl="0"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Segoe UI Semilight" panose="020B0402040204020203" pitchFamily="34" charset="0"/>
                <a:ea typeface="Roboto"/>
                <a:cs typeface="Segoe UI Semilight" panose="020B0402040204020203" pitchFamily="34" charset="0"/>
                <a:sym typeface="Roboto"/>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4" name="Google Shape;54;p58"/>
          <p:cNvSpPr>
            <a:spLocks noGrp="1"/>
          </p:cNvSpPr>
          <p:nvPr>
            <p:ph type="body" idx="8"/>
          </p:nvPr>
        </p:nvSpPr>
        <p:spPr>
          <a:xfrm>
            <a:off x="4267200" y="3886200"/>
            <a:ext cx="7616952" cy="667512"/>
          </a:xfrm>
          <a:prstGeom prst="roundRect">
            <a:avLst>
              <a:gd name="adj" fmla="val 0"/>
            </a:avLst>
          </a:prstGeom>
          <a:solidFill>
            <a:schemeClr val="lt1"/>
          </a:solidFill>
          <a:ln>
            <a:noFill/>
          </a:ln>
          <a:effectLst>
            <a:outerShdw blurRad="63500" sx="75000" sy="75000" algn="ctr" rotWithShape="0">
              <a:srgbClr val="BFBFBF">
                <a:alpha val="60000"/>
              </a:srgbClr>
            </a:outerShdw>
          </a:effectLst>
        </p:spPr>
        <p:txBody>
          <a:bodyPr spcFirstLastPara="1" wrap="square" lIns="91425" tIns="45700" rIns="91425" bIns="45700" anchor="ctr" anchorCtr="0">
            <a:noAutofit/>
          </a:bodyPr>
          <a:lstStyle>
            <a:lvl1pPr marL="457200" marR="0" lvl="0"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Segoe UI Semilight" panose="020B0402040204020203" pitchFamily="34" charset="0"/>
                <a:ea typeface="Roboto"/>
                <a:cs typeface="Segoe UI Semilight" panose="020B0402040204020203" pitchFamily="34" charset="0"/>
                <a:sym typeface="Roboto"/>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5" name="Google Shape;55;p58"/>
          <p:cNvSpPr txBox="1">
            <a:spLocks noGrp="1"/>
          </p:cNvSpPr>
          <p:nvPr>
            <p:ph type="title"/>
          </p:nvPr>
        </p:nvSpPr>
        <p:spPr>
          <a:xfrm>
            <a:off x="0" y="0"/>
            <a:ext cx="12192000" cy="77724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chemeClr val="dk1"/>
              </a:buClr>
              <a:buSzPts val="4400"/>
              <a:buFont typeface="Roboto"/>
              <a:buNone/>
              <a:defRPr sz="4400" b="1" i="1" u="none" strike="noStrike" cap="none">
                <a:solidFill>
                  <a:schemeClr val="dk1"/>
                </a:solidFill>
                <a:latin typeface="Segoe UI Semibold" panose="020B0702040204020203" pitchFamily="34" charset="0"/>
                <a:ea typeface="Roboto"/>
                <a:cs typeface="Segoe UI Semibold" panose="020B0702040204020203" pitchFamily="34" charset="0"/>
                <a:sym typeface="Roboto"/>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dirty="0"/>
          </a:p>
        </p:txBody>
      </p:sp>
    </p:spTree>
    <p:extLst>
      <p:ext uri="{BB962C8B-B14F-4D97-AF65-F5344CB8AC3E}">
        <p14:creationId xmlns:p14="http://schemas.microsoft.com/office/powerpoint/2010/main" val="12952090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cstate="email">
            <a:alphaModFix amt="75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Google Shape;21;p54">
            <a:extLst>
              <a:ext uri="{FF2B5EF4-FFF2-40B4-BE49-F238E27FC236}">
                <a16:creationId xmlns:a16="http://schemas.microsoft.com/office/drawing/2014/main" id="{2C038418-A87E-44FE-B4FA-5F711D2FFB65}"/>
              </a:ext>
            </a:extLst>
          </p:cNvPr>
          <p:cNvSpPr txBox="1">
            <a:spLocks noGrp="1"/>
          </p:cNvSpPr>
          <p:nvPr>
            <p:ph type="title"/>
          </p:nvPr>
        </p:nvSpPr>
        <p:spPr>
          <a:xfrm>
            <a:off x="0" y="0"/>
            <a:ext cx="12192000" cy="77724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chemeClr val="dk1"/>
              </a:buClr>
              <a:buSzPts val="4400"/>
              <a:buFont typeface="Roboto"/>
              <a:buNone/>
              <a:defRPr sz="4400" b="1" i="1" u="none" strike="noStrike" cap="none">
                <a:solidFill>
                  <a:schemeClr val="dk1"/>
                </a:solidFill>
                <a:latin typeface="Segoe UI Semibold" panose="020B0702040204020203" pitchFamily="34" charset="0"/>
                <a:ea typeface="Roboto"/>
                <a:cs typeface="Segoe UI Semibold" panose="020B0702040204020203" pitchFamily="34" charset="0"/>
                <a:sym typeface="Roboto"/>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dirty="0"/>
          </a:p>
        </p:txBody>
      </p:sp>
      <p:pic>
        <p:nvPicPr>
          <p:cNvPr id="4" name="Picture 3">
            <a:extLst>
              <a:ext uri="{FF2B5EF4-FFF2-40B4-BE49-F238E27FC236}">
                <a16:creationId xmlns:a16="http://schemas.microsoft.com/office/drawing/2014/main" id="{FE297CB3-2417-4A81-B693-28484BAAF04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3782434"/>
            <a:ext cx="12192000" cy="780288"/>
          </a:xfrm>
          <a:prstGeom prst="rect">
            <a:avLst/>
          </a:prstGeom>
        </p:spPr>
      </p:pic>
    </p:spTree>
    <p:extLst>
      <p:ext uri="{BB962C8B-B14F-4D97-AF65-F5344CB8AC3E}">
        <p14:creationId xmlns:p14="http://schemas.microsoft.com/office/powerpoint/2010/main" val="356348678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Google Shape;21;p54">
            <a:extLst>
              <a:ext uri="{FF2B5EF4-FFF2-40B4-BE49-F238E27FC236}">
                <a16:creationId xmlns:a16="http://schemas.microsoft.com/office/drawing/2014/main" id="{924871D4-289E-4EFE-AC96-1DBBF8362D19}"/>
              </a:ext>
            </a:extLst>
          </p:cNvPr>
          <p:cNvSpPr txBox="1">
            <a:spLocks noGrp="1"/>
          </p:cNvSpPr>
          <p:nvPr>
            <p:ph type="title"/>
          </p:nvPr>
        </p:nvSpPr>
        <p:spPr>
          <a:xfrm>
            <a:off x="0" y="0"/>
            <a:ext cx="12192000" cy="77724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chemeClr val="dk1"/>
              </a:buClr>
              <a:buSzPts val="4400"/>
              <a:buFont typeface="Roboto"/>
              <a:buNone/>
              <a:defRPr sz="4400" b="1" i="1" u="none" strike="noStrike" cap="none">
                <a:solidFill>
                  <a:schemeClr val="dk1"/>
                </a:solidFill>
                <a:latin typeface="Segoe UI Semibold" panose="020B0702040204020203" pitchFamily="34" charset="0"/>
                <a:ea typeface="Roboto"/>
                <a:cs typeface="Segoe UI Semibold" panose="020B0702040204020203" pitchFamily="34" charset="0"/>
                <a:sym typeface="Roboto"/>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dirty="0"/>
          </a:p>
        </p:txBody>
      </p:sp>
    </p:spTree>
    <p:extLst>
      <p:ext uri="{BB962C8B-B14F-4D97-AF65-F5344CB8AC3E}">
        <p14:creationId xmlns:p14="http://schemas.microsoft.com/office/powerpoint/2010/main" val="309000311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B2914D-AC04-0F94-B8FD-774E183DF43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0322F09-3E95-0000-5FEA-77C3D84B3FD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FE03516-01AF-266E-786F-B11478ABCB14}"/>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274296BC-A40F-0CD7-696A-40D8BE4E23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E052B8-38C3-F322-C8B1-DFA226410E01}"/>
              </a:ext>
            </a:extLst>
          </p:cNvPr>
          <p:cNvSpPr>
            <a:spLocks noGrp="1"/>
          </p:cNvSpPr>
          <p:nvPr>
            <p:ph type="sldNum" sz="quarter" idx="12"/>
          </p:nvPr>
        </p:nvSpPr>
        <p:spPr/>
        <p:txBody>
          <a:bodyPr/>
          <a:lstStyle/>
          <a:p>
            <a:fld id="{91016AE2-B400-4D88-9792-6C8394165617}" type="slidenum">
              <a:rPr lang="en-US" smtClean="0"/>
              <a:t>‹#›</a:t>
            </a:fld>
            <a:endParaRPr lang="en-US"/>
          </a:p>
        </p:txBody>
      </p:sp>
    </p:spTree>
    <p:extLst>
      <p:ext uri="{BB962C8B-B14F-4D97-AF65-F5344CB8AC3E}">
        <p14:creationId xmlns:p14="http://schemas.microsoft.com/office/powerpoint/2010/main" val="37871290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4_Two Content" userDrawn="1">
  <p:cSld name="4_Two Content">
    <p:spTree>
      <p:nvGrpSpPr>
        <p:cNvPr id="1" name="Shape 20"/>
        <p:cNvGrpSpPr/>
        <p:nvPr/>
      </p:nvGrpSpPr>
      <p:grpSpPr>
        <a:xfrm>
          <a:off x="0" y="0"/>
          <a:ext cx="0" cy="0"/>
          <a:chOff x="0" y="0"/>
          <a:chExt cx="0" cy="0"/>
        </a:xfrm>
      </p:grpSpPr>
      <p:sp>
        <p:nvSpPr>
          <p:cNvPr id="21" name="Google Shape;21;p54"/>
          <p:cNvSpPr txBox="1">
            <a:spLocks noGrp="1"/>
          </p:cNvSpPr>
          <p:nvPr>
            <p:ph type="title"/>
          </p:nvPr>
        </p:nvSpPr>
        <p:spPr>
          <a:xfrm>
            <a:off x="0" y="0"/>
            <a:ext cx="12192000" cy="77724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chemeClr val="dk1"/>
              </a:buClr>
              <a:buSzPts val="4400"/>
              <a:buFont typeface="Roboto"/>
              <a:buNone/>
              <a:defRPr sz="4400" b="1" i="1" u="none" strike="noStrike" cap="none">
                <a:solidFill>
                  <a:schemeClr val="dk1"/>
                </a:solidFill>
                <a:latin typeface="Segoe UI Semibold" panose="020B0702040204020203" pitchFamily="34" charset="0"/>
                <a:ea typeface="Roboto"/>
                <a:cs typeface="Segoe UI Semibold" panose="020B0702040204020203" pitchFamily="34" charset="0"/>
                <a:sym typeface="Roboto"/>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dirty="0"/>
          </a:p>
        </p:txBody>
      </p:sp>
      <p:sp>
        <p:nvSpPr>
          <p:cNvPr id="4" name="Content Placeholder 2">
            <a:extLst>
              <a:ext uri="{FF2B5EF4-FFF2-40B4-BE49-F238E27FC236}">
                <a16:creationId xmlns:a16="http://schemas.microsoft.com/office/drawing/2014/main" id="{9D13AD30-D0C9-8FBD-6B8D-2AB4ED9841EE}"/>
              </a:ext>
            </a:extLst>
          </p:cNvPr>
          <p:cNvSpPr>
            <a:spLocks noGrp="1"/>
          </p:cNvSpPr>
          <p:nvPr>
            <p:ph sz="quarter" idx="11"/>
          </p:nvPr>
        </p:nvSpPr>
        <p:spPr>
          <a:xfrm>
            <a:off x="6299200" y="1444625"/>
            <a:ext cx="5486400" cy="4862513"/>
          </a:xfrm>
          <a:prstGeom prst="rect">
            <a:avLst/>
          </a:prstGeom>
          <a:solidFill>
            <a:schemeClr val="lt1"/>
          </a:solidFill>
          <a:ln w="9525" cap="flat" cmpd="sng">
            <a:solidFill>
              <a:schemeClr val="dk1"/>
            </a:solidFill>
            <a:prstDash val="solid"/>
            <a:round/>
            <a:headEnd type="none" w="sm" len="sm"/>
            <a:tailEnd type="none" w="sm" len="sm"/>
          </a:ln>
          <a:effectLst>
            <a:outerShdw dist="76200" dir="2700000" algn="tl" rotWithShape="0">
              <a:srgbClr val="000000"/>
            </a:outerShdw>
          </a:effectLst>
        </p:spPr>
        <p:txBody>
          <a:bodyPr spcFirstLastPara="1" wrap="square" lIns="91425" tIns="45700" rIns="91425" bIns="45700" anchor="t" anchorCtr="0">
            <a:noAutofit/>
          </a:bodyPr>
          <a:lstStyle>
            <a:lvl1pPr>
              <a:defRPr lang="en-US" smtClean="0">
                <a:latin typeface="Segoe UI Light" panose="020B0502040204020203" pitchFamily="34" charset="0"/>
                <a:ea typeface="Segoe UI Light" panose="020B0502040204020203" pitchFamily="34" charset="0"/>
                <a:cs typeface="Segoe UI Light" panose="020B0502040204020203" pitchFamily="34" charset="0"/>
              </a:defRPr>
            </a:lvl1pPr>
            <a:lvl2pPr>
              <a:defRPr lang="en-US" smtClean="0">
                <a:latin typeface="Segoe UI Light" panose="020B0502040204020203" pitchFamily="34" charset="0"/>
                <a:cs typeface="Segoe UI Light" panose="020B0502040204020203" pitchFamily="34" charset="0"/>
              </a:defRPr>
            </a:lvl2pPr>
            <a:lvl3pPr>
              <a:defRPr lang="en-US" smtClean="0"/>
            </a:lvl3pPr>
            <a:lvl4pPr>
              <a:defRPr lang="en-US" smtClean="0"/>
            </a:lvl4pPr>
            <a:lvl5pPr>
              <a:defRPr lang="en-US"/>
            </a:lvl5pPr>
          </a:lstStyle>
          <a:p>
            <a:pPr marL="457200" lvl="0" indent="-228600">
              <a:buSzPts val="1400"/>
              <a:buNone/>
            </a:pPr>
            <a:r>
              <a:rPr lang="en-US" dirty="0"/>
              <a:t>Click to edit Master text styles</a:t>
            </a:r>
          </a:p>
          <a:p>
            <a:pPr marL="914400" lvl="1" indent="-228600">
              <a:buSzPts val="1400"/>
              <a:buNone/>
            </a:pPr>
            <a:r>
              <a:rPr lang="en-US" dirty="0"/>
              <a:t>Second level</a:t>
            </a:r>
          </a:p>
        </p:txBody>
      </p:sp>
      <p:sp>
        <p:nvSpPr>
          <p:cNvPr id="6" name="Content Placeholder 2">
            <a:extLst>
              <a:ext uri="{FF2B5EF4-FFF2-40B4-BE49-F238E27FC236}">
                <a16:creationId xmlns:a16="http://schemas.microsoft.com/office/drawing/2014/main" id="{F6C1D3C6-A39F-6275-8CB0-317B8CD501CD}"/>
              </a:ext>
            </a:extLst>
          </p:cNvPr>
          <p:cNvSpPr>
            <a:spLocks noGrp="1"/>
          </p:cNvSpPr>
          <p:nvPr>
            <p:ph sz="quarter" idx="12"/>
          </p:nvPr>
        </p:nvSpPr>
        <p:spPr>
          <a:xfrm>
            <a:off x="406400" y="1444624"/>
            <a:ext cx="5486400" cy="4862513"/>
          </a:xfrm>
          <a:prstGeom prst="rect">
            <a:avLst/>
          </a:prstGeom>
          <a:solidFill>
            <a:schemeClr val="lt1"/>
          </a:solidFill>
          <a:ln w="9525" cap="flat" cmpd="sng">
            <a:solidFill>
              <a:schemeClr val="dk1"/>
            </a:solidFill>
            <a:prstDash val="solid"/>
            <a:round/>
            <a:headEnd type="none" w="sm" len="sm"/>
            <a:tailEnd type="none" w="sm" len="sm"/>
          </a:ln>
          <a:effectLst>
            <a:outerShdw dist="76200" dir="2700000" algn="tl" rotWithShape="0">
              <a:srgbClr val="000000"/>
            </a:outerShdw>
          </a:effectLst>
        </p:spPr>
        <p:txBody>
          <a:bodyPr spcFirstLastPara="1" wrap="square" lIns="91425" tIns="45700" rIns="91425" bIns="45700" anchor="t" anchorCtr="0">
            <a:noAutofit/>
          </a:bodyPr>
          <a:lstStyle>
            <a:lvl1pPr>
              <a:defRPr lang="en-US" smtClean="0">
                <a:latin typeface="Segoe UI Light" panose="020B0502040204020203" pitchFamily="34" charset="0"/>
                <a:ea typeface="Segoe UI Light" panose="020B0502040204020203" pitchFamily="34" charset="0"/>
                <a:cs typeface="Segoe UI Light" panose="020B0502040204020203" pitchFamily="34" charset="0"/>
              </a:defRPr>
            </a:lvl1pPr>
            <a:lvl2pPr>
              <a:defRPr lang="en-US" smtClean="0">
                <a:latin typeface="Segoe UI Light" panose="020B0502040204020203" pitchFamily="34" charset="0"/>
                <a:cs typeface="Segoe UI Light" panose="020B0502040204020203" pitchFamily="34" charset="0"/>
              </a:defRPr>
            </a:lvl2pPr>
            <a:lvl3pPr>
              <a:defRPr lang="en-US" smtClean="0"/>
            </a:lvl3pPr>
            <a:lvl4pPr>
              <a:defRPr lang="en-US" smtClean="0"/>
            </a:lvl4pPr>
            <a:lvl5pPr>
              <a:defRPr lang="en-US"/>
            </a:lvl5pPr>
          </a:lstStyle>
          <a:p>
            <a:pPr marL="457200" lvl="0" indent="-228600">
              <a:buSzPts val="1400"/>
              <a:buNone/>
            </a:pPr>
            <a:r>
              <a:rPr lang="en-US" dirty="0"/>
              <a:t>Click to edit Master text styles</a:t>
            </a:r>
          </a:p>
          <a:p>
            <a:pPr marL="914400" lvl="1" indent="-228600">
              <a:buSzPts val="1400"/>
              <a:buNone/>
            </a:pPr>
            <a:r>
              <a:rPr lang="en-US" dirty="0"/>
              <a:t>Second level</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11_Two Content" userDrawn="1">
  <p:cSld name="14_Two Content">
    <p:spTree>
      <p:nvGrpSpPr>
        <p:cNvPr id="1" name="Shape 26"/>
        <p:cNvGrpSpPr/>
        <p:nvPr/>
      </p:nvGrpSpPr>
      <p:grpSpPr>
        <a:xfrm>
          <a:off x="0" y="0"/>
          <a:ext cx="0" cy="0"/>
          <a:chOff x="0" y="0"/>
          <a:chExt cx="0" cy="0"/>
        </a:xfrm>
      </p:grpSpPr>
      <p:sp>
        <p:nvSpPr>
          <p:cNvPr id="27" name="Google Shape;27;p55"/>
          <p:cNvSpPr>
            <a:spLocks noGrp="1"/>
          </p:cNvSpPr>
          <p:nvPr>
            <p:ph type="body" idx="1"/>
          </p:nvPr>
        </p:nvSpPr>
        <p:spPr>
          <a:xfrm>
            <a:off x="304800" y="1219200"/>
            <a:ext cx="5486400" cy="2496312"/>
          </a:xfrm>
          <a:prstGeom prst="roundRect">
            <a:avLst>
              <a:gd name="adj" fmla="val 0"/>
            </a:avLst>
          </a:prstGeom>
          <a:solidFill>
            <a:schemeClr val="lt1"/>
          </a:solidFill>
          <a:ln w="9525" cap="flat" cmpd="sng">
            <a:solidFill>
              <a:schemeClr val="dk1"/>
            </a:solidFill>
            <a:prstDash val="solid"/>
            <a:round/>
            <a:headEnd type="none" w="sm" len="sm"/>
            <a:tailEnd type="none" w="sm" len="sm"/>
          </a:ln>
          <a:effectLst>
            <a:outerShdw dist="76200" dir="2700000" algn="tl" rotWithShape="0">
              <a:schemeClr val="dk1"/>
            </a:outerShdw>
          </a:effectLst>
        </p:spPr>
        <p:txBody>
          <a:bodyPr spcFirstLastPara="1" wrap="square" lIns="91425" tIns="45700" rIns="91425" bIns="45700" anchor="ctr" anchorCtr="0">
            <a:normAutofit/>
          </a:bodyPr>
          <a:lstStyle>
            <a:lvl1pPr marL="457200" marR="0" lvl="0" indent="-228600" algn="l" rtl="0">
              <a:lnSpc>
                <a:spcPct val="100000"/>
              </a:lnSpc>
              <a:spcBef>
                <a:spcPts val="360"/>
              </a:spcBef>
              <a:spcAft>
                <a:spcPts val="0"/>
              </a:spcAft>
              <a:buClr>
                <a:schemeClr val="dk1"/>
              </a:buClr>
              <a:buSzPts val="1800"/>
              <a:buFont typeface="Arial"/>
              <a:buNone/>
              <a:defRPr sz="1800" b="0" i="0" u="none" strike="noStrike" cap="none">
                <a:solidFill>
                  <a:schemeClr val="dk1"/>
                </a:solidFill>
                <a:latin typeface="Roboto"/>
                <a:ea typeface="Roboto"/>
                <a:cs typeface="Roboto"/>
                <a:sym typeface="Roboto"/>
              </a:defRPr>
            </a:lvl1pPr>
            <a:lvl2pPr marL="914400" marR="0" lvl="1" indent="-228600" algn="l" rtl="0">
              <a:lnSpc>
                <a:spcPct val="100000"/>
              </a:lnSpc>
              <a:spcBef>
                <a:spcPts val="480"/>
              </a:spcBef>
              <a:spcAft>
                <a:spcPts val="0"/>
              </a:spcAft>
              <a:buClr>
                <a:schemeClr val="dk1"/>
              </a:buClr>
              <a:buSzPts val="2400"/>
              <a:buFont typeface="Arial"/>
              <a:buNone/>
              <a:defRPr sz="2400" b="0" i="0" u="none" strike="noStrike" cap="none">
                <a:solidFill>
                  <a:schemeClr val="dk1"/>
                </a:solidFill>
                <a:latin typeface="Roboto"/>
                <a:ea typeface="Roboto"/>
                <a:cs typeface="Roboto"/>
                <a:sym typeface="Roboto"/>
              </a:defRPr>
            </a:lvl2pPr>
            <a:lvl3pPr marL="1371600" marR="0" lvl="2"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Roboto"/>
                <a:ea typeface="Roboto"/>
                <a:cs typeface="Roboto"/>
                <a:sym typeface="Roboto"/>
              </a:defRPr>
            </a:lvl3pPr>
            <a:lvl4pPr marL="1828800" marR="0" lvl="3"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4pPr>
            <a:lvl5pPr marL="2286000" marR="0" lvl="4"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2" name="Google Shape;32;p55"/>
          <p:cNvSpPr txBox="1">
            <a:spLocks noGrp="1"/>
          </p:cNvSpPr>
          <p:nvPr>
            <p:ph type="title"/>
          </p:nvPr>
        </p:nvSpPr>
        <p:spPr>
          <a:xfrm>
            <a:off x="0" y="0"/>
            <a:ext cx="12192000" cy="77724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chemeClr val="dk1"/>
              </a:buClr>
              <a:buSzPts val="4400"/>
              <a:buFont typeface="Roboto"/>
              <a:buNone/>
              <a:defRPr sz="4400" b="1" i="1" u="none" strike="noStrike" cap="none">
                <a:solidFill>
                  <a:schemeClr val="dk1"/>
                </a:solidFill>
                <a:latin typeface="Segoe UI Semibold" panose="020B0702040204020203" pitchFamily="34" charset="0"/>
                <a:ea typeface="Roboto"/>
                <a:cs typeface="Segoe UI Semibold" panose="020B0702040204020203" pitchFamily="34" charset="0"/>
                <a:sym typeface="Roboto"/>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dirty="0"/>
          </a:p>
        </p:txBody>
      </p:sp>
      <p:sp>
        <p:nvSpPr>
          <p:cNvPr id="3" name="Content Placeholder 2">
            <a:extLst>
              <a:ext uri="{FF2B5EF4-FFF2-40B4-BE49-F238E27FC236}">
                <a16:creationId xmlns:a16="http://schemas.microsoft.com/office/drawing/2014/main" id="{62E365AB-4B4B-A91A-C94A-FA3704941ACB}"/>
              </a:ext>
            </a:extLst>
          </p:cNvPr>
          <p:cNvSpPr>
            <a:spLocks noGrp="1"/>
          </p:cNvSpPr>
          <p:nvPr>
            <p:ph sz="quarter" idx="10"/>
          </p:nvPr>
        </p:nvSpPr>
        <p:spPr>
          <a:xfrm>
            <a:off x="304800" y="1219962"/>
            <a:ext cx="5486400" cy="2495550"/>
          </a:xfrm>
          <a:prstGeom prst="rect">
            <a:avLst/>
          </a:prstGeom>
          <a:solidFill>
            <a:schemeClr val="lt1"/>
          </a:solidFill>
          <a:ln w="9525" cap="flat" cmpd="sng">
            <a:solidFill>
              <a:schemeClr val="dk1"/>
            </a:solidFill>
            <a:prstDash val="solid"/>
            <a:round/>
            <a:headEnd type="none" w="sm" len="sm"/>
            <a:tailEnd type="none" w="sm" len="sm"/>
          </a:ln>
          <a:effectLst>
            <a:outerShdw dist="76200" dir="2700000" algn="tl" rotWithShape="0">
              <a:schemeClr val="dk1"/>
            </a:outerShdw>
          </a:effectLst>
        </p:spPr>
        <p:txBody>
          <a:bodyPr spcFirstLastPara="1" wrap="square" lIns="91425" tIns="45700" rIns="91425" bIns="45700" anchor="ctr" anchorCtr="0">
            <a:normAutofit/>
          </a:bodyPr>
          <a:lstStyle>
            <a:lvl1pPr marL="514350" indent="-285750">
              <a:buFont typeface="Arial" panose="020B0604020202020204" pitchFamily="34" charset="0"/>
              <a:buChar char="•"/>
              <a:defRPr lang="en-US" sz="1800" smtClean="0">
                <a:solidFill>
                  <a:schemeClr val="dk1"/>
                </a:solidFill>
                <a:latin typeface="Segoe UI Semilight" panose="020B0402040204020203" pitchFamily="34" charset="0"/>
                <a:ea typeface="Roboto"/>
                <a:cs typeface="Segoe UI Semilight" panose="020B0402040204020203" pitchFamily="34" charset="0"/>
              </a:defRPr>
            </a:lvl1pPr>
            <a:lvl2pPr marL="533400" indent="0">
              <a:buFont typeface="Arial" panose="020B0604020202020204" pitchFamily="34" charset="0"/>
              <a:buChar char="•"/>
              <a:defRPr lang="en-US" sz="1800" smtClean="0">
                <a:solidFill>
                  <a:schemeClr val="dk1"/>
                </a:solidFill>
                <a:latin typeface="Segoe UI Semilight" panose="020B0402040204020203" pitchFamily="34" charset="0"/>
                <a:ea typeface="Roboto"/>
                <a:cs typeface="Segoe UI Semilight" panose="020B0402040204020203" pitchFamily="34" charset="0"/>
              </a:defRPr>
            </a:lvl2pPr>
            <a:lvl3pPr>
              <a:defRPr lang="en-US" sz="2000" smtClean="0">
                <a:solidFill>
                  <a:schemeClr val="dk1"/>
                </a:solidFill>
                <a:latin typeface="Segoe UI Semilight" panose="020B0402040204020203" pitchFamily="34" charset="0"/>
                <a:ea typeface="Roboto"/>
                <a:cs typeface="Segoe UI Semilight" panose="020B0402040204020203" pitchFamily="34" charset="0"/>
              </a:defRPr>
            </a:lvl3pPr>
            <a:lvl4pPr>
              <a:defRPr lang="en-US" sz="1800" smtClean="0">
                <a:solidFill>
                  <a:schemeClr val="dk1"/>
                </a:solidFill>
                <a:latin typeface="Segoe UI Semilight" panose="020B0402040204020203" pitchFamily="34" charset="0"/>
                <a:ea typeface="Roboto"/>
                <a:cs typeface="Segoe UI Semilight" panose="020B0402040204020203" pitchFamily="34" charset="0"/>
              </a:defRPr>
            </a:lvl4pPr>
            <a:lvl5pPr>
              <a:defRPr lang="en-US" sz="1800">
                <a:solidFill>
                  <a:schemeClr val="dk1"/>
                </a:solidFill>
                <a:latin typeface="Segoe UI Semilight" panose="020B0402040204020203" pitchFamily="34" charset="0"/>
                <a:ea typeface="Roboto"/>
                <a:cs typeface="Segoe UI Semilight" panose="020B0402040204020203" pitchFamily="34" charset="0"/>
              </a:defRPr>
            </a:lvl5pPr>
          </a:lstStyle>
          <a:p>
            <a:pPr marL="457200" lvl="0" indent="-228600">
              <a:spcBef>
                <a:spcPts val="360"/>
              </a:spcBef>
              <a:buClr>
                <a:schemeClr val="dk1"/>
              </a:buClr>
              <a:buSzPts val="1800"/>
              <a:buNone/>
            </a:pPr>
            <a:r>
              <a:rPr lang="en-US" dirty="0"/>
              <a:t>Click to edit Master text styles</a:t>
            </a:r>
          </a:p>
          <a:p>
            <a:pPr marL="457200" lvl="0" indent="-228600">
              <a:spcBef>
                <a:spcPts val="360"/>
              </a:spcBef>
              <a:buClr>
                <a:schemeClr val="dk1"/>
              </a:buClr>
              <a:buSzPts val="1800"/>
              <a:buNone/>
            </a:pPr>
            <a:r>
              <a:rPr lang="en-US" dirty="0"/>
              <a:t>	Second level</a:t>
            </a:r>
          </a:p>
        </p:txBody>
      </p:sp>
      <p:sp>
        <p:nvSpPr>
          <p:cNvPr id="4" name="Content Placeholder 2">
            <a:extLst>
              <a:ext uri="{FF2B5EF4-FFF2-40B4-BE49-F238E27FC236}">
                <a16:creationId xmlns:a16="http://schemas.microsoft.com/office/drawing/2014/main" id="{9C339C8B-9D08-12E5-D0DC-1BFA4AF4BB60}"/>
              </a:ext>
            </a:extLst>
          </p:cNvPr>
          <p:cNvSpPr>
            <a:spLocks noGrp="1"/>
          </p:cNvSpPr>
          <p:nvPr>
            <p:ph sz="quarter" idx="11"/>
          </p:nvPr>
        </p:nvSpPr>
        <p:spPr>
          <a:xfrm>
            <a:off x="304800" y="3886200"/>
            <a:ext cx="5486400" cy="2514600"/>
          </a:xfrm>
          <a:prstGeom prst="rect">
            <a:avLst/>
          </a:prstGeom>
          <a:solidFill>
            <a:schemeClr val="lt1"/>
          </a:solidFill>
          <a:ln w="9525" cap="flat" cmpd="sng">
            <a:solidFill>
              <a:schemeClr val="dk1"/>
            </a:solidFill>
            <a:prstDash val="solid"/>
            <a:round/>
            <a:headEnd type="none" w="sm" len="sm"/>
            <a:tailEnd type="none" w="sm" len="sm"/>
          </a:ln>
          <a:effectLst>
            <a:outerShdw dist="76200" dir="2700000" algn="tl" rotWithShape="0">
              <a:schemeClr val="dk1"/>
            </a:outerShdw>
          </a:effectLst>
        </p:spPr>
        <p:txBody>
          <a:bodyPr spcFirstLastPara="1" wrap="square" lIns="91425" tIns="45700" rIns="91425" bIns="45700" anchor="ctr" anchorCtr="0">
            <a:normAutofit/>
          </a:bodyPr>
          <a:lstStyle>
            <a:lvl1pPr marL="514350" indent="-285750">
              <a:buFont typeface="Arial" panose="020B0604020202020204" pitchFamily="34" charset="0"/>
              <a:buChar char="•"/>
              <a:defRPr lang="en-US" sz="1800" smtClean="0">
                <a:solidFill>
                  <a:schemeClr val="dk1"/>
                </a:solidFill>
                <a:latin typeface="Segoe UI Semilight" panose="020B0402040204020203" pitchFamily="34" charset="0"/>
                <a:ea typeface="Roboto"/>
                <a:cs typeface="Segoe UI Semilight" panose="020B0402040204020203" pitchFamily="34" charset="0"/>
              </a:defRPr>
            </a:lvl1pPr>
            <a:lvl2pPr marL="533400" indent="0">
              <a:buFont typeface="Arial" panose="020B0604020202020204" pitchFamily="34" charset="0"/>
              <a:buChar char="•"/>
              <a:defRPr lang="en-US" sz="1800" smtClean="0">
                <a:solidFill>
                  <a:schemeClr val="dk1"/>
                </a:solidFill>
                <a:latin typeface="Segoe UI Semilight" panose="020B0402040204020203" pitchFamily="34" charset="0"/>
                <a:ea typeface="Roboto"/>
                <a:cs typeface="Segoe UI Semilight" panose="020B0402040204020203" pitchFamily="34" charset="0"/>
              </a:defRPr>
            </a:lvl2pPr>
            <a:lvl3pPr>
              <a:defRPr lang="en-US" sz="2000" smtClean="0">
                <a:solidFill>
                  <a:schemeClr val="dk1"/>
                </a:solidFill>
                <a:latin typeface="Segoe UI Semilight" panose="020B0402040204020203" pitchFamily="34" charset="0"/>
                <a:ea typeface="Roboto"/>
                <a:cs typeface="Segoe UI Semilight" panose="020B0402040204020203" pitchFamily="34" charset="0"/>
              </a:defRPr>
            </a:lvl3pPr>
            <a:lvl4pPr>
              <a:defRPr lang="en-US" sz="1800" smtClean="0">
                <a:solidFill>
                  <a:schemeClr val="dk1"/>
                </a:solidFill>
                <a:latin typeface="Segoe UI Semilight" panose="020B0402040204020203" pitchFamily="34" charset="0"/>
                <a:ea typeface="Roboto"/>
                <a:cs typeface="Segoe UI Semilight" panose="020B0402040204020203" pitchFamily="34" charset="0"/>
              </a:defRPr>
            </a:lvl4pPr>
            <a:lvl5pPr>
              <a:defRPr lang="en-US" sz="1800">
                <a:solidFill>
                  <a:schemeClr val="dk1"/>
                </a:solidFill>
                <a:latin typeface="Segoe UI Semilight" panose="020B0402040204020203" pitchFamily="34" charset="0"/>
                <a:ea typeface="Roboto"/>
                <a:cs typeface="Segoe UI Semilight" panose="020B0402040204020203" pitchFamily="34" charset="0"/>
              </a:defRPr>
            </a:lvl5pPr>
          </a:lstStyle>
          <a:p>
            <a:pPr marL="457200" lvl="0" indent="-228600">
              <a:spcBef>
                <a:spcPts val="360"/>
              </a:spcBef>
              <a:buClr>
                <a:schemeClr val="dk1"/>
              </a:buClr>
              <a:buSzPts val="1800"/>
              <a:buNone/>
            </a:pPr>
            <a:r>
              <a:rPr lang="en-US" dirty="0"/>
              <a:t>Click to edit Master text styles</a:t>
            </a:r>
          </a:p>
          <a:p>
            <a:pPr marL="457200" lvl="0" indent="-228600">
              <a:spcBef>
                <a:spcPts val="360"/>
              </a:spcBef>
              <a:buClr>
                <a:schemeClr val="dk1"/>
              </a:buClr>
              <a:buSzPts val="1800"/>
              <a:buNone/>
            </a:pPr>
            <a:r>
              <a:rPr lang="en-US" dirty="0"/>
              <a:t>	Second level</a:t>
            </a:r>
          </a:p>
        </p:txBody>
      </p:sp>
      <p:sp>
        <p:nvSpPr>
          <p:cNvPr id="5" name="Content Placeholder 2">
            <a:extLst>
              <a:ext uri="{FF2B5EF4-FFF2-40B4-BE49-F238E27FC236}">
                <a16:creationId xmlns:a16="http://schemas.microsoft.com/office/drawing/2014/main" id="{AD08B4C5-ECD5-A31D-47B8-375B88AB9C8B}"/>
              </a:ext>
            </a:extLst>
          </p:cNvPr>
          <p:cNvSpPr>
            <a:spLocks noGrp="1"/>
          </p:cNvSpPr>
          <p:nvPr>
            <p:ph sz="quarter" idx="12"/>
          </p:nvPr>
        </p:nvSpPr>
        <p:spPr>
          <a:xfrm>
            <a:off x="6400802" y="1219962"/>
            <a:ext cx="5486400" cy="2495550"/>
          </a:xfrm>
          <a:prstGeom prst="rect">
            <a:avLst/>
          </a:prstGeom>
          <a:solidFill>
            <a:schemeClr val="lt1"/>
          </a:solidFill>
          <a:ln w="9525" cap="flat" cmpd="sng">
            <a:solidFill>
              <a:schemeClr val="dk1"/>
            </a:solidFill>
            <a:prstDash val="solid"/>
            <a:round/>
            <a:headEnd type="none" w="sm" len="sm"/>
            <a:tailEnd type="none" w="sm" len="sm"/>
          </a:ln>
          <a:effectLst>
            <a:outerShdw dist="76200" dir="2700000" algn="tl" rotWithShape="0">
              <a:schemeClr val="dk1"/>
            </a:outerShdw>
          </a:effectLst>
        </p:spPr>
        <p:txBody>
          <a:bodyPr spcFirstLastPara="1" wrap="square" lIns="91425" tIns="45700" rIns="91425" bIns="45700" anchor="ctr" anchorCtr="0">
            <a:normAutofit/>
          </a:bodyPr>
          <a:lstStyle>
            <a:lvl1pPr marL="514350" indent="-285750">
              <a:buFont typeface="Arial" panose="020B0604020202020204" pitchFamily="34" charset="0"/>
              <a:buChar char="•"/>
              <a:defRPr lang="en-US" sz="1800" smtClean="0">
                <a:solidFill>
                  <a:schemeClr val="dk1"/>
                </a:solidFill>
                <a:latin typeface="Segoe UI Semilight" panose="020B0402040204020203" pitchFamily="34" charset="0"/>
                <a:ea typeface="Roboto"/>
                <a:cs typeface="Segoe UI Semilight" panose="020B0402040204020203" pitchFamily="34" charset="0"/>
              </a:defRPr>
            </a:lvl1pPr>
            <a:lvl2pPr marL="533400" indent="0">
              <a:buFont typeface="Arial" panose="020B0604020202020204" pitchFamily="34" charset="0"/>
              <a:buChar char="•"/>
              <a:defRPr lang="en-US" sz="1800" smtClean="0">
                <a:solidFill>
                  <a:schemeClr val="dk1"/>
                </a:solidFill>
                <a:latin typeface="Segoe UI Semilight" panose="020B0402040204020203" pitchFamily="34" charset="0"/>
                <a:ea typeface="Roboto"/>
                <a:cs typeface="Segoe UI Semilight" panose="020B0402040204020203" pitchFamily="34" charset="0"/>
              </a:defRPr>
            </a:lvl2pPr>
            <a:lvl3pPr>
              <a:defRPr lang="en-US" sz="2000" smtClean="0">
                <a:solidFill>
                  <a:schemeClr val="dk1"/>
                </a:solidFill>
                <a:latin typeface="Segoe UI Semilight" panose="020B0402040204020203" pitchFamily="34" charset="0"/>
                <a:ea typeface="Roboto"/>
                <a:cs typeface="Segoe UI Semilight" panose="020B0402040204020203" pitchFamily="34" charset="0"/>
              </a:defRPr>
            </a:lvl3pPr>
            <a:lvl4pPr>
              <a:defRPr lang="en-US" sz="1800" smtClean="0">
                <a:solidFill>
                  <a:schemeClr val="dk1"/>
                </a:solidFill>
                <a:latin typeface="Segoe UI Semilight" panose="020B0402040204020203" pitchFamily="34" charset="0"/>
                <a:ea typeface="Roboto"/>
                <a:cs typeface="Segoe UI Semilight" panose="020B0402040204020203" pitchFamily="34" charset="0"/>
              </a:defRPr>
            </a:lvl4pPr>
            <a:lvl5pPr>
              <a:defRPr lang="en-US" sz="1800">
                <a:solidFill>
                  <a:schemeClr val="dk1"/>
                </a:solidFill>
                <a:latin typeface="Segoe UI Semilight" panose="020B0402040204020203" pitchFamily="34" charset="0"/>
                <a:ea typeface="Roboto"/>
                <a:cs typeface="Segoe UI Semilight" panose="020B0402040204020203" pitchFamily="34" charset="0"/>
              </a:defRPr>
            </a:lvl5pPr>
          </a:lstStyle>
          <a:p>
            <a:pPr marL="457200" lvl="0" indent="-228600">
              <a:spcBef>
                <a:spcPts val="360"/>
              </a:spcBef>
              <a:buClr>
                <a:schemeClr val="dk1"/>
              </a:buClr>
              <a:buSzPts val="1800"/>
              <a:buNone/>
            </a:pPr>
            <a:r>
              <a:rPr lang="en-US" dirty="0"/>
              <a:t>Click to edit Master text styles</a:t>
            </a:r>
          </a:p>
          <a:p>
            <a:pPr marL="457200" lvl="0" indent="-228600">
              <a:spcBef>
                <a:spcPts val="360"/>
              </a:spcBef>
              <a:buClr>
                <a:schemeClr val="dk1"/>
              </a:buClr>
              <a:buSzPts val="1800"/>
              <a:buNone/>
            </a:pPr>
            <a:r>
              <a:rPr lang="en-US" dirty="0"/>
              <a:t>	Second level</a:t>
            </a:r>
          </a:p>
        </p:txBody>
      </p:sp>
      <p:sp>
        <p:nvSpPr>
          <p:cNvPr id="6" name="Content Placeholder 2">
            <a:extLst>
              <a:ext uri="{FF2B5EF4-FFF2-40B4-BE49-F238E27FC236}">
                <a16:creationId xmlns:a16="http://schemas.microsoft.com/office/drawing/2014/main" id="{0AC45171-A759-A722-8EA0-E0400477E6DB}"/>
              </a:ext>
            </a:extLst>
          </p:cNvPr>
          <p:cNvSpPr>
            <a:spLocks noGrp="1"/>
          </p:cNvSpPr>
          <p:nvPr>
            <p:ph sz="quarter" idx="13"/>
          </p:nvPr>
        </p:nvSpPr>
        <p:spPr>
          <a:xfrm>
            <a:off x="6400802" y="3886200"/>
            <a:ext cx="5486400" cy="2514600"/>
          </a:xfrm>
          <a:prstGeom prst="rect">
            <a:avLst/>
          </a:prstGeom>
          <a:solidFill>
            <a:schemeClr val="lt1"/>
          </a:solidFill>
          <a:ln w="9525" cap="flat" cmpd="sng">
            <a:solidFill>
              <a:schemeClr val="dk1"/>
            </a:solidFill>
            <a:prstDash val="solid"/>
            <a:round/>
            <a:headEnd type="none" w="sm" len="sm"/>
            <a:tailEnd type="none" w="sm" len="sm"/>
          </a:ln>
          <a:effectLst>
            <a:outerShdw dist="76200" dir="2700000" algn="tl" rotWithShape="0">
              <a:schemeClr val="dk1"/>
            </a:outerShdw>
          </a:effectLst>
        </p:spPr>
        <p:txBody>
          <a:bodyPr spcFirstLastPara="1" wrap="square" lIns="91425" tIns="45700" rIns="91425" bIns="45700" anchor="ctr" anchorCtr="0">
            <a:normAutofit/>
          </a:bodyPr>
          <a:lstStyle>
            <a:lvl1pPr marL="514350" indent="-285750">
              <a:buFont typeface="Arial" panose="020B0604020202020204" pitchFamily="34" charset="0"/>
              <a:buChar char="•"/>
              <a:defRPr lang="en-US" sz="1800" smtClean="0">
                <a:solidFill>
                  <a:schemeClr val="dk1"/>
                </a:solidFill>
                <a:latin typeface="Segoe UI Semilight" panose="020B0402040204020203" pitchFamily="34" charset="0"/>
                <a:ea typeface="Roboto"/>
                <a:cs typeface="Segoe UI Semilight" panose="020B0402040204020203" pitchFamily="34" charset="0"/>
              </a:defRPr>
            </a:lvl1pPr>
            <a:lvl2pPr marL="533400" indent="0">
              <a:buFont typeface="Arial" panose="020B0604020202020204" pitchFamily="34" charset="0"/>
              <a:buChar char="•"/>
              <a:defRPr lang="en-US" sz="1800" smtClean="0">
                <a:solidFill>
                  <a:schemeClr val="dk1"/>
                </a:solidFill>
                <a:latin typeface="Segoe UI Semilight" panose="020B0402040204020203" pitchFamily="34" charset="0"/>
                <a:ea typeface="Roboto"/>
                <a:cs typeface="Segoe UI Semilight" panose="020B0402040204020203" pitchFamily="34" charset="0"/>
              </a:defRPr>
            </a:lvl2pPr>
            <a:lvl3pPr>
              <a:defRPr lang="en-US" sz="2000" smtClean="0">
                <a:solidFill>
                  <a:schemeClr val="dk1"/>
                </a:solidFill>
                <a:latin typeface="Segoe UI Semilight" panose="020B0402040204020203" pitchFamily="34" charset="0"/>
                <a:ea typeface="Roboto"/>
                <a:cs typeface="Segoe UI Semilight" panose="020B0402040204020203" pitchFamily="34" charset="0"/>
              </a:defRPr>
            </a:lvl3pPr>
            <a:lvl4pPr>
              <a:defRPr lang="en-US" sz="1800" smtClean="0">
                <a:solidFill>
                  <a:schemeClr val="dk1"/>
                </a:solidFill>
                <a:latin typeface="Segoe UI Semilight" panose="020B0402040204020203" pitchFamily="34" charset="0"/>
                <a:ea typeface="Roboto"/>
                <a:cs typeface="Segoe UI Semilight" panose="020B0402040204020203" pitchFamily="34" charset="0"/>
              </a:defRPr>
            </a:lvl4pPr>
            <a:lvl5pPr>
              <a:defRPr lang="en-US" sz="1800">
                <a:solidFill>
                  <a:schemeClr val="dk1"/>
                </a:solidFill>
                <a:latin typeface="Segoe UI Semilight" panose="020B0402040204020203" pitchFamily="34" charset="0"/>
                <a:ea typeface="Roboto"/>
                <a:cs typeface="Segoe UI Semilight" panose="020B0402040204020203" pitchFamily="34" charset="0"/>
              </a:defRPr>
            </a:lvl5pPr>
          </a:lstStyle>
          <a:p>
            <a:pPr marL="457200" lvl="0" indent="-228600">
              <a:spcBef>
                <a:spcPts val="360"/>
              </a:spcBef>
              <a:buClr>
                <a:schemeClr val="dk1"/>
              </a:buClr>
              <a:buSzPts val="1800"/>
              <a:buNone/>
            </a:pPr>
            <a:r>
              <a:rPr lang="en-US" dirty="0"/>
              <a:t>Click to edit Master text styles</a:t>
            </a:r>
          </a:p>
          <a:p>
            <a:pPr marL="457200" lvl="0" indent="-228600">
              <a:spcBef>
                <a:spcPts val="360"/>
              </a:spcBef>
              <a:buClr>
                <a:schemeClr val="dk1"/>
              </a:buClr>
              <a:buSzPts val="1800"/>
              <a:buNone/>
            </a:pPr>
            <a:r>
              <a:rPr lang="en-US" dirty="0"/>
              <a:t>	Second level</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9_Two Content" userDrawn="1">
  <p:cSld name="14_Two Content">
    <p:spTree>
      <p:nvGrpSpPr>
        <p:cNvPr id="1" name="Shape 34"/>
        <p:cNvGrpSpPr/>
        <p:nvPr/>
      </p:nvGrpSpPr>
      <p:grpSpPr>
        <a:xfrm>
          <a:off x="0" y="0"/>
          <a:ext cx="0" cy="0"/>
          <a:chOff x="0" y="0"/>
          <a:chExt cx="0" cy="0"/>
        </a:xfrm>
      </p:grpSpPr>
      <p:sp>
        <p:nvSpPr>
          <p:cNvPr id="37" name="Google Shape;37;p56"/>
          <p:cNvSpPr txBox="1">
            <a:spLocks noGrp="1"/>
          </p:cNvSpPr>
          <p:nvPr>
            <p:ph type="title"/>
          </p:nvPr>
        </p:nvSpPr>
        <p:spPr>
          <a:xfrm>
            <a:off x="0" y="0"/>
            <a:ext cx="12192000" cy="77724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chemeClr val="dk1"/>
              </a:buClr>
              <a:buSzPts val="4400"/>
              <a:buFont typeface="Roboto"/>
              <a:buNone/>
              <a:defRPr sz="4400" b="1" i="1" u="none" strike="noStrike" cap="none">
                <a:solidFill>
                  <a:schemeClr val="dk1"/>
                </a:solidFill>
                <a:latin typeface="Segoe UI Semibold" panose="020B0702040204020203" pitchFamily="34" charset="0"/>
                <a:ea typeface="Roboto"/>
                <a:cs typeface="Segoe UI Semibold" panose="020B0702040204020203" pitchFamily="34" charset="0"/>
                <a:sym typeface="Roboto"/>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dirty="0"/>
          </a:p>
        </p:txBody>
      </p:sp>
      <p:sp>
        <p:nvSpPr>
          <p:cNvPr id="3" name="Content Placeholder 2">
            <a:extLst>
              <a:ext uri="{FF2B5EF4-FFF2-40B4-BE49-F238E27FC236}">
                <a16:creationId xmlns:a16="http://schemas.microsoft.com/office/drawing/2014/main" id="{33FDB812-FB72-891E-462E-6D947411BD13}"/>
              </a:ext>
            </a:extLst>
          </p:cNvPr>
          <p:cNvSpPr>
            <a:spLocks noGrp="1"/>
          </p:cNvSpPr>
          <p:nvPr>
            <p:ph sz="quarter" idx="10"/>
          </p:nvPr>
        </p:nvSpPr>
        <p:spPr>
          <a:xfrm>
            <a:off x="314325" y="1474840"/>
            <a:ext cx="11493500" cy="4738688"/>
          </a:xfrm>
          <a:prstGeom prst="rect">
            <a:avLst/>
          </a:prstGeom>
          <a:solidFill>
            <a:schemeClr val="lt1"/>
          </a:solidFill>
          <a:ln>
            <a:noFill/>
          </a:ln>
          <a:effectLst/>
        </p:spPr>
        <p:txBody>
          <a:bodyPr spcFirstLastPara="1" wrap="square" lIns="91425" tIns="45700" rIns="91425" bIns="45700" anchor="ctr" anchorCtr="0">
            <a:noAutofit/>
          </a:bodyPr>
          <a:lstStyle>
            <a:lvl1pPr>
              <a:defRPr lang="en-US" sz="2400" smtClean="0">
                <a:solidFill>
                  <a:schemeClr val="dk1"/>
                </a:solidFill>
                <a:latin typeface="Segoe UI Semilight" panose="020B0402040204020203" pitchFamily="34" charset="0"/>
                <a:ea typeface="Roboto"/>
                <a:cs typeface="Segoe UI Semilight" panose="020B0402040204020203" pitchFamily="34" charset="0"/>
              </a:defRPr>
            </a:lvl1pPr>
            <a:lvl2pPr>
              <a:defRPr lang="en-US" sz="2000" smtClean="0">
                <a:solidFill>
                  <a:schemeClr val="dk1"/>
                </a:solidFill>
                <a:latin typeface="Segoe UI Semilight" panose="020B0402040204020203" pitchFamily="34" charset="0"/>
                <a:ea typeface="Roboto"/>
                <a:cs typeface="Segoe UI Semilight" panose="020B0402040204020203" pitchFamily="34" charset="0"/>
              </a:defRPr>
            </a:lvl2pPr>
            <a:lvl3pPr marL="1371600" indent="-909638">
              <a:defRPr lang="en-US" sz="2400" smtClean="0">
                <a:solidFill>
                  <a:schemeClr val="dk1"/>
                </a:solidFill>
                <a:latin typeface="Segoe UI Semilight" panose="020B0402040204020203" pitchFamily="34" charset="0"/>
                <a:ea typeface="Roboto"/>
                <a:cs typeface="Segoe UI Semilight" panose="020B0402040204020203" pitchFamily="34" charset="0"/>
              </a:defRPr>
            </a:lvl3pPr>
            <a:lvl4pPr>
              <a:defRPr lang="en-US" sz="2000" smtClean="0">
                <a:solidFill>
                  <a:schemeClr val="dk1"/>
                </a:solidFill>
                <a:latin typeface="Segoe UI Semilight" panose="020B0402040204020203" pitchFamily="34" charset="0"/>
                <a:ea typeface="Roboto"/>
                <a:cs typeface="Segoe UI Semilight" panose="020B0402040204020203" pitchFamily="34" charset="0"/>
              </a:defRPr>
            </a:lvl4pPr>
            <a:lvl5pPr>
              <a:defRPr lang="en-US" sz="2000">
                <a:solidFill>
                  <a:schemeClr val="dk1"/>
                </a:solidFill>
                <a:latin typeface="Segoe UI Semilight" panose="020B0402040204020203" pitchFamily="34" charset="0"/>
                <a:ea typeface="Calibri"/>
                <a:cs typeface="Segoe UI Semilight" panose="020B0402040204020203" pitchFamily="34" charset="0"/>
              </a:defRPr>
            </a:lvl5pPr>
          </a:lstStyle>
          <a:p>
            <a:pPr marL="457200" lvl="0" indent="-228600">
              <a:spcBef>
                <a:spcPts val="480"/>
              </a:spcBef>
              <a:buClr>
                <a:schemeClr val="dk1"/>
              </a:buClr>
              <a:buSzPts val="2400"/>
              <a:buNone/>
            </a:pPr>
            <a:r>
              <a:rPr lang="en-US" dirty="0"/>
              <a:t>Click to edit Master text styles</a:t>
            </a:r>
          </a:p>
          <a:p>
            <a:pPr marL="1371600" lvl="2" indent="-381000">
              <a:spcBef>
                <a:spcPts val="480"/>
              </a:spcBef>
              <a:buClr>
                <a:schemeClr val="dk1"/>
              </a:buClr>
              <a:buSzPts val="2400"/>
              <a:buChar char="•"/>
            </a:pPr>
            <a:r>
              <a:rPr lang="en-US" dirty="0"/>
              <a:t>Third level</a:t>
            </a:r>
          </a:p>
        </p:txBody>
      </p:sp>
    </p:spTree>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13_Two Content" userDrawn="1">
  <p:cSld name="13_Two Content">
    <p:spTree>
      <p:nvGrpSpPr>
        <p:cNvPr id="1" name="Shape 39"/>
        <p:cNvGrpSpPr/>
        <p:nvPr/>
      </p:nvGrpSpPr>
      <p:grpSpPr>
        <a:xfrm>
          <a:off x="0" y="0"/>
          <a:ext cx="0" cy="0"/>
          <a:chOff x="0" y="0"/>
          <a:chExt cx="0" cy="0"/>
        </a:xfrm>
      </p:grpSpPr>
      <p:sp>
        <p:nvSpPr>
          <p:cNvPr id="41" name="Google Shape;41;p57"/>
          <p:cNvSpPr>
            <a:spLocks noGrp="1"/>
          </p:cNvSpPr>
          <p:nvPr>
            <p:ph type="body" idx="2"/>
          </p:nvPr>
        </p:nvSpPr>
        <p:spPr>
          <a:xfrm>
            <a:off x="304800" y="5699124"/>
            <a:ext cx="11506200" cy="946151"/>
          </a:xfrm>
          <a:prstGeom prst="roundRect">
            <a:avLst>
              <a:gd name="adj" fmla="val 0"/>
            </a:avLst>
          </a:prstGeom>
          <a:solidFill>
            <a:schemeClr val="lt1"/>
          </a:solidFill>
          <a:ln w="9525" cap="flat" cmpd="sng">
            <a:noFill/>
            <a:prstDash val="solid"/>
            <a:round/>
            <a:headEnd type="none" w="sm" len="sm"/>
            <a:tailEnd type="none" w="sm" len="sm"/>
          </a:ln>
          <a:effectLst/>
        </p:spPr>
        <p:txBody>
          <a:bodyPr spcFirstLastPara="1" wrap="square" lIns="91425" tIns="45700" rIns="91425" bIns="45700" anchor="ctr" anchorCtr="0">
            <a:normAutofit/>
          </a:bodyPr>
          <a:lstStyle>
            <a:lvl1pPr marL="0" marR="0" lvl="0" indent="0" algn="l" rtl="0">
              <a:lnSpc>
                <a:spcPct val="100000"/>
              </a:lnSpc>
              <a:spcBef>
                <a:spcPts val="560"/>
              </a:spcBef>
              <a:spcAft>
                <a:spcPts val="0"/>
              </a:spcAft>
              <a:buClr>
                <a:schemeClr val="dk1"/>
              </a:buClr>
              <a:buSzPts val="2800"/>
              <a:buFont typeface="Arial"/>
              <a:buNone/>
              <a:defRPr sz="2800" b="1" i="0" u="none" strike="noStrike" cap="none">
                <a:solidFill>
                  <a:schemeClr val="dk1"/>
                </a:solidFill>
                <a:latin typeface="Segoe UI Semibold" panose="020B0702040204020203" pitchFamily="34" charset="0"/>
                <a:ea typeface="Roboto"/>
                <a:cs typeface="Segoe UI Semibold" panose="020B0702040204020203" pitchFamily="34" charset="0"/>
                <a:sym typeface="Roboto"/>
              </a:defRPr>
            </a:lvl1pPr>
            <a:lvl2pPr marL="914400" marR="0" lvl="1"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Roboto"/>
                <a:ea typeface="Roboto"/>
                <a:cs typeface="Roboto"/>
                <a:sym typeface="Roboto"/>
              </a:defRPr>
            </a:lvl2pPr>
            <a:lvl3pPr marL="1371600" marR="0" lvl="2"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Roboto"/>
                <a:ea typeface="Roboto"/>
                <a:cs typeface="Roboto"/>
                <a:sym typeface="Roboto"/>
              </a:defRPr>
            </a:lvl3pPr>
            <a:lvl4pPr marL="1828800" marR="0" lvl="3"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4pPr>
            <a:lvl5pPr marL="2286000" marR="0" lvl="4"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dirty="0"/>
          </a:p>
        </p:txBody>
      </p:sp>
      <p:sp>
        <p:nvSpPr>
          <p:cNvPr id="43" name="Google Shape;43;p57"/>
          <p:cNvSpPr txBox="1">
            <a:spLocks noGrp="1"/>
          </p:cNvSpPr>
          <p:nvPr>
            <p:ph type="title"/>
          </p:nvPr>
        </p:nvSpPr>
        <p:spPr>
          <a:xfrm>
            <a:off x="0" y="0"/>
            <a:ext cx="12192000" cy="77724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chemeClr val="dk1"/>
              </a:buClr>
              <a:buSzPts val="4400"/>
              <a:buFont typeface="Roboto"/>
              <a:buNone/>
              <a:defRPr sz="4400" b="1" i="1" u="none" strike="noStrike" cap="none">
                <a:solidFill>
                  <a:schemeClr val="dk1"/>
                </a:solidFill>
                <a:latin typeface="Segoe UI Semibold" panose="020B0702040204020203" pitchFamily="34" charset="0"/>
                <a:ea typeface="Roboto"/>
                <a:cs typeface="Segoe UI Semibold" panose="020B0702040204020203" pitchFamily="34" charset="0"/>
                <a:sym typeface="Roboto"/>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dirty="0"/>
          </a:p>
        </p:txBody>
      </p:sp>
      <p:sp>
        <p:nvSpPr>
          <p:cNvPr id="4" name="Content Placeholder 3">
            <a:extLst>
              <a:ext uri="{FF2B5EF4-FFF2-40B4-BE49-F238E27FC236}">
                <a16:creationId xmlns:a16="http://schemas.microsoft.com/office/drawing/2014/main" id="{4304BFD5-0CA2-8DA4-32F9-E5BB89CD43CA}"/>
              </a:ext>
            </a:extLst>
          </p:cNvPr>
          <p:cNvSpPr>
            <a:spLocks noGrp="1"/>
          </p:cNvSpPr>
          <p:nvPr>
            <p:ph sz="quarter" idx="11"/>
          </p:nvPr>
        </p:nvSpPr>
        <p:spPr>
          <a:xfrm>
            <a:off x="1219200" y="1082728"/>
            <a:ext cx="9710738" cy="4368800"/>
          </a:xfrm>
          <a:prstGeom prst="rect">
            <a:avLst/>
          </a:prstGeom>
        </p:spPr>
        <p:txBody>
          <a:bodyPr/>
          <a:lstStyle>
            <a:lvl1pPr>
              <a:defRPr lang="en-US" smtClean="0">
                <a:latin typeface="Segoe UI Semilight" panose="020B0402040204020203" pitchFamily="34" charset="0"/>
                <a:cs typeface="Segoe UI Semilight" panose="020B0402040204020203" pitchFamily="34" charset="0"/>
              </a:defRPr>
            </a:lvl1pPr>
            <a:lvl2pPr>
              <a:defRPr lang="en-US" smtClean="0">
                <a:latin typeface="Segoe UI Semilight" panose="020B0402040204020203" pitchFamily="34" charset="0"/>
                <a:cs typeface="Segoe UI Semilight" panose="020B0402040204020203" pitchFamily="34" charset="0"/>
              </a:defRPr>
            </a:lvl2pPr>
            <a:lvl3pPr>
              <a:defRPr lang="en-US" smtClean="0"/>
            </a:lvl3pPr>
            <a:lvl4pPr>
              <a:defRPr lang="en-US" smtClean="0"/>
            </a:lvl4pPr>
            <a:lvl5pPr>
              <a:defRPr lang="en-US"/>
            </a:lvl5pPr>
          </a:lstStyle>
          <a:p>
            <a:pPr lvl="0"/>
            <a:r>
              <a:rPr lang="en-US" dirty="0"/>
              <a:t>Click to edit Master text styles</a:t>
            </a:r>
          </a:p>
          <a:p>
            <a:pPr lvl="1"/>
            <a:r>
              <a:rPr lang="en-US" dirty="0"/>
              <a:t>Second level</a:t>
            </a:r>
          </a:p>
        </p:txBody>
      </p:sp>
    </p:spTree>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7_Two Content">
  <p:cSld name="7_Two Content">
    <p:spTree>
      <p:nvGrpSpPr>
        <p:cNvPr id="1" name="Shape 45"/>
        <p:cNvGrpSpPr/>
        <p:nvPr/>
      </p:nvGrpSpPr>
      <p:grpSpPr>
        <a:xfrm>
          <a:off x="0" y="0"/>
          <a:ext cx="0" cy="0"/>
          <a:chOff x="0" y="0"/>
          <a:chExt cx="0" cy="0"/>
        </a:xfrm>
      </p:grpSpPr>
      <p:sp>
        <p:nvSpPr>
          <p:cNvPr id="46" name="Google Shape;46;p58"/>
          <p:cNvSpPr>
            <a:spLocks noGrp="1"/>
          </p:cNvSpPr>
          <p:nvPr>
            <p:ph type="body" idx="1"/>
          </p:nvPr>
        </p:nvSpPr>
        <p:spPr>
          <a:xfrm>
            <a:off x="304800" y="1447800"/>
            <a:ext cx="3657600" cy="667512"/>
          </a:xfrm>
          <a:prstGeom prst="roundRect">
            <a:avLst>
              <a:gd name="adj" fmla="val 0"/>
            </a:avLst>
          </a:prstGeom>
          <a:solidFill>
            <a:schemeClr val="lt1"/>
          </a:solidFill>
          <a:ln w="9525" cap="flat" cmpd="sng">
            <a:solidFill>
              <a:schemeClr val="dk1"/>
            </a:solidFill>
            <a:prstDash val="solid"/>
            <a:round/>
            <a:headEnd type="none" w="sm" len="sm"/>
            <a:tailEnd type="none" w="sm" len="sm"/>
          </a:ln>
          <a:effectLst>
            <a:outerShdw dist="76200" dir="2700000" algn="tl" rotWithShape="0">
              <a:srgbClr val="000000"/>
            </a:outerShdw>
          </a:effectLst>
        </p:spPr>
        <p:txBody>
          <a:bodyPr spcFirstLastPara="1" wrap="square" lIns="91425" tIns="45700" rIns="91425" bIns="45700" anchor="ctr" anchorCtr="0">
            <a:noAutofit/>
          </a:bodyPr>
          <a:lstStyle>
            <a:lvl1pPr marL="457200" marR="0" lvl="0" indent="-228600" algn="ctr" rtl="0">
              <a:lnSpc>
                <a:spcPct val="100000"/>
              </a:lnSpc>
              <a:spcBef>
                <a:spcPts val="360"/>
              </a:spcBef>
              <a:spcAft>
                <a:spcPts val="0"/>
              </a:spcAft>
              <a:buClr>
                <a:schemeClr val="dk1"/>
              </a:buClr>
              <a:buSzPts val="1800"/>
              <a:buFont typeface="Arial"/>
              <a:buNone/>
              <a:defRPr sz="1800" b="0" i="0" u="none" strike="noStrike" cap="none">
                <a:solidFill>
                  <a:schemeClr val="dk1"/>
                </a:solidFill>
                <a:latin typeface="Segoe UI Semilight" panose="020B0402040204020203" pitchFamily="34" charset="0"/>
                <a:ea typeface="Roboto"/>
                <a:cs typeface="Segoe UI Semilight" panose="020B0402040204020203" pitchFamily="34" charset="0"/>
                <a:sym typeface="Roboto"/>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dirty="0"/>
          </a:p>
        </p:txBody>
      </p:sp>
      <p:sp>
        <p:nvSpPr>
          <p:cNvPr id="47" name="Google Shape;47;p58"/>
          <p:cNvSpPr>
            <a:spLocks noGrp="1"/>
          </p:cNvSpPr>
          <p:nvPr>
            <p:ph type="body" idx="2"/>
          </p:nvPr>
        </p:nvSpPr>
        <p:spPr>
          <a:xfrm>
            <a:off x="304800" y="5105400"/>
            <a:ext cx="3657600" cy="667512"/>
          </a:xfrm>
          <a:prstGeom prst="roundRect">
            <a:avLst>
              <a:gd name="adj" fmla="val 0"/>
            </a:avLst>
          </a:prstGeom>
          <a:solidFill>
            <a:schemeClr val="lt1"/>
          </a:solidFill>
          <a:ln w="9525" cap="flat" cmpd="sng">
            <a:solidFill>
              <a:schemeClr val="dk1"/>
            </a:solidFill>
            <a:prstDash val="solid"/>
            <a:round/>
            <a:headEnd type="none" w="sm" len="sm"/>
            <a:tailEnd type="none" w="sm" len="sm"/>
          </a:ln>
          <a:effectLst>
            <a:outerShdw dist="76200" dir="2700000" algn="tl" rotWithShape="0">
              <a:srgbClr val="000000"/>
            </a:outerShdw>
          </a:effectLst>
        </p:spPr>
        <p:txBody>
          <a:bodyPr spcFirstLastPara="1" wrap="square" lIns="91425" tIns="45700" rIns="91425" bIns="45700" anchor="ctr" anchorCtr="0">
            <a:noAutofit/>
          </a:bodyPr>
          <a:lstStyle>
            <a:lvl1pPr marL="457200" marR="0" lvl="0" indent="-228600" algn="ctr" rtl="0">
              <a:lnSpc>
                <a:spcPct val="100000"/>
              </a:lnSpc>
              <a:spcBef>
                <a:spcPts val="360"/>
              </a:spcBef>
              <a:spcAft>
                <a:spcPts val="0"/>
              </a:spcAft>
              <a:buClr>
                <a:schemeClr val="dk1"/>
              </a:buClr>
              <a:buSzPts val="1800"/>
              <a:buFont typeface="Arial"/>
              <a:buNone/>
              <a:defRPr sz="1800" b="0" i="0" u="none" strike="noStrike" cap="none">
                <a:solidFill>
                  <a:schemeClr val="dk1"/>
                </a:solidFill>
                <a:latin typeface="Segoe UI Semilight" panose="020B0402040204020203" pitchFamily="34" charset="0"/>
                <a:ea typeface="Roboto"/>
                <a:cs typeface="Segoe UI Semilight" panose="020B0402040204020203" pitchFamily="34" charset="0"/>
                <a:sym typeface="Roboto"/>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8" name="Google Shape;48;p58"/>
          <p:cNvSpPr>
            <a:spLocks noGrp="1"/>
          </p:cNvSpPr>
          <p:nvPr>
            <p:ph type="body" idx="3"/>
          </p:nvPr>
        </p:nvSpPr>
        <p:spPr>
          <a:xfrm>
            <a:off x="304800" y="3886200"/>
            <a:ext cx="3657600" cy="667512"/>
          </a:xfrm>
          <a:prstGeom prst="roundRect">
            <a:avLst>
              <a:gd name="adj" fmla="val 0"/>
            </a:avLst>
          </a:prstGeom>
          <a:solidFill>
            <a:schemeClr val="lt1"/>
          </a:solidFill>
          <a:ln w="9525" cap="flat" cmpd="sng">
            <a:solidFill>
              <a:schemeClr val="dk1"/>
            </a:solidFill>
            <a:prstDash val="solid"/>
            <a:round/>
            <a:headEnd type="none" w="sm" len="sm"/>
            <a:tailEnd type="none" w="sm" len="sm"/>
          </a:ln>
          <a:effectLst>
            <a:outerShdw dist="76200" dir="2700000" algn="tl" rotWithShape="0">
              <a:srgbClr val="000000"/>
            </a:outerShdw>
          </a:effectLst>
        </p:spPr>
        <p:txBody>
          <a:bodyPr spcFirstLastPara="1" wrap="square" lIns="91425" tIns="45700" rIns="91425" bIns="45700" anchor="ctr" anchorCtr="0">
            <a:noAutofit/>
          </a:bodyPr>
          <a:lstStyle>
            <a:lvl1pPr marL="457200" marR="0" lvl="0" indent="-228600" algn="ctr" rtl="0">
              <a:lnSpc>
                <a:spcPct val="100000"/>
              </a:lnSpc>
              <a:spcBef>
                <a:spcPts val="360"/>
              </a:spcBef>
              <a:spcAft>
                <a:spcPts val="0"/>
              </a:spcAft>
              <a:buClr>
                <a:schemeClr val="dk1"/>
              </a:buClr>
              <a:buSzPts val="1800"/>
              <a:buFont typeface="Arial"/>
              <a:buNone/>
              <a:defRPr sz="1800" b="0" i="0" u="none" strike="noStrike" cap="none">
                <a:solidFill>
                  <a:schemeClr val="dk1"/>
                </a:solidFill>
                <a:latin typeface="Segoe UI Semilight" panose="020B0402040204020203" pitchFamily="34" charset="0"/>
                <a:ea typeface="Roboto"/>
                <a:cs typeface="Segoe UI Semilight" panose="020B0402040204020203" pitchFamily="34" charset="0"/>
                <a:sym typeface="Roboto"/>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9" name="Google Shape;49;p58"/>
          <p:cNvSpPr>
            <a:spLocks noGrp="1"/>
          </p:cNvSpPr>
          <p:nvPr>
            <p:ph type="body" idx="4"/>
          </p:nvPr>
        </p:nvSpPr>
        <p:spPr>
          <a:xfrm>
            <a:off x="304800" y="2667000"/>
            <a:ext cx="3657600" cy="667512"/>
          </a:xfrm>
          <a:prstGeom prst="roundRect">
            <a:avLst>
              <a:gd name="adj" fmla="val 0"/>
            </a:avLst>
          </a:prstGeom>
          <a:solidFill>
            <a:schemeClr val="lt1"/>
          </a:solidFill>
          <a:ln w="9525" cap="flat" cmpd="sng">
            <a:solidFill>
              <a:schemeClr val="dk1"/>
            </a:solidFill>
            <a:prstDash val="solid"/>
            <a:round/>
            <a:headEnd type="none" w="sm" len="sm"/>
            <a:tailEnd type="none" w="sm" len="sm"/>
          </a:ln>
          <a:effectLst>
            <a:outerShdw dist="76200" dir="2700000" algn="tl" rotWithShape="0">
              <a:srgbClr val="000000"/>
            </a:outerShdw>
          </a:effectLst>
        </p:spPr>
        <p:txBody>
          <a:bodyPr spcFirstLastPara="1" wrap="square" lIns="91425" tIns="45700" rIns="91425" bIns="45700" anchor="ctr" anchorCtr="0">
            <a:noAutofit/>
          </a:bodyPr>
          <a:lstStyle>
            <a:lvl1pPr marL="457200" marR="0" lvl="0" indent="-228600" algn="ctr" rtl="0">
              <a:lnSpc>
                <a:spcPct val="100000"/>
              </a:lnSpc>
              <a:spcBef>
                <a:spcPts val="360"/>
              </a:spcBef>
              <a:spcAft>
                <a:spcPts val="0"/>
              </a:spcAft>
              <a:buClr>
                <a:schemeClr val="dk1"/>
              </a:buClr>
              <a:buSzPts val="1800"/>
              <a:buFont typeface="Arial"/>
              <a:buNone/>
              <a:defRPr sz="1800" b="0" i="0" u="none" strike="noStrike" cap="none">
                <a:solidFill>
                  <a:schemeClr val="dk1"/>
                </a:solidFill>
                <a:latin typeface="Segoe UI Semilight" panose="020B0402040204020203" pitchFamily="34" charset="0"/>
                <a:ea typeface="Roboto"/>
                <a:cs typeface="Segoe UI Semilight" panose="020B0402040204020203" pitchFamily="34" charset="0"/>
                <a:sym typeface="Roboto"/>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1" name="Google Shape;51;p58"/>
          <p:cNvSpPr>
            <a:spLocks noGrp="1"/>
          </p:cNvSpPr>
          <p:nvPr>
            <p:ph type="body" idx="5"/>
          </p:nvPr>
        </p:nvSpPr>
        <p:spPr>
          <a:xfrm>
            <a:off x="4267200" y="1447800"/>
            <a:ext cx="7616952" cy="667512"/>
          </a:xfrm>
          <a:prstGeom prst="roundRect">
            <a:avLst>
              <a:gd name="adj" fmla="val 0"/>
            </a:avLst>
          </a:prstGeom>
          <a:solidFill>
            <a:schemeClr val="lt1"/>
          </a:solidFill>
          <a:ln>
            <a:noFill/>
          </a:ln>
          <a:effectLst>
            <a:outerShdw blurRad="63500" sx="75000" sy="75000" algn="ctr" rotWithShape="0">
              <a:srgbClr val="BFBFBF">
                <a:alpha val="60000"/>
              </a:srgbClr>
            </a:outerShdw>
          </a:effectLst>
        </p:spPr>
        <p:txBody>
          <a:bodyPr spcFirstLastPara="1" wrap="square" lIns="91425" tIns="45700" rIns="91425" bIns="45700" anchor="ctr" anchorCtr="0">
            <a:noAutofit/>
          </a:bodyPr>
          <a:lstStyle>
            <a:lvl1pPr marL="457200" marR="0" lvl="0"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Segoe UI Semilight" panose="020B0402040204020203" pitchFamily="34" charset="0"/>
                <a:ea typeface="Roboto"/>
                <a:cs typeface="Segoe UI Semilight" panose="020B0402040204020203" pitchFamily="34" charset="0"/>
                <a:sym typeface="Roboto"/>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2" name="Google Shape;52;p58"/>
          <p:cNvSpPr>
            <a:spLocks noGrp="1"/>
          </p:cNvSpPr>
          <p:nvPr>
            <p:ph type="body" idx="6"/>
          </p:nvPr>
        </p:nvSpPr>
        <p:spPr>
          <a:xfrm>
            <a:off x="4267200" y="5105400"/>
            <a:ext cx="7616952" cy="667512"/>
          </a:xfrm>
          <a:prstGeom prst="roundRect">
            <a:avLst>
              <a:gd name="adj" fmla="val 0"/>
            </a:avLst>
          </a:prstGeom>
          <a:solidFill>
            <a:schemeClr val="lt1"/>
          </a:solidFill>
          <a:ln>
            <a:noFill/>
          </a:ln>
          <a:effectLst>
            <a:outerShdw blurRad="63500" sx="75000" sy="75000" algn="ctr" rotWithShape="0">
              <a:srgbClr val="BFBFBF">
                <a:alpha val="60000"/>
              </a:srgbClr>
            </a:outerShdw>
          </a:effectLst>
        </p:spPr>
        <p:txBody>
          <a:bodyPr spcFirstLastPara="1" wrap="square" lIns="91425" tIns="45700" rIns="91425" bIns="45700" anchor="ctr" anchorCtr="0">
            <a:noAutofit/>
          </a:bodyPr>
          <a:lstStyle>
            <a:lvl1pPr marL="457200" marR="0" lvl="0"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Segoe UI Semilight" panose="020B0402040204020203" pitchFamily="34" charset="0"/>
                <a:ea typeface="Roboto"/>
                <a:cs typeface="Segoe UI Semilight" panose="020B0402040204020203" pitchFamily="34" charset="0"/>
                <a:sym typeface="Roboto"/>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3" name="Google Shape;53;p58"/>
          <p:cNvSpPr>
            <a:spLocks noGrp="1"/>
          </p:cNvSpPr>
          <p:nvPr>
            <p:ph type="body" idx="7"/>
          </p:nvPr>
        </p:nvSpPr>
        <p:spPr>
          <a:xfrm>
            <a:off x="4267200" y="2667000"/>
            <a:ext cx="7616952" cy="667512"/>
          </a:xfrm>
          <a:prstGeom prst="roundRect">
            <a:avLst>
              <a:gd name="adj" fmla="val 0"/>
            </a:avLst>
          </a:prstGeom>
          <a:solidFill>
            <a:schemeClr val="lt1"/>
          </a:solidFill>
          <a:ln>
            <a:noFill/>
          </a:ln>
          <a:effectLst>
            <a:outerShdw blurRad="63500" sx="75000" sy="75000" algn="ctr" rotWithShape="0">
              <a:srgbClr val="BFBFBF">
                <a:alpha val="60000"/>
              </a:srgbClr>
            </a:outerShdw>
          </a:effectLst>
        </p:spPr>
        <p:txBody>
          <a:bodyPr spcFirstLastPara="1" wrap="square" lIns="91425" tIns="45700" rIns="91425" bIns="45700" anchor="ctr" anchorCtr="0">
            <a:noAutofit/>
          </a:bodyPr>
          <a:lstStyle>
            <a:lvl1pPr marL="457200" marR="0" lvl="0"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Segoe UI Semilight" panose="020B0402040204020203" pitchFamily="34" charset="0"/>
                <a:ea typeface="Roboto"/>
                <a:cs typeface="Segoe UI Semilight" panose="020B0402040204020203" pitchFamily="34" charset="0"/>
                <a:sym typeface="Roboto"/>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4" name="Google Shape;54;p58"/>
          <p:cNvSpPr>
            <a:spLocks noGrp="1"/>
          </p:cNvSpPr>
          <p:nvPr>
            <p:ph type="body" idx="8"/>
          </p:nvPr>
        </p:nvSpPr>
        <p:spPr>
          <a:xfrm>
            <a:off x="4267200" y="3886200"/>
            <a:ext cx="7616952" cy="667512"/>
          </a:xfrm>
          <a:prstGeom prst="roundRect">
            <a:avLst>
              <a:gd name="adj" fmla="val 0"/>
            </a:avLst>
          </a:prstGeom>
          <a:solidFill>
            <a:schemeClr val="lt1"/>
          </a:solidFill>
          <a:ln>
            <a:noFill/>
          </a:ln>
          <a:effectLst>
            <a:outerShdw blurRad="63500" sx="75000" sy="75000" algn="ctr" rotWithShape="0">
              <a:srgbClr val="BFBFBF">
                <a:alpha val="60000"/>
              </a:srgbClr>
            </a:outerShdw>
          </a:effectLst>
        </p:spPr>
        <p:txBody>
          <a:bodyPr spcFirstLastPara="1" wrap="square" lIns="91425" tIns="45700" rIns="91425" bIns="45700" anchor="ctr" anchorCtr="0">
            <a:noAutofit/>
          </a:bodyPr>
          <a:lstStyle>
            <a:lvl1pPr marL="457200" marR="0" lvl="0"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Segoe UI Semilight" panose="020B0402040204020203" pitchFamily="34" charset="0"/>
                <a:ea typeface="Roboto"/>
                <a:cs typeface="Segoe UI Semilight" panose="020B0402040204020203" pitchFamily="34" charset="0"/>
                <a:sym typeface="Roboto"/>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5" name="Google Shape;55;p58"/>
          <p:cNvSpPr txBox="1">
            <a:spLocks noGrp="1"/>
          </p:cNvSpPr>
          <p:nvPr>
            <p:ph type="title"/>
          </p:nvPr>
        </p:nvSpPr>
        <p:spPr>
          <a:xfrm>
            <a:off x="0" y="0"/>
            <a:ext cx="12192000" cy="77724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chemeClr val="dk1"/>
              </a:buClr>
              <a:buSzPts val="4400"/>
              <a:buFont typeface="Roboto"/>
              <a:buNone/>
              <a:defRPr sz="4400" b="1" i="1" u="none" strike="noStrike" cap="none">
                <a:solidFill>
                  <a:schemeClr val="dk1"/>
                </a:solidFill>
                <a:latin typeface="Segoe UI Semibold" panose="020B0702040204020203" pitchFamily="34" charset="0"/>
                <a:ea typeface="Roboto"/>
                <a:cs typeface="Segoe UI Semibold" panose="020B0702040204020203" pitchFamily="34" charset="0"/>
                <a:sym typeface="Roboto"/>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dirty="0"/>
          </a:p>
        </p:txBody>
      </p:sp>
    </p:spTree>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57"/>
        <p:cNvGrpSpPr/>
        <p:nvPr/>
      </p:nvGrpSpPr>
      <p:grpSpPr>
        <a:xfrm>
          <a:off x="0" y="0"/>
          <a:ext cx="0" cy="0"/>
          <a:chOff x="0" y="0"/>
          <a:chExt cx="0" cy="0"/>
        </a:xfrm>
      </p:grpSpPr>
      <p:sp>
        <p:nvSpPr>
          <p:cNvPr id="59" name="Google Shape;59;p59"/>
          <p:cNvSpPr>
            <a:spLocks noGrp="1"/>
          </p:cNvSpPr>
          <p:nvPr>
            <p:ph type="body" idx="1"/>
          </p:nvPr>
        </p:nvSpPr>
        <p:spPr>
          <a:xfrm>
            <a:off x="7772400" y="901713"/>
            <a:ext cx="3733800" cy="5366325"/>
          </a:xfrm>
          <a:prstGeom prst="roundRect">
            <a:avLst>
              <a:gd name="adj" fmla="val 0"/>
            </a:avLst>
          </a:prstGeom>
          <a:solidFill>
            <a:schemeClr val="lt1"/>
          </a:solidFill>
          <a:ln w="9525" cap="flat" cmpd="sng">
            <a:solidFill>
              <a:schemeClr val="dk1"/>
            </a:solidFill>
            <a:prstDash val="solid"/>
            <a:round/>
            <a:headEnd type="none" w="sm" len="sm"/>
            <a:tailEnd type="none" w="sm" len="sm"/>
          </a:ln>
          <a:effectLst>
            <a:outerShdw dist="76200" dir="2700000" algn="tl" rotWithShape="0">
              <a:srgbClr val="000000"/>
            </a:outerShdw>
          </a:effectLst>
        </p:spPr>
        <p:txBody>
          <a:bodyPr spcFirstLastPara="1" wrap="square" lIns="91425" tIns="45700" rIns="91425" bIns="45700" anchor="t" anchorCtr="0">
            <a:noAutofit/>
          </a:bodyPr>
          <a:lstStyle>
            <a:lvl1pPr marL="457200" marR="0" lvl="0" indent="-228600" algn="l" rtl="0">
              <a:lnSpc>
                <a:spcPct val="100000"/>
              </a:lnSpc>
              <a:spcBef>
                <a:spcPts val="960"/>
              </a:spcBef>
              <a:spcAft>
                <a:spcPts val="0"/>
              </a:spcAft>
              <a:buClr>
                <a:srgbClr val="C00000"/>
              </a:buClr>
              <a:buSzPts val="4800"/>
              <a:buFont typeface="Arial"/>
              <a:buNone/>
              <a:defRPr sz="4800" b="0" i="0" u="none" strike="noStrike" cap="none">
                <a:solidFill>
                  <a:srgbClr val="C00000"/>
                </a:solidFill>
                <a:latin typeface="Segoe UI Semilight" panose="020B0402040204020203" pitchFamily="34" charset="0"/>
                <a:ea typeface="Segoe UI Semilight" panose="020B0402040204020203" pitchFamily="34" charset="0"/>
                <a:cs typeface="Segoe UI Semilight" panose="020B0402040204020203" pitchFamily="34" charset="0"/>
                <a:sym typeface="Calibri"/>
              </a:defRPr>
            </a:lvl1pPr>
            <a:lvl2pPr marL="914400" marR="0" lvl="1" indent="-406400" algn="l" rtl="0">
              <a:lnSpc>
                <a:spcPct val="100000"/>
              </a:lnSpc>
              <a:spcBef>
                <a:spcPts val="56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0" name="Google Shape;60;p59"/>
          <p:cNvSpPr txBox="1">
            <a:spLocks noGrp="1"/>
          </p:cNvSpPr>
          <p:nvPr>
            <p:ph type="title"/>
          </p:nvPr>
        </p:nvSpPr>
        <p:spPr>
          <a:xfrm>
            <a:off x="0" y="0"/>
            <a:ext cx="12192000" cy="77724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chemeClr val="dk1"/>
              </a:buClr>
              <a:buSzPts val="4000"/>
              <a:buFont typeface="Calibri"/>
              <a:buNone/>
              <a:defRPr sz="4000" b="1" i="1" u="none" strike="noStrike" cap="none">
                <a:solidFill>
                  <a:schemeClr val="dk1"/>
                </a:solidFill>
                <a:latin typeface="Segoe UI Semibold" panose="020B0702040204020203" pitchFamily="34" charset="0"/>
                <a:ea typeface="Segoe UI Semibold" panose="020B0702040204020203" pitchFamily="34" charset="0"/>
                <a:cs typeface="Segoe UI Semibold" panose="020B0702040204020203" pitchFamily="34" charset="0"/>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dirty="0"/>
          </a:p>
        </p:txBody>
      </p:sp>
      <p:sp>
        <p:nvSpPr>
          <p:cNvPr id="61" name="Google Shape;61;p59"/>
          <p:cNvSpPr>
            <a:spLocks noGrp="1"/>
          </p:cNvSpPr>
          <p:nvPr>
            <p:ph type="pic" idx="2"/>
          </p:nvPr>
        </p:nvSpPr>
        <p:spPr>
          <a:xfrm>
            <a:off x="685800" y="1142425"/>
            <a:ext cx="6400800" cy="506095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960"/>
              </a:spcBef>
              <a:spcAft>
                <a:spcPts val="0"/>
              </a:spcAft>
              <a:buClr>
                <a:srgbClr val="C00000"/>
              </a:buClr>
              <a:buSzPts val="4800"/>
              <a:buFont typeface="Arial"/>
              <a:buNone/>
              <a:defRPr sz="4800" b="0" i="0" u="none" strike="noStrike" cap="none">
                <a:solidFill>
                  <a:srgbClr val="C00000"/>
                </a:solidFill>
                <a:latin typeface="Segoe UI Semilight" panose="020B0402040204020203" pitchFamily="34" charset="0"/>
                <a:ea typeface="Segoe UI Semilight" panose="020B0402040204020203" pitchFamily="34" charset="0"/>
                <a:cs typeface="Segoe UI Semilight" panose="020B0402040204020203" pitchFamily="34" charset="0"/>
                <a:sym typeface="Calibri"/>
              </a:defRPr>
            </a:lvl1pPr>
            <a:lvl2pPr marR="0" lvl="1" algn="l" rtl="0">
              <a:lnSpc>
                <a:spcPct val="100000"/>
              </a:lnSpc>
              <a:spcBef>
                <a:spcPts val="56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2pPr>
            <a:lvl3pPr marR="0" lvl="2"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3pPr>
            <a:lvl4pPr marR="0" lvl="3"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4pPr>
            <a:lvl5pPr marR="0" lvl="4"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5_Two Content" userDrawn="1">
  <p:cSld name="5_Two Content">
    <p:spTree>
      <p:nvGrpSpPr>
        <p:cNvPr id="1" name="Shape 63"/>
        <p:cNvGrpSpPr/>
        <p:nvPr/>
      </p:nvGrpSpPr>
      <p:grpSpPr>
        <a:xfrm>
          <a:off x="0" y="0"/>
          <a:ext cx="0" cy="0"/>
          <a:chOff x="0" y="0"/>
          <a:chExt cx="0" cy="0"/>
        </a:xfrm>
      </p:grpSpPr>
      <p:sp>
        <p:nvSpPr>
          <p:cNvPr id="65" name="Google Shape;65;p60"/>
          <p:cNvSpPr>
            <a:spLocks noGrp="1"/>
          </p:cNvSpPr>
          <p:nvPr>
            <p:ph type="body" idx="2"/>
          </p:nvPr>
        </p:nvSpPr>
        <p:spPr>
          <a:xfrm>
            <a:off x="6400800" y="1524000"/>
            <a:ext cx="5486400" cy="3124200"/>
          </a:xfrm>
          <a:prstGeom prst="roundRect">
            <a:avLst>
              <a:gd name="adj" fmla="val 0"/>
            </a:avLst>
          </a:prstGeom>
          <a:solidFill>
            <a:schemeClr val="lt1"/>
          </a:solidFill>
          <a:ln>
            <a:noFill/>
          </a:ln>
          <a:effectLst>
            <a:outerShdw dist="76200" dir="2700000" algn="tl" rotWithShape="0">
              <a:schemeClr val="dk1"/>
            </a:outerShdw>
          </a:effectLst>
        </p:spPr>
        <p:txBody>
          <a:bodyPr spcFirstLastPara="1" wrap="square" lIns="91425" tIns="45700" rIns="91425" bIns="45700" anchor="t" anchorCtr="0">
            <a:noAutofit/>
          </a:bodyPr>
          <a:lstStyle>
            <a:lvl1pPr marL="457200" marR="0" lvl="0" indent="-228600" algn="l" rtl="0">
              <a:lnSpc>
                <a:spcPct val="100000"/>
              </a:lnSpc>
              <a:spcBef>
                <a:spcPts val="480"/>
              </a:spcBef>
              <a:spcAft>
                <a:spcPts val="0"/>
              </a:spcAft>
              <a:buClr>
                <a:schemeClr val="dk1"/>
              </a:buClr>
              <a:buSzPts val="2400"/>
              <a:buFont typeface="Arial"/>
              <a:buNone/>
              <a:defRPr sz="2400" b="0" i="0" u="none" strike="noStrike" cap="none">
                <a:solidFill>
                  <a:schemeClr val="dk1"/>
                </a:solidFill>
                <a:latin typeface="Segoe UI Semilight" panose="020B0402040204020203" pitchFamily="34" charset="0"/>
                <a:ea typeface="Roboto"/>
                <a:cs typeface="Segoe UI Semilight" panose="020B0402040204020203" pitchFamily="34" charset="0"/>
                <a:sym typeface="Roboto"/>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Roboto"/>
                <a:ea typeface="Roboto"/>
                <a:cs typeface="Roboto"/>
                <a:sym typeface="Roboto"/>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Roboto"/>
                <a:ea typeface="Roboto"/>
                <a:cs typeface="Roboto"/>
                <a:sym typeface="Roboto"/>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Roboto"/>
                <a:ea typeface="Roboto"/>
                <a:cs typeface="Roboto"/>
                <a:sym typeface="Roboto"/>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Roboto"/>
                <a:ea typeface="Roboto"/>
                <a:cs typeface="Roboto"/>
                <a:sym typeface="Roboto"/>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dirty="0"/>
          </a:p>
        </p:txBody>
      </p:sp>
      <p:sp>
        <p:nvSpPr>
          <p:cNvPr id="66" name="Google Shape;66;p60"/>
          <p:cNvSpPr>
            <a:spLocks noGrp="1"/>
          </p:cNvSpPr>
          <p:nvPr>
            <p:ph type="body" idx="3"/>
          </p:nvPr>
        </p:nvSpPr>
        <p:spPr>
          <a:xfrm>
            <a:off x="304800" y="4953000"/>
            <a:ext cx="11582400" cy="1219200"/>
          </a:xfrm>
          <a:prstGeom prst="roundRect">
            <a:avLst>
              <a:gd name="adj" fmla="val 0"/>
            </a:avLst>
          </a:prstGeom>
          <a:solidFill>
            <a:srgbClr val="FFFF00"/>
          </a:solidFill>
          <a:ln>
            <a:noFill/>
          </a:ln>
          <a:effectLst>
            <a:outerShdw dist="76200" dir="2700000" algn="tl" rotWithShape="0">
              <a:schemeClr val="dk1"/>
            </a:outerShdw>
          </a:effectLst>
        </p:spPr>
        <p:txBody>
          <a:bodyPr spcFirstLastPara="1" wrap="square" lIns="91425" tIns="45700" rIns="91425" bIns="45700" anchor="ctr" anchorCtr="0">
            <a:noAutofit/>
          </a:bodyPr>
          <a:lstStyle>
            <a:lvl1pPr marL="25400" marR="0" lvl="0" indent="0" algn="l" rtl="0">
              <a:lnSpc>
                <a:spcPct val="100000"/>
              </a:lnSpc>
              <a:spcBef>
                <a:spcPts val="640"/>
              </a:spcBef>
              <a:spcAft>
                <a:spcPts val="0"/>
              </a:spcAft>
              <a:buClr>
                <a:schemeClr val="dk1"/>
              </a:buClr>
              <a:buSzPts val="3200"/>
              <a:buFont typeface="Arial"/>
              <a:buNone/>
              <a:defRPr sz="3200" b="0" i="0" u="none" strike="noStrike" cap="none">
                <a:solidFill>
                  <a:schemeClr val="dk1"/>
                </a:solidFill>
                <a:latin typeface="Segoe UI Semilight" panose="020B0402040204020203" pitchFamily="34" charset="0"/>
                <a:ea typeface="Roboto"/>
                <a:cs typeface="Segoe UI Semilight" panose="020B0402040204020203" pitchFamily="34" charset="0"/>
                <a:sym typeface="Roboto"/>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lang="en-US" dirty="0"/>
          </a:p>
        </p:txBody>
      </p:sp>
      <p:sp>
        <p:nvSpPr>
          <p:cNvPr id="68" name="Google Shape;68;p60"/>
          <p:cNvSpPr txBox="1">
            <a:spLocks noGrp="1"/>
          </p:cNvSpPr>
          <p:nvPr>
            <p:ph type="title"/>
          </p:nvPr>
        </p:nvSpPr>
        <p:spPr>
          <a:xfrm>
            <a:off x="0" y="0"/>
            <a:ext cx="12192000" cy="77724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chemeClr val="dk1"/>
              </a:buClr>
              <a:buSzPts val="4400"/>
              <a:buFont typeface="Roboto"/>
              <a:buNone/>
              <a:defRPr sz="4400" b="1" i="1" u="none" strike="noStrike" cap="none">
                <a:solidFill>
                  <a:schemeClr val="dk1"/>
                </a:solidFill>
                <a:latin typeface="Segoe UI Semibold" panose="020B0702040204020203" pitchFamily="34" charset="0"/>
                <a:ea typeface="Roboto"/>
                <a:cs typeface="Segoe UI Semibold" panose="020B0702040204020203" pitchFamily="34" charset="0"/>
                <a:sym typeface="Roboto"/>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dirty="0"/>
          </a:p>
        </p:txBody>
      </p:sp>
      <p:sp>
        <p:nvSpPr>
          <p:cNvPr id="3" name="Content Placeholder 2">
            <a:extLst>
              <a:ext uri="{FF2B5EF4-FFF2-40B4-BE49-F238E27FC236}">
                <a16:creationId xmlns:a16="http://schemas.microsoft.com/office/drawing/2014/main" id="{7341CF27-B0E6-471A-92D0-DCE74AE15D31}"/>
              </a:ext>
            </a:extLst>
          </p:cNvPr>
          <p:cNvSpPr>
            <a:spLocks noGrp="1"/>
          </p:cNvSpPr>
          <p:nvPr>
            <p:ph sz="quarter" idx="10"/>
          </p:nvPr>
        </p:nvSpPr>
        <p:spPr>
          <a:xfrm>
            <a:off x="406400" y="1524000"/>
            <a:ext cx="5486400" cy="3124200"/>
          </a:xfrm>
          <a:prstGeom prst="rect">
            <a:avLst/>
          </a:prstGeom>
          <a:solidFill>
            <a:schemeClr val="lt1"/>
          </a:solidFill>
          <a:ln>
            <a:noFill/>
          </a:ln>
          <a:effectLst>
            <a:outerShdw dist="76200" dir="2700000" algn="tl" rotWithShape="0">
              <a:schemeClr val="dk1"/>
            </a:outerShdw>
          </a:effectLst>
        </p:spPr>
        <p:txBody>
          <a:bodyPr spcFirstLastPara="1" wrap="square" lIns="91425" tIns="45700" rIns="91425" bIns="45700" anchor="t" anchorCtr="0">
            <a:noAutofit/>
          </a:bodyPr>
          <a:lstStyle>
            <a:lvl1pPr>
              <a:defRPr lang="en-US" sz="2400" smtClean="0">
                <a:solidFill>
                  <a:schemeClr val="dk1"/>
                </a:solidFill>
                <a:latin typeface="Segoe UI Semilight" panose="020B0402040204020203" pitchFamily="34" charset="0"/>
                <a:ea typeface="Roboto"/>
                <a:cs typeface="Segoe UI Semilight" panose="020B0402040204020203" pitchFamily="34" charset="0"/>
              </a:defRPr>
            </a:lvl1pPr>
            <a:lvl2pPr>
              <a:defRPr lang="en-US" sz="2800" smtClean="0">
                <a:solidFill>
                  <a:schemeClr val="dk1"/>
                </a:solidFill>
                <a:latin typeface="Segoe UI Semilight" panose="020B0402040204020203" pitchFamily="34" charset="0"/>
                <a:ea typeface="Roboto"/>
                <a:cs typeface="Segoe UI Semilight" panose="020B0402040204020203" pitchFamily="34" charset="0"/>
              </a:defRPr>
            </a:lvl2pPr>
            <a:lvl3pPr>
              <a:defRPr lang="en-US" sz="2400" smtClean="0">
                <a:solidFill>
                  <a:schemeClr val="dk1"/>
                </a:solidFill>
                <a:latin typeface="Segoe UI Semilight" panose="020B0402040204020203" pitchFamily="34" charset="0"/>
                <a:ea typeface="Roboto"/>
                <a:cs typeface="Segoe UI Semilight" panose="020B0402040204020203" pitchFamily="34" charset="0"/>
              </a:defRPr>
            </a:lvl3pPr>
            <a:lvl4pPr>
              <a:defRPr lang="en-US" sz="2000" smtClean="0">
                <a:solidFill>
                  <a:schemeClr val="dk1"/>
                </a:solidFill>
                <a:latin typeface="Segoe UI Semilight" panose="020B0402040204020203" pitchFamily="34" charset="0"/>
                <a:ea typeface="Roboto"/>
                <a:cs typeface="Segoe UI Semilight" panose="020B0402040204020203" pitchFamily="34" charset="0"/>
              </a:defRPr>
            </a:lvl4pPr>
            <a:lvl5pPr>
              <a:defRPr lang="en-US" sz="2000">
                <a:solidFill>
                  <a:schemeClr val="dk1"/>
                </a:solidFill>
                <a:latin typeface="Segoe UI Semilight" panose="020B0402040204020203" pitchFamily="34" charset="0"/>
                <a:ea typeface="Roboto"/>
                <a:cs typeface="Segoe UI Semilight" panose="020B0402040204020203" pitchFamily="34" charset="0"/>
              </a:defRPr>
            </a:lvl5pPr>
          </a:lstStyle>
          <a:p>
            <a:pPr marL="457200" lvl="0" indent="-228600">
              <a:spcBef>
                <a:spcPts val="480"/>
              </a:spcBef>
              <a:buClr>
                <a:schemeClr val="dk1"/>
              </a:buClr>
              <a:buSzPts val="2400"/>
              <a:buNone/>
            </a:pPr>
            <a:r>
              <a:rPr lang="en-US" dirty="0"/>
              <a:t>Click to edit Master text styles</a:t>
            </a:r>
          </a:p>
          <a:p>
            <a:pPr marL="914400" lvl="1" indent="-406400">
              <a:spcBef>
                <a:spcPts val="560"/>
              </a:spcBef>
              <a:buClr>
                <a:schemeClr val="dk1"/>
              </a:buClr>
              <a:buSzPts val="2800"/>
              <a:buChar char="–"/>
            </a:pPr>
            <a:r>
              <a:rPr lang="en-US" dirty="0"/>
              <a:t>Second level</a:t>
            </a:r>
          </a:p>
          <a:p>
            <a:pPr marL="1371600" lvl="2" indent="-381000">
              <a:spcBef>
                <a:spcPts val="480"/>
              </a:spcBef>
              <a:buClr>
                <a:schemeClr val="dk1"/>
              </a:buClr>
              <a:buSzPts val="2400"/>
              <a:buChar char="•"/>
            </a:pPr>
            <a:r>
              <a:rPr lang="en-US" dirty="0"/>
              <a:t>Third level</a:t>
            </a:r>
          </a:p>
          <a:p>
            <a:pPr marL="1828800" lvl="3" indent="-355600">
              <a:spcBef>
                <a:spcPts val="400"/>
              </a:spcBef>
              <a:buClr>
                <a:schemeClr val="dk1"/>
              </a:buClr>
              <a:buSzPts val="2000"/>
              <a:buChar char="–"/>
            </a:pPr>
            <a:r>
              <a:rPr lang="en-US" dirty="0"/>
              <a:t>Fourth level</a:t>
            </a:r>
          </a:p>
          <a:p>
            <a:pPr marL="2286000" lvl="4" indent="-355600">
              <a:spcBef>
                <a:spcPts val="400"/>
              </a:spcBef>
              <a:buClr>
                <a:schemeClr val="dk1"/>
              </a:buClr>
              <a:buSzPts val="2000"/>
              <a:buChar char="»"/>
            </a:pPr>
            <a:r>
              <a:rPr lang="en-US" dirty="0"/>
              <a:t>Fifth level</a:t>
            </a: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slideLayout" Target="../slideLayouts/slideLayout15.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slideLayout" Target="../slideLayouts/slideLayout14.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5" Type="http://schemas.openxmlformats.org/officeDocument/2006/relationships/slideLayout" Target="../slideLayouts/slideLayout20.xml"/><Relationship Id="rId4" Type="http://schemas.openxmlformats.org/officeDocument/2006/relationships/slideLayout" Target="../slideLayouts/slideLayout19.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24.xml"/><Relationship Id="rId1" Type="http://schemas.openxmlformats.org/officeDocument/2006/relationships/slideLayout" Target="../slideLayouts/slideLayout23.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gs>
            <a:gs pos="12000">
              <a:srgbClr val="FAFAFA"/>
            </a:gs>
            <a:gs pos="89000">
              <a:srgbClr val="FAFAFA"/>
            </a:gs>
            <a:gs pos="100000">
              <a:srgbClr val="FAFAFA"/>
            </a:gs>
          </a:gsLst>
          <a:path path="circle">
            <a:fillToRect l="50000" t="50000" r="50000" b="50000"/>
          </a:path>
          <a:tileRect/>
        </a:gradFill>
        <a:effectLst/>
      </p:bgPr>
    </p:bg>
    <p:spTree>
      <p:nvGrpSpPr>
        <p:cNvPr id="1" name="Shape 9"/>
        <p:cNvGrpSpPr/>
        <p:nvPr/>
      </p:nvGrpSpPr>
      <p:grpSpPr>
        <a:xfrm>
          <a:off x="0" y="0"/>
          <a:ext cx="0" cy="0"/>
          <a:chOff x="0" y="0"/>
          <a:chExt cx="0" cy="0"/>
        </a:xfrm>
      </p:grpSpPr>
      <p:sp>
        <p:nvSpPr>
          <p:cNvPr id="10" name="Google Shape;10;p51"/>
          <p:cNvSpPr txBox="1">
            <a:spLocks noGrp="1"/>
          </p:cNvSpPr>
          <p:nvPr>
            <p:ph type="body" idx="1"/>
          </p:nvPr>
        </p:nvSpPr>
        <p:spPr>
          <a:xfrm>
            <a:off x="0" y="1066800"/>
            <a:ext cx="12192000" cy="5135656"/>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100000"/>
              </a:lnSpc>
              <a:spcBef>
                <a:spcPts val="960"/>
              </a:spcBef>
              <a:spcAft>
                <a:spcPts val="0"/>
              </a:spcAft>
              <a:buClr>
                <a:srgbClr val="C00000"/>
              </a:buClr>
              <a:buSzPts val="4800"/>
              <a:buFont typeface="Arial"/>
              <a:buNone/>
              <a:defRPr sz="4800" b="0" i="0" u="none" strike="noStrike" cap="none">
                <a:solidFill>
                  <a:srgbClr val="C00000"/>
                </a:solidFill>
                <a:latin typeface="Roboto"/>
                <a:ea typeface="Roboto"/>
                <a:cs typeface="Roboto"/>
                <a:sym typeface="Roboto"/>
              </a:defRPr>
            </a:lvl1pPr>
            <a:lvl2pPr marL="914400" marR="0" lvl="1" indent="-406400" algn="l" rtl="0">
              <a:lnSpc>
                <a:spcPct val="100000"/>
              </a:lnSpc>
              <a:spcBef>
                <a:spcPts val="56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dirty="0"/>
          </a:p>
        </p:txBody>
      </p:sp>
      <p:sp>
        <p:nvSpPr>
          <p:cNvPr id="11" name="Google Shape;11;p51"/>
          <p:cNvSpPr txBox="1"/>
          <p:nvPr/>
        </p:nvSpPr>
        <p:spPr>
          <a:xfrm>
            <a:off x="0" y="76200"/>
            <a:ext cx="12192000" cy="990600"/>
          </a:xfrm>
          <a:prstGeom prst="rect">
            <a:avLst/>
          </a:prstGeom>
          <a:noFill/>
          <a:ln>
            <a:noFill/>
          </a:ln>
        </p:spPr>
        <p:txBody>
          <a:bodyPr spcFirstLastPara="1" wrap="square" lIns="91425" tIns="45700" rIns="91425" bIns="45700" anchor="ctr" anchorCtr="0">
            <a:noAutofit/>
          </a:bodyPr>
          <a:lstStyle/>
          <a:p>
            <a:pPr marL="230188" marR="0" lvl="0" indent="0" algn="l" rtl="0">
              <a:lnSpc>
                <a:spcPct val="100000"/>
              </a:lnSpc>
              <a:spcBef>
                <a:spcPts val="0"/>
              </a:spcBef>
              <a:spcAft>
                <a:spcPts val="0"/>
              </a:spcAft>
              <a:buClr>
                <a:srgbClr val="FAFAFA"/>
              </a:buClr>
              <a:buSzPts val="4000"/>
              <a:buFont typeface="Roboto"/>
              <a:buNone/>
            </a:pPr>
            <a:endParaRPr sz="1400" b="0" i="0" u="none" strike="noStrike" cap="none" dirty="0">
              <a:solidFill>
                <a:schemeClr val="tx1"/>
              </a:solidFill>
              <a:latin typeface="Arial"/>
              <a:ea typeface="Arial"/>
              <a:cs typeface="Arial"/>
              <a:sym typeface="Arial"/>
            </a:endParaRPr>
          </a:p>
        </p:txBody>
      </p:sp>
      <p:pic>
        <p:nvPicPr>
          <p:cNvPr id="12" name="Google Shape;12;p51"/>
          <p:cNvPicPr preferRelativeResize="0"/>
          <p:nvPr/>
        </p:nvPicPr>
        <p:blipFill>
          <a:blip r:embed="rId4" cstate="email">
            <a:extLst>
              <a:ext uri="{28A0092B-C50C-407E-A947-70E740481C1C}">
                <a14:useLocalDpi xmlns:a14="http://schemas.microsoft.com/office/drawing/2010/main"/>
              </a:ext>
            </a:extLst>
          </a:blip>
          <a:srcRect/>
          <a:stretch/>
        </p:blipFill>
        <p:spPr>
          <a:xfrm>
            <a:off x="160612" y="230094"/>
            <a:ext cx="3757326" cy="682811"/>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90" r:id="rId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Segoe UI Semibold" panose="020B0702040204020203" pitchFamily="34" charset="0"/>
          <a:ea typeface="Segoe UI Semibold" panose="020B0702040204020203" pitchFamily="34" charset="0"/>
          <a:cs typeface="Segoe UI Semibold" panose="020B0702040204020203"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gs>
            <a:gs pos="12000">
              <a:srgbClr val="FAFAFA"/>
            </a:gs>
            <a:gs pos="89000">
              <a:srgbClr val="FAFAFA"/>
            </a:gs>
            <a:gs pos="100000">
              <a:srgbClr val="FAFAFA"/>
            </a:gs>
          </a:gsLst>
          <a:path path="circle">
            <a:fillToRect l="50000" t="50000" r="50000" b="50000"/>
          </a:path>
          <a:tileRect/>
        </a:gradFill>
        <a:effectLst/>
      </p:bgPr>
    </p:bg>
    <p:spTree>
      <p:nvGrpSpPr>
        <p:cNvPr id="1" name="Shape 17"/>
        <p:cNvGrpSpPr/>
        <p:nvPr/>
      </p:nvGrpSpPr>
      <p:grpSpPr>
        <a:xfrm>
          <a:off x="0" y="0"/>
          <a:ext cx="0" cy="0"/>
          <a:chOff x="0" y="0"/>
          <a:chExt cx="0" cy="0"/>
        </a:xfrm>
      </p:grpSpPr>
      <p:sp>
        <p:nvSpPr>
          <p:cNvPr id="19" name="Google Shape;19;p53"/>
          <p:cNvSpPr txBox="1"/>
          <p:nvPr/>
        </p:nvSpPr>
        <p:spPr>
          <a:xfrm>
            <a:off x="0" y="76200"/>
            <a:ext cx="12192000" cy="990600"/>
          </a:xfrm>
          <a:prstGeom prst="rect">
            <a:avLst/>
          </a:prstGeom>
          <a:noFill/>
          <a:ln>
            <a:noFill/>
          </a:ln>
        </p:spPr>
        <p:txBody>
          <a:bodyPr spcFirstLastPara="1" wrap="square" lIns="91425" tIns="45700" rIns="91425" bIns="45700" anchor="ctr" anchorCtr="0">
            <a:noAutofit/>
          </a:bodyPr>
          <a:lstStyle/>
          <a:p>
            <a:pPr marL="230188" marR="0" lvl="0" indent="0" algn="l" rtl="0">
              <a:lnSpc>
                <a:spcPct val="100000"/>
              </a:lnSpc>
              <a:spcBef>
                <a:spcPts val="0"/>
              </a:spcBef>
              <a:spcAft>
                <a:spcPts val="0"/>
              </a:spcAft>
              <a:buClr>
                <a:schemeClr val="lt1"/>
              </a:buClr>
              <a:buSzPts val="4000"/>
              <a:buFont typeface="Calibri"/>
              <a:buNone/>
            </a:pPr>
            <a:endParaRPr sz="4000" b="0" i="0" u="none" strike="noStrike" cap="none" dirty="0">
              <a:solidFill>
                <a:schemeClr val="lt1"/>
              </a:solidFill>
              <a:latin typeface="Segoe UI Semibold" panose="020B0702040204020203" pitchFamily="34" charset="0"/>
              <a:ea typeface="Roboto"/>
              <a:cs typeface="Segoe UI Semibold" panose="020B0702040204020203" pitchFamily="34" charset="0"/>
              <a:sym typeface="Roboto"/>
            </a:endParaRPr>
          </a:p>
        </p:txBody>
      </p:sp>
    </p:spTree>
  </p:cSld>
  <p:clrMap bg1="lt1" tx1="dk1" bg2="dk2" tx2="lt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 id="2147483665" r:id="rId12"/>
    <p:sldLayoutId id="2147483666" r:id="rId1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bg1"/>
            </a:gs>
            <a:gs pos="12000">
              <a:srgbClr val="FAFAFA"/>
            </a:gs>
            <a:gs pos="89000">
              <a:srgbClr val="FAFAFA"/>
            </a:gs>
            <a:gs pos="100000">
              <a:srgbClr val="FAFAFA"/>
            </a:gs>
          </a:gsLst>
          <a:path path="circle">
            <a:fillToRect l="50000" t="50000" r="50000" b="50000"/>
          </a:path>
          <a:tileRect/>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6051019"/>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91" r:id="rId7"/>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bg1"/>
            </a:gs>
            <a:gs pos="12000">
              <a:srgbClr val="FAFAFA"/>
            </a:gs>
            <a:gs pos="89000">
              <a:srgbClr val="FAFAFA"/>
            </a:gs>
            <a:gs pos="100000">
              <a:srgbClr val="FAFAFA"/>
            </a:gs>
          </a:gsLst>
          <a:path path="circle">
            <a:fillToRect l="50000" t="50000" r="50000" b="50000"/>
          </a:path>
          <a:tileRect/>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4725014"/>
      </p:ext>
    </p:extLst>
  </p:cSld>
  <p:clrMap bg1="lt1" tx1="dk1" bg2="lt2" tx2="dk2" accent1="accent1" accent2="accent2" accent3="accent3" accent4="accent4" accent5="accent5" accent6="accent6" hlink="hlink" folHlink="folHlink"/>
  <p:sldLayoutIdLst>
    <p:sldLayoutId id="2147483663" r:id="rId1"/>
    <p:sldLayoutId id="2147483664" r:id="rId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bg1"/>
            </a:gs>
            <a:gs pos="12000">
              <a:srgbClr val="FAFAFA"/>
            </a:gs>
            <a:gs pos="89000">
              <a:srgbClr val="FAFAFA"/>
            </a:gs>
            <a:gs pos="100000">
              <a:srgbClr val="FAFAFA"/>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EF0F5C8-7D0B-E052-4BF6-D41FD5A858F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CC1FCAB-D67B-83B2-C71C-0578B542886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564F64-4CBC-F765-FECF-2C769F5029B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6F00DF81-DD9C-332B-F565-FD670A92CE0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FC53F95-30C4-1D7F-7B06-92192B06A6E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1016AE2-B400-4D88-9792-6C8394165617}" type="slidenum">
              <a:rPr lang="en-US" smtClean="0"/>
              <a:t>‹#›</a:t>
            </a:fld>
            <a:endParaRPr lang="en-US"/>
          </a:p>
        </p:txBody>
      </p:sp>
    </p:spTree>
    <p:extLst>
      <p:ext uri="{BB962C8B-B14F-4D97-AF65-F5344CB8AC3E}">
        <p14:creationId xmlns:p14="http://schemas.microsoft.com/office/powerpoint/2010/main" val="1557932800"/>
      </p:ext>
    </p:extLst>
  </p:cSld>
  <p:clrMap bg1="lt1" tx1="dk1" bg2="lt2" tx2="dk2" accent1="accent1" accent2="accent2" accent3="accent3" accent4="accent4" accent5="accent5" accent6="accent6" hlink="hlink" folHlink="folHlink"/>
  <p:sldLayoutIdLst>
    <p:sldLayoutId id="2147483692"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5.xml"/><Relationship Id="rId5" Type="http://schemas.openxmlformats.org/officeDocument/2006/relationships/image" Target="../media/image17.png"/><Relationship Id="rId4" Type="http://schemas.openxmlformats.org/officeDocument/2006/relationships/hyperlink" Target="https://comptroller.nyc.gov/services/for-city-agencies/comptrollers-directives-and-memoranda/directives-and-memoranda/"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5.xml"/><Relationship Id="rId5" Type="http://schemas.openxmlformats.org/officeDocument/2006/relationships/image" Target="../media/image13.png"/><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3.xml"/><Relationship Id="rId4" Type="http://schemas.openxmlformats.org/officeDocument/2006/relationships/hyperlink" Target="mailto:capitalrequest@culture.nyc.gov" TargetMode="Externa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3.xml.rels><?xml version="1.0" encoding="UTF-8" standalone="yes"?>
<Relationships xmlns="http://schemas.openxmlformats.org/package/2006/relationships"><Relationship Id="rId3" Type="http://schemas.openxmlformats.org/officeDocument/2006/relationships/hyperlink" Target="https://codelibrary.amlegal.com/codes/newyorkcity/latest/NYCcharter/0-0-0-1041" TargetMode="External"/><Relationship Id="rId2" Type="http://schemas.openxmlformats.org/officeDocument/2006/relationships/hyperlink" Target="https://www.nyc.gov/site/oec/green-building/green-building.page" TargetMode="External"/><Relationship Id="rId1" Type="http://schemas.openxmlformats.org/officeDocument/2006/relationships/slideLayout" Target="../slideLayouts/slideLayout22.xml"/></Relationships>
</file>

<file path=ppt/slides/_rels/slide24.xml.rels><?xml version="1.0" encoding="UTF-8" standalone="yes"?>
<Relationships xmlns="http://schemas.openxmlformats.org/package/2006/relationships"><Relationship Id="rId3" Type="http://schemas.openxmlformats.org/officeDocument/2006/relationships/hyperlink" Target="https://www.nyc.gov/site/hpd/services-and-information/local-law-51.page" TargetMode="External"/><Relationship Id="rId2" Type="http://schemas.openxmlformats.org/officeDocument/2006/relationships/hyperlink" Target="https://nyc-business.nyc.gov/nycbusiness/description/minority-and-womenowned-business-enterprise-certification-program-mwbe" TargetMode="External"/><Relationship Id="rId1" Type="http://schemas.openxmlformats.org/officeDocument/2006/relationships/slideLayout" Target="../slideLayouts/slideLayout22.xml"/></Relationships>
</file>

<file path=ppt/slides/_rels/slide25.xml.rels><?xml version="1.0" encoding="UTF-8" standalone="yes"?>
<Relationships xmlns="http://schemas.openxmlformats.org/package/2006/relationships"><Relationship Id="rId2" Type="http://schemas.openxmlformats.org/officeDocument/2006/relationships/hyperlink" Target="https://www.nyc.gov/assets/buildings/local_laws/ll58of1987.pdf" TargetMode="External"/><Relationship Id="rId1" Type="http://schemas.openxmlformats.org/officeDocument/2006/relationships/slideLayout" Target="../slideLayouts/slideLayout22.xml"/></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8.xml"/><Relationship Id="rId5" Type="http://schemas.openxmlformats.org/officeDocument/2006/relationships/image" Target="../media/image14.png"/><Relationship Id="rId4" Type="http://schemas.openxmlformats.org/officeDocument/2006/relationships/image" Target="../media/image23.gif"/></Relationships>
</file>

<file path=ppt/slides/_rels/slide2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0.xml"/><Relationship Id="rId1" Type="http://schemas.openxmlformats.org/officeDocument/2006/relationships/slideLayout" Target="../slideLayouts/slideLayout8.xml"/><Relationship Id="rId4" Type="http://schemas.openxmlformats.org/officeDocument/2006/relationships/image" Target="../media/image24.png"/></Relationships>
</file>

<file path=ppt/slides/_rels/slide2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1.xml"/><Relationship Id="rId1" Type="http://schemas.openxmlformats.org/officeDocument/2006/relationships/slideLayout" Target="../slideLayouts/slideLayout6.xml"/><Relationship Id="rId4" Type="http://schemas.openxmlformats.org/officeDocument/2006/relationships/image" Target="../media/image25.gif"/></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5.xml"/><Relationship Id="rId4" Type="http://schemas.openxmlformats.org/officeDocument/2006/relationships/image" Target="../media/image27.sv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hyperlink" Target="mailto:capitalrequest@culture.nyc.gov" TargetMode="External"/><Relationship Id="rId2" Type="http://schemas.openxmlformats.org/officeDocument/2006/relationships/notesSlide" Target="../notesSlides/notesSlide25.xml"/><Relationship Id="rId1" Type="http://schemas.openxmlformats.org/officeDocument/2006/relationships/slideLayout" Target="../slideLayouts/slideLayout9.xml"/><Relationship Id="rId4" Type="http://schemas.openxmlformats.org/officeDocument/2006/relationships/image" Target="../media/image21.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hyperlink" Target="http://www1.nyc.gov/site/dcla/cultural-funding/capital-funding-request-page-1.page" TargetMode="External"/><Relationship Id="rId2" Type="http://schemas.openxmlformats.org/officeDocument/2006/relationships/notesSlide" Target="../notesSlides/notesSlide28.xml"/><Relationship Id="rId1" Type="http://schemas.openxmlformats.org/officeDocument/2006/relationships/slideLayout" Target="../slideLayouts/slideLayout8.xml"/><Relationship Id="rId4" Type="http://schemas.openxmlformats.org/officeDocument/2006/relationships/image" Target="../media/image30.gif"/></Relationships>
</file>

<file path=ppt/slides/_rels/slide3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9.xml"/><Relationship Id="rId1" Type="http://schemas.openxmlformats.org/officeDocument/2006/relationships/slideLayout" Target="../slideLayouts/slideLayout8.xml"/><Relationship Id="rId4" Type="http://schemas.openxmlformats.org/officeDocument/2006/relationships/image" Target="../media/image32.svg"/></Relationships>
</file>

<file path=ppt/slides/_rels/slide37.xml.rels><?xml version="1.0" encoding="UTF-8" standalone="yes"?>
<Relationships xmlns="http://schemas.openxmlformats.org/package/2006/relationships"><Relationship Id="rId3" Type="http://schemas.openxmlformats.org/officeDocument/2006/relationships/hyperlink" Target="https://www.nyc.gov/site/dcla/cultural-funding/capital-funding-request-page-1.page" TargetMode="External"/><Relationship Id="rId2" Type="http://schemas.openxmlformats.org/officeDocument/2006/relationships/notesSlide" Target="../notesSlides/notesSlide30.xml"/><Relationship Id="rId1" Type="http://schemas.openxmlformats.org/officeDocument/2006/relationships/slideLayout" Target="../slideLayouts/slideLayout3.xml"/><Relationship Id="rId5" Type="http://schemas.openxmlformats.org/officeDocument/2006/relationships/image" Target="../media/image33.jpeg"/><Relationship Id="rId4" Type="http://schemas.openxmlformats.org/officeDocument/2006/relationships/hyperlink" Target="https://get.adobe.com/reader/" TargetMode="Externa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hyperlink" Target="https://www1.nyc.gov/site/capitalgrants/index.page" TargetMode="External"/><Relationship Id="rId2" Type="http://schemas.openxmlformats.org/officeDocument/2006/relationships/hyperlink" Target="https://www.nyc.gov/site/capitalgrants/index.page" TargetMode="External"/><Relationship Id="rId1" Type="http://schemas.openxmlformats.org/officeDocument/2006/relationships/slideLayout" Target="../slideLayouts/slideLayout11.xml"/><Relationship Id="rId4" Type="http://schemas.openxmlformats.org/officeDocument/2006/relationships/image" Target="../media/image34.jpeg"/></Relationships>
</file>

<file path=ppt/slides/_rels/slide4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4.xml"/><Relationship Id="rId1" Type="http://schemas.openxmlformats.org/officeDocument/2006/relationships/slideLayout" Target="../slideLayouts/slideLayout3.xml"/><Relationship Id="rId4" Type="http://schemas.openxmlformats.org/officeDocument/2006/relationships/image" Target="../media/image37.jpeg"/></Relationships>
</file>

<file path=ppt/slides/_rels/slide4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5.xml"/><Relationship Id="rId1" Type="http://schemas.openxmlformats.org/officeDocument/2006/relationships/slideLayout" Target="../slideLayouts/slideLayout6.xml"/><Relationship Id="rId4" Type="http://schemas.openxmlformats.org/officeDocument/2006/relationships/image" Target="../media/image40.gif"/></Relationships>
</file>

<file path=ppt/slides/_rels/slide4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7.xml"/><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8" Type="http://schemas.openxmlformats.org/officeDocument/2006/relationships/hyperlink" Target="http://www.brooklyn-usa.org/" TargetMode="External"/><Relationship Id="rId13" Type="http://schemas.openxmlformats.org/officeDocument/2006/relationships/hyperlink" Target="mailto:SpeakerScheduling@council.nyc.gov" TargetMode="External"/><Relationship Id="rId3" Type="http://schemas.openxmlformats.org/officeDocument/2006/relationships/hyperlink" Target="http://www1.nyc.gov/site/dcla/cultural-funding/capital-funding-request-page-1.page" TargetMode="External"/><Relationship Id="rId7" Type="http://schemas.openxmlformats.org/officeDocument/2006/relationships/hyperlink" Target="http://bronxboropres.nyc.gov/" TargetMode="External"/><Relationship Id="rId12" Type="http://schemas.openxmlformats.org/officeDocument/2006/relationships/hyperlink" Target="http://council.nyc.gov/html/members/members.shtml" TargetMode="External"/><Relationship Id="rId2" Type="http://schemas.openxmlformats.org/officeDocument/2006/relationships/notesSlide" Target="../notesSlides/notesSlide38.xml"/><Relationship Id="rId1" Type="http://schemas.openxmlformats.org/officeDocument/2006/relationships/slideLayout" Target="../slideLayouts/slideLayout5.xml"/><Relationship Id="rId6" Type="http://schemas.openxmlformats.org/officeDocument/2006/relationships/hyperlink" Target="https://www1.nyc.gov/site/finance/taxes/acris.page" TargetMode="External"/><Relationship Id="rId11" Type="http://schemas.openxmlformats.org/officeDocument/2006/relationships/hyperlink" Target="http://www.statenislandusa.com/" TargetMode="External"/><Relationship Id="rId5" Type="http://schemas.openxmlformats.org/officeDocument/2006/relationships/hyperlink" Target="http://a030-goat.nyc.gov/goat/Default.aspx" TargetMode="External"/><Relationship Id="rId10" Type="http://schemas.openxmlformats.org/officeDocument/2006/relationships/hyperlink" Target="http://www.queensbp.org/" TargetMode="External"/><Relationship Id="rId4" Type="http://schemas.openxmlformats.org/officeDocument/2006/relationships/hyperlink" Target="https://www1.nyc.gov/site/capitalgrants/index.page" TargetMode="External"/><Relationship Id="rId9" Type="http://schemas.openxmlformats.org/officeDocument/2006/relationships/hyperlink" Target="http://manhattanbp.nyc.gov/html/home/home.shtml" TargetMode="External"/></Relationships>
</file>

<file path=ppt/slides/_rels/slide49.xml.rels><?xml version="1.0" encoding="UTF-8" standalone="yes"?>
<Relationships xmlns="http://schemas.openxmlformats.org/package/2006/relationships"><Relationship Id="rId3" Type="http://schemas.openxmlformats.org/officeDocument/2006/relationships/hyperlink" Target="https://www1.nyc.gov/site/oec/green-building/green-building.page" TargetMode="External"/><Relationship Id="rId2" Type="http://schemas.openxmlformats.org/officeDocument/2006/relationships/notesSlide" Target="../notesSlides/notesSlide39.xml"/><Relationship Id="rId1" Type="http://schemas.openxmlformats.org/officeDocument/2006/relationships/slideLayout" Target="../slideLayouts/slideLayout5.xml"/><Relationship Id="rId6" Type="http://schemas.openxmlformats.org/officeDocument/2006/relationships/hyperlink" Target="https://www.nyserda.ny.gov/All-Programs/Programs/New-Construction-Program" TargetMode="External"/><Relationship Id="rId5" Type="http://schemas.openxmlformats.org/officeDocument/2006/relationships/hyperlink" Target="https://www.coned.com/en/save-money/rebates-incentives-tax-credits/rebates-incentives-tax-credits-for-commercial-industrial-buildings-customers" TargetMode="External"/><Relationship Id="rId4" Type="http://schemas.openxmlformats.org/officeDocument/2006/relationships/hyperlink" Target="https://www1.nyc.gov/site/dcas/agencies/competitive-funding-programs.page"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9.svg"/></Relationships>
</file>

<file path=ppt/slides/_rels/slide50.xml.rels><?xml version="1.0" encoding="UTF-8" standalone="yes"?>
<Relationships xmlns="http://schemas.openxmlformats.org/package/2006/relationships"><Relationship Id="rId3" Type="http://schemas.openxmlformats.org/officeDocument/2006/relationships/image" Target="../media/image42.gif"/><Relationship Id="rId2" Type="http://schemas.openxmlformats.org/officeDocument/2006/relationships/notesSlide" Target="../notesSlides/notesSlide40.xml"/><Relationship Id="rId1" Type="http://schemas.openxmlformats.org/officeDocument/2006/relationships/slideLayout" Target="../slideLayouts/slideLayout6.xml"/><Relationship Id="rId4" Type="http://schemas.openxmlformats.org/officeDocument/2006/relationships/image" Target="../media/image12.pn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43.gif"/><Relationship Id="rId2" Type="http://schemas.openxmlformats.org/officeDocument/2006/relationships/notesSlide" Target="../notesSlides/notesSlide42.xml"/><Relationship Id="rId1" Type="http://schemas.openxmlformats.org/officeDocument/2006/relationships/slideLayout" Target="../slideLayouts/slideLayout6.xml"/><Relationship Id="rId5" Type="http://schemas.openxmlformats.org/officeDocument/2006/relationships/image" Target="../media/image45.svg"/><Relationship Id="rId4" Type="http://schemas.openxmlformats.org/officeDocument/2006/relationships/image" Target="../media/image44.png"/></Relationships>
</file>

<file path=ppt/slides/_rels/slide5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15.gif"/></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gb62e53025f_0_0"/>
          <p:cNvSpPr txBox="1">
            <a:spLocks noGrp="1"/>
          </p:cNvSpPr>
          <p:nvPr>
            <p:ph type="title"/>
          </p:nvPr>
        </p:nvSpPr>
        <p:spPr>
          <a:xfrm>
            <a:off x="780579" y="6096339"/>
            <a:ext cx="10961174" cy="458365"/>
          </a:xfrm>
          <a:prstGeom prst="rect">
            <a:avLst/>
          </a:prstGeom>
          <a:noFill/>
          <a:ln>
            <a:noFill/>
          </a:ln>
        </p:spPr>
        <p:txBody>
          <a:bodyPr spcFirstLastPara="1" wrap="square" lIns="91425" tIns="45700" rIns="91425" bIns="45700" anchor="ctr" anchorCtr="0">
            <a:noAutofit/>
          </a:bodyPr>
          <a:lstStyle/>
          <a:p>
            <a:pPr marL="233045" algn="r">
              <a:buClr>
                <a:schemeClr val="dk1"/>
              </a:buClr>
              <a:buSzPts val="5400"/>
            </a:pPr>
            <a:r>
              <a:rPr lang="en-US" sz="1800" b="1" dirty="0">
                <a:solidFill>
                  <a:schemeClr val="dk1"/>
                </a:solidFill>
                <a:latin typeface="Segoe UI Semibold"/>
                <a:ea typeface="Roboto"/>
                <a:cs typeface="Segoe UI Semibold"/>
              </a:rPr>
              <a:t>This webinar deck can be downloaded from the DCLA website</a:t>
            </a:r>
            <a:endParaRPr lang="en-US" sz="1800" b="1" i="0" u="none" strike="noStrike" cap="none" dirty="0">
              <a:solidFill>
                <a:schemeClr val="dk1"/>
              </a:solidFill>
              <a:latin typeface="Segoe UI Semibold" panose="020B0702040204020203" pitchFamily="34" charset="0"/>
              <a:ea typeface="Roboto"/>
              <a:cs typeface="Segoe UI Semibold" panose="020B0702040204020203" pitchFamily="34" charset="0"/>
            </a:endParaRPr>
          </a:p>
        </p:txBody>
      </p:sp>
      <p:sp>
        <p:nvSpPr>
          <p:cNvPr id="122" name="Google Shape;122;gb62e53025f_0_0"/>
          <p:cNvSpPr txBox="1">
            <a:spLocks noGrp="1"/>
          </p:cNvSpPr>
          <p:nvPr>
            <p:ph type="body" idx="2"/>
          </p:nvPr>
        </p:nvSpPr>
        <p:spPr>
          <a:xfrm>
            <a:off x="7698911" y="5366795"/>
            <a:ext cx="4038600" cy="1066800"/>
          </a:xfrm>
          <a:prstGeom prst="rect">
            <a:avLst/>
          </a:prstGeom>
          <a:noFill/>
          <a:ln>
            <a:noFill/>
          </a:ln>
        </p:spPr>
        <p:txBody>
          <a:bodyPr spcFirstLastPara="1" wrap="square" lIns="91425" tIns="45700" rIns="91425" bIns="45700" anchor="ctr" anchorCtr="0">
            <a:noAutofit/>
          </a:bodyPr>
          <a:lstStyle/>
          <a:p>
            <a:pPr marL="233362" lvl="0" indent="0" algn="r" rtl="0">
              <a:lnSpc>
                <a:spcPct val="100000"/>
              </a:lnSpc>
              <a:spcBef>
                <a:spcPts val="480"/>
              </a:spcBef>
              <a:spcAft>
                <a:spcPts val="0"/>
              </a:spcAft>
              <a:buClr>
                <a:schemeClr val="dk1"/>
              </a:buClr>
              <a:buSzPts val="2400"/>
              <a:buNone/>
            </a:pPr>
            <a:r>
              <a:rPr lang="en-US" sz="2400" b="1" dirty="0">
                <a:solidFill>
                  <a:schemeClr val="dk1"/>
                </a:solidFill>
              </a:rPr>
              <a:t>www.nyc.gov/culture</a:t>
            </a:r>
            <a:endParaRPr sz="2400" b="1" dirty="0">
              <a:solidFill>
                <a:schemeClr val="dk1"/>
              </a:solidFill>
              <a:latin typeface="Arimo"/>
              <a:ea typeface="Arimo"/>
              <a:cs typeface="Arimo"/>
              <a:sym typeface="Arimo"/>
            </a:endParaRPr>
          </a:p>
        </p:txBody>
      </p:sp>
      <p:sp>
        <p:nvSpPr>
          <p:cNvPr id="2" name="TextBox 1">
            <a:extLst>
              <a:ext uri="{FF2B5EF4-FFF2-40B4-BE49-F238E27FC236}">
                <a16:creationId xmlns:a16="http://schemas.microsoft.com/office/drawing/2014/main" id="{BE20628F-923D-A98C-13B5-F2B84932A98D}"/>
              </a:ext>
            </a:extLst>
          </p:cNvPr>
          <p:cNvSpPr txBox="1"/>
          <p:nvPr/>
        </p:nvSpPr>
        <p:spPr>
          <a:xfrm>
            <a:off x="451556" y="2784592"/>
            <a:ext cx="11288887"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5400" b="1" dirty="0">
                <a:solidFill>
                  <a:schemeClr val="dk1"/>
                </a:solidFill>
                <a:latin typeface="Segoe UI Semibold"/>
                <a:cs typeface="Segoe UI Semibold"/>
              </a:rPr>
              <a:t>F</a:t>
            </a:r>
            <a:r>
              <a:rPr lang="en-US" sz="100" b="1" dirty="0">
                <a:solidFill>
                  <a:schemeClr val="dk1"/>
                </a:solidFill>
                <a:latin typeface="Segoe UI Semibold"/>
                <a:cs typeface="Segoe UI Semibold"/>
              </a:rPr>
              <a:t> </a:t>
            </a:r>
            <a:r>
              <a:rPr lang="en-US" sz="5400" b="1" dirty="0">
                <a:solidFill>
                  <a:schemeClr val="dk1"/>
                </a:solidFill>
                <a:latin typeface="Segoe UI Semibold"/>
                <a:cs typeface="Segoe UI Semibold"/>
              </a:rPr>
              <a:t>Y</a:t>
            </a:r>
            <a:r>
              <a:rPr lang="en-US" sz="100" b="1" dirty="0">
                <a:solidFill>
                  <a:schemeClr val="dk1"/>
                </a:solidFill>
                <a:latin typeface="Segoe UI Semibold"/>
                <a:cs typeface="Segoe UI Semibold"/>
              </a:rPr>
              <a:t> </a:t>
            </a:r>
            <a:r>
              <a:rPr lang="en-US" sz="5400" b="1" dirty="0">
                <a:solidFill>
                  <a:schemeClr val="dk1"/>
                </a:solidFill>
                <a:latin typeface="Segoe UI Semibold"/>
                <a:cs typeface="Segoe UI Semibold"/>
              </a:rPr>
              <a:t>25 CAPITAL FUNDING REQUEST</a:t>
            </a:r>
            <a:endParaRPr lang="en-US" sz="5400" dirty="0">
              <a:solidFill>
                <a:schemeClr val="dk1"/>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pic>
        <p:nvPicPr>
          <p:cNvPr id="3" name="Picture 2">
            <a:extLst>
              <a:ext uri="{FF2B5EF4-FFF2-40B4-BE49-F238E27FC236}">
                <a16:creationId xmlns:a16="http://schemas.microsoft.com/office/drawing/2014/main" id="{9C5E3968-3FB0-18D2-9648-5D5AC06C4F85}"/>
              </a:ext>
              <a:ext uri="{C183D7F6-B498-43B3-948B-1728B52AA6E4}">
                <adec:decorative xmlns:adec="http://schemas.microsoft.com/office/drawing/2017/decorative" val="1"/>
              </a:ext>
            </a:extLst>
          </p:cNvPr>
          <p:cNvPicPr>
            <a:picLocks noChangeAspect="1"/>
          </p:cNvPicPr>
          <p:nvPr/>
        </p:nvPicPr>
        <p:blipFill>
          <a:blip r:embed="rId3" cstate="email">
            <a:alphaModFix amt="50000"/>
            <a:extLst>
              <a:ext uri="{28A0092B-C50C-407E-A947-70E740481C1C}">
                <a14:useLocalDpi xmlns:a14="http://schemas.microsoft.com/office/drawing/2010/main"/>
              </a:ext>
            </a:extLst>
          </a:blip>
          <a:stretch>
            <a:fillRect/>
          </a:stretch>
        </p:blipFill>
        <p:spPr>
          <a:xfrm>
            <a:off x="3062514" y="767296"/>
            <a:ext cx="9129486" cy="6089296"/>
          </a:xfrm>
          <a:prstGeom prst="rect">
            <a:avLst/>
          </a:prstGeom>
        </p:spPr>
      </p:pic>
      <p:sp>
        <p:nvSpPr>
          <p:cNvPr id="201" name="Google Shape;201;p9"/>
          <p:cNvSpPr txBox="1">
            <a:spLocks noGrp="1"/>
          </p:cNvSpPr>
          <p:nvPr>
            <p:ph type="title"/>
          </p:nvPr>
        </p:nvSpPr>
        <p:spPr>
          <a:xfrm>
            <a:off x="0" y="0"/>
            <a:ext cx="12192000" cy="777240"/>
          </a:xfrm>
          <a:prstGeom prst="rect">
            <a:avLst/>
          </a:prstGeom>
          <a:noFill/>
          <a:ln>
            <a:noFill/>
          </a:ln>
        </p:spPr>
        <p:txBody>
          <a:bodyPr spcFirstLastPara="1" wrap="square" lIns="91425" tIns="45700" rIns="91425" bIns="45700" anchor="ctr" anchorCtr="0">
            <a:noAutofit/>
          </a:bodyPr>
          <a:lstStyle/>
          <a:p>
            <a:pPr marL="228600" lvl="0" indent="0"/>
            <a:r>
              <a:rPr lang="en-US" dirty="0">
                <a:solidFill>
                  <a:schemeClr val="tx1"/>
                </a:solidFill>
              </a:rPr>
              <a:t>Who is Eligible to Request Funds</a:t>
            </a:r>
            <a:endParaRPr dirty="0">
              <a:solidFill>
                <a:schemeClr val="tx1"/>
              </a:solidFill>
            </a:endParaRPr>
          </a:p>
        </p:txBody>
      </p:sp>
      <p:sp>
        <p:nvSpPr>
          <p:cNvPr id="202" name="Google Shape;202;p9"/>
          <p:cNvSpPr>
            <a:spLocks noGrp="1"/>
          </p:cNvSpPr>
          <p:nvPr>
            <p:ph type="body" idx="4294967295"/>
          </p:nvPr>
        </p:nvSpPr>
        <p:spPr>
          <a:xfrm>
            <a:off x="304800" y="1093340"/>
            <a:ext cx="11500207" cy="5071153"/>
          </a:xfrm>
          <a:prstGeom prst="roundRect">
            <a:avLst>
              <a:gd name="adj" fmla="val 902"/>
            </a:avLst>
          </a:prstGeom>
          <a:solidFill>
            <a:schemeClr val="lt1"/>
          </a:solidFill>
          <a:ln>
            <a:noFill/>
          </a:ln>
          <a:effectLst/>
        </p:spPr>
        <p:txBody>
          <a:bodyPr spcFirstLastPara="1" wrap="square" lIns="91425" tIns="45700" rIns="91425" bIns="45700" anchor="ctr" anchorCtr="0">
            <a:noAutofit/>
          </a:bodyPr>
          <a:lstStyle/>
          <a:p>
            <a:pPr marL="0" lvl="0" indent="0" algn="l" rtl="0">
              <a:lnSpc>
                <a:spcPct val="100000"/>
              </a:lnSpc>
              <a:spcBef>
                <a:spcPts val="1800"/>
              </a:spcBef>
              <a:spcAft>
                <a:spcPts val="0"/>
              </a:spcAft>
              <a:buClr>
                <a:schemeClr val="dk1"/>
              </a:buClr>
              <a:buSzPts val="2000"/>
              <a:buNone/>
            </a:pPr>
            <a:r>
              <a:rPr lang="en-US" sz="1800" b="1" dirty="0">
                <a:latin typeface="Segoe UI Semilight" panose="020B0402040204020203" pitchFamily="34" charset="0"/>
                <a:cs typeface="Segoe UI Semilight" panose="020B0402040204020203" pitchFamily="34" charset="0"/>
              </a:rPr>
              <a:t>Baseline requirements for requesting capital funding are:</a:t>
            </a:r>
            <a:endParaRPr sz="1800" dirty="0">
              <a:latin typeface="Segoe UI Semilight" panose="020B0402040204020203" pitchFamily="34" charset="0"/>
              <a:cs typeface="Segoe UI Semilight" panose="020B0402040204020203" pitchFamily="34" charset="0"/>
            </a:endParaRPr>
          </a:p>
          <a:p>
            <a:pPr marL="519113" indent="-285748">
              <a:lnSpc>
                <a:spcPct val="110000"/>
              </a:lnSpc>
              <a:spcBef>
                <a:spcPts val="1200"/>
              </a:spcBef>
              <a:buClr>
                <a:schemeClr val="dk1"/>
              </a:buClr>
              <a:buSzPts val="1600"/>
              <a:buFont typeface="Arial"/>
              <a:buChar char="•"/>
            </a:pPr>
            <a:r>
              <a:rPr lang="en-US" sz="1800" dirty="0">
                <a:latin typeface="Segoe UI Semilight" panose="020B0402040204020203" pitchFamily="34" charset="0"/>
                <a:cs typeface="Segoe UI Semilight" panose="020B0402040204020203" pitchFamily="34" charset="0"/>
              </a:rPr>
              <a:t>Your organization is a not-for-profit with documented tax-exempt status pursuant to Section 501(c)(3) of the Internal Revenue Service.</a:t>
            </a:r>
            <a:endParaRPr sz="1800" dirty="0">
              <a:latin typeface="Segoe UI Semilight" panose="020B0402040204020203" pitchFamily="34" charset="0"/>
              <a:cs typeface="Segoe UI Semilight" panose="020B0402040204020203" pitchFamily="34" charset="0"/>
            </a:endParaRPr>
          </a:p>
          <a:p>
            <a:pPr marL="519113" indent="-285748">
              <a:lnSpc>
                <a:spcPct val="110000"/>
              </a:lnSpc>
              <a:spcBef>
                <a:spcPts val="1200"/>
              </a:spcBef>
              <a:buClr>
                <a:schemeClr val="dk1"/>
              </a:buClr>
              <a:buSzPts val="1600"/>
              <a:buFont typeface="Arial"/>
              <a:buChar char="•"/>
            </a:pPr>
            <a:r>
              <a:rPr lang="en-US" sz="1800" dirty="0">
                <a:latin typeface="Segoe UI Semilight" panose="020B0402040204020203" pitchFamily="34" charset="0"/>
                <a:cs typeface="Segoe UI Semilight" panose="020B0402040204020203" pitchFamily="34" charset="0"/>
              </a:rPr>
              <a:t>Your organization is one of the 34 CIG members located on City-owned property that </a:t>
            </a:r>
            <a:r>
              <a:rPr lang="en-US" sz="1800" u="sng" dirty="0">
                <a:latin typeface="Segoe UI Semilight" panose="020B0402040204020203" pitchFamily="34" charset="0"/>
                <a:cs typeface="Segoe UI Semilight" panose="020B0402040204020203" pitchFamily="34" charset="0"/>
              </a:rPr>
              <a:t>receives institutional support</a:t>
            </a:r>
            <a:r>
              <a:rPr lang="en-US" sz="1800" dirty="0">
                <a:latin typeface="Segoe UI Semilight" panose="020B0402040204020203" pitchFamily="34" charset="0"/>
                <a:cs typeface="Segoe UI Semilight" panose="020B0402040204020203" pitchFamily="34" charset="0"/>
              </a:rPr>
              <a:t> </a:t>
            </a:r>
            <a:r>
              <a:rPr lang="en-US" sz="1800" b="1" dirty="0">
                <a:solidFill>
                  <a:schemeClr val="tx1"/>
                </a:solidFill>
                <a:latin typeface="Segoe UI Semilight" panose="020B0402040204020203" pitchFamily="34" charset="0"/>
                <a:cs typeface="Segoe UI Semilight" panose="020B0402040204020203" pitchFamily="34" charset="0"/>
              </a:rPr>
              <a:t>or</a:t>
            </a:r>
            <a:r>
              <a:rPr lang="en-US" sz="1800" dirty="0">
                <a:solidFill>
                  <a:schemeClr val="tx1"/>
                </a:solidFill>
                <a:latin typeface="Segoe UI Semilight" panose="020B0402040204020203" pitchFamily="34" charset="0"/>
                <a:cs typeface="Segoe UI Semilight" panose="020B0402040204020203" pitchFamily="34" charset="0"/>
              </a:rPr>
              <a:t> your organization </a:t>
            </a:r>
            <a:r>
              <a:rPr lang="en-US" sz="1800" dirty="0">
                <a:latin typeface="Segoe UI Semilight" panose="020B0402040204020203" pitchFamily="34" charset="0"/>
                <a:cs typeface="Segoe UI Semilight" panose="020B0402040204020203" pitchFamily="34" charset="0"/>
              </a:rPr>
              <a:t>has </a:t>
            </a:r>
            <a:r>
              <a:rPr lang="en-US" sz="1800" u="sng" dirty="0">
                <a:latin typeface="Segoe UI Semilight" panose="020B0402040204020203" pitchFamily="34" charset="0"/>
                <a:cs typeface="Segoe UI Semilight" panose="020B0402040204020203" pitchFamily="34" charset="0"/>
              </a:rPr>
              <a:t>received a baseline CDF recommendation</a:t>
            </a:r>
            <a:r>
              <a:rPr lang="en-US" sz="1800" dirty="0">
                <a:latin typeface="Segoe UI Semilight" panose="020B0402040204020203" pitchFamily="34" charset="0"/>
                <a:cs typeface="Segoe UI Semilight" panose="020B0402040204020203" pitchFamily="34" charset="0"/>
              </a:rPr>
              <a:t> from the Department of Cultural Affairs in one of the past three </a:t>
            </a:r>
            <a:r>
              <a:rPr lang="en-US" sz="1800">
                <a:latin typeface="Segoe UI Semilight" panose="020B0402040204020203" pitchFamily="34" charset="0"/>
                <a:cs typeface="Segoe UI Semilight" panose="020B0402040204020203" pitchFamily="34" charset="0"/>
              </a:rPr>
              <a:t>fiscal years.</a:t>
            </a:r>
            <a:endParaRPr lang="en-US" sz="1800" dirty="0">
              <a:latin typeface="Segoe UI Semilight" panose="020B0402040204020203" pitchFamily="34" charset="0"/>
              <a:cs typeface="Segoe UI Semilight" panose="020B0402040204020203" pitchFamily="34" charset="0"/>
            </a:endParaRPr>
          </a:p>
          <a:p>
            <a:pPr marL="519113" indent="-285748">
              <a:lnSpc>
                <a:spcPct val="110000"/>
              </a:lnSpc>
              <a:spcBef>
                <a:spcPts val="1200"/>
              </a:spcBef>
              <a:buClr>
                <a:schemeClr val="dk1"/>
              </a:buClr>
              <a:buSzPts val="1600"/>
              <a:buFont typeface="Arial"/>
              <a:buChar char="•"/>
            </a:pPr>
            <a:r>
              <a:rPr lang="en-US" sz="1800" dirty="0">
                <a:latin typeface="Segoe UI Semilight" panose="020B0402040204020203" pitchFamily="34" charset="0"/>
                <a:cs typeface="Segoe UI Semilight" panose="020B0402040204020203" pitchFamily="34" charset="0"/>
              </a:rPr>
              <a:t>Your organization guarantees that any capital funding received from the City will </a:t>
            </a:r>
            <a:r>
              <a:rPr lang="en-US" sz="1800" u="sng" dirty="0">
                <a:latin typeface="Segoe UI Semilight" panose="020B0402040204020203" pitchFamily="34" charset="0"/>
                <a:cs typeface="Segoe UI Semilight" panose="020B0402040204020203" pitchFamily="34" charset="0"/>
              </a:rPr>
              <a:t>not be</a:t>
            </a:r>
            <a:r>
              <a:rPr lang="en-US" sz="1800" dirty="0">
                <a:latin typeface="Segoe UI Semilight" panose="020B0402040204020203" pitchFamily="34" charset="0"/>
                <a:cs typeface="Segoe UI Semilight" panose="020B0402040204020203" pitchFamily="34" charset="0"/>
              </a:rPr>
              <a:t> used to advance or support sectarian activity, including (but not limited to) religious worship, instruction or proselytizing.</a:t>
            </a:r>
            <a:endParaRPr sz="1800" dirty="0">
              <a:latin typeface="Segoe UI Semilight" panose="020B0402040204020203" pitchFamily="34" charset="0"/>
              <a:cs typeface="Segoe UI Semilight" panose="020B0402040204020203" pitchFamily="34" charset="0"/>
            </a:endParaRPr>
          </a:p>
          <a:p>
            <a:pPr marL="519113" indent="-285748">
              <a:lnSpc>
                <a:spcPct val="110000"/>
              </a:lnSpc>
              <a:spcBef>
                <a:spcPts val="1200"/>
              </a:spcBef>
              <a:buClr>
                <a:schemeClr val="dk1"/>
              </a:buClr>
              <a:buSzPts val="1600"/>
              <a:buFont typeface="Arial"/>
              <a:buChar char="•"/>
            </a:pPr>
            <a:r>
              <a:rPr lang="en-US" sz="1800" dirty="0">
                <a:latin typeface="Segoe UI Semilight" panose="020B0402040204020203" pitchFamily="34" charset="0"/>
                <a:cs typeface="Segoe UI Semilight" panose="020B0402040204020203" pitchFamily="34" charset="0"/>
              </a:rPr>
              <a:t>Your organization must </a:t>
            </a:r>
            <a:r>
              <a:rPr lang="en-US" sz="1800" u="sng" dirty="0">
                <a:latin typeface="Segoe UI Semilight" panose="020B0402040204020203" pitchFamily="34" charset="0"/>
                <a:cs typeface="Segoe UI Semilight" panose="020B0402040204020203" pitchFamily="34" charset="0"/>
              </a:rPr>
              <a:t>demonstrate the capacity</a:t>
            </a:r>
            <a:r>
              <a:rPr lang="en-US" sz="1800" dirty="0">
                <a:latin typeface="Segoe UI Semilight" panose="020B0402040204020203" pitchFamily="34" charset="0"/>
                <a:cs typeface="Segoe UI Semilight" panose="020B0402040204020203" pitchFamily="34" charset="0"/>
              </a:rPr>
              <a:t> to take on the capital project for which funding is requested.</a:t>
            </a:r>
            <a:endParaRPr sz="1800" dirty="0">
              <a:latin typeface="Segoe UI Semilight" panose="020B0402040204020203" pitchFamily="34" charset="0"/>
              <a:cs typeface="Segoe UI Semilight" panose="020B0402040204020203" pitchFamily="34" charset="0"/>
            </a:endParaRPr>
          </a:p>
          <a:p>
            <a:pPr marL="519113" indent="-285748">
              <a:lnSpc>
                <a:spcPct val="110000"/>
              </a:lnSpc>
              <a:spcBef>
                <a:spcPts val="1200"/>
              </a:spcBef>
              <a:buClr>
                <a:schemeClr val="dk1"/>
              </a:buClr>
              <a:buSzPts val="1600"/>
              <a:buFont typeface="Arial"/>
              <a:buChar char="•"/>
            </a:pPr>
            <a:r>
              <a:rPr lang="en-US" sz="1800" dirty="0">
                <a:latin typeface="Segoe UI Semilight" panose="020B0402040204020203" pitchFamily="34" charset="0"/>
                <a:cs typeface="Segoe UI Semilight" panose="020B0402040204020203" pitchFamily="34" charset="0"/>
              </a:rPr>
              <a:t>Your organization must demonstrate </a:t>
            </a:r>
            <a:r>
              <a:rPr lang="en-US" sz="1800" u="sng" dirty="0">
                <a:latin typeface="Segoe UI Semilight" panose="020B0402040204020203" pitchFamily="34" charset="0"/>
                <a:cs typeface="Segoe UI Semilight" panose="020B0402040204020203" pitchFamily="34" charset="0"/>
              </a:rPr>
              <a:t>site control</a:t>
            </a:r>
            <a:r>
              <a:rPr lang="en-US" sz="1800" dirty="0">
                <a:latin typeface="Segoe UI Semilight" panose="020B0402040204020203" pitchFamily="34" charset="0"/>
                <a:cs typeface="Segoe UI Semilight" panose="020B0402040204020203" pitchFamily="34" charset="0"/>
              </a:rPr>
              <a:t> for the duration of design/construction in addition to the useful life of the project.</a:t>
            </a:r>
            <a:endParaRPr sz="1800" dirty="0">
              <a:latin typeface="Segoe UI Semilight" panose="020B0402040204020203" pitchFamily="34" charset="0"/>
              <a:cs typeface="Segoe UI Semilight" panose="020B0402040204020203" pitchFamily="34" charset="0"/>
            </a:endParaRPr>
          </a:p>
        </p:txBody>
      </p:sp>
      <p:sp>
        <p:nvSpPr>
          <p:cNvPr id="2" name="Flowchart: Extract 1">
            <a:extLst>
              <a:ext uri="{FF2B5EF4-FFF2-40B4-BE49-F238E27FC236}">
                <a16:creationId xmlns:a16="http://schemas.microsoft.com/office/drawing/2014/main" id="{DDB10EF9-823C-8D02-CDAA-3D892282FB2F}"/>
              </a:ext>
              <a:ext uri="{C183D7F6-B498-43B3-948B-1728B52AA6E4}">
                <adec:decorative xmlns:adec="http://schemas.microsoft.com/office/drawing/2017/decorative" val="1"/>
              </a:ext>
            </a:extLst>
          </p:cNvPr>
          <p:cNvSpPr/>
          <p:nvPr/>
        </p:nvSpPr>
        <p:spPr>
          <a:xfrm rot="5400000">
            <a:off x="-236219" y="281940"/>
            <a:ext cx="777240" cy="304802"/>
          </a:xfrm>
          <a:prstGeom prst="flowChartExtract">
            <a:avLst/>
          </a:prstGeom>
          <a:solidFill>
            <a:srgbClr val="C1B8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pic>
        <p:nvPicPr>
          <p:cNvPr id="2" name="Picture 1">
            <a:extLst>
              <a:ext uri="{FF2B5EF4-FFF2-40B4-BE49-F238E27FC236}">
                <a16:creationId xmlns:a16="http://schemas.microsoft.com/office/drawing/2014/main" id="{9D080458-C7E2-3F8C-C27C-743BBBACFE2E}"/>
              </a:ext>
              <a:ext uri="{C183D7F6-B498-43B3-948B-1728B52AA6E4}">
                <adec:decorative xmlns:adec="http://schemas.microsoft.com/office/drawing/2017/decorative" val="1"/>
              </a:ext>
            </a:extLst>
          </p:cNvPr>
          <p:cNvPicPr>
            <a:picLocks noChangeAspect="1"/>
          </p:cNvPicPr>
          <p:nvPr/>
        </p:nvPicPr>
        <p:blipFill>
          <a:blip r:embed="rId3" cstate="email">
            <a:alphaModFix amt="25000"/>
            <a:extLst>
              <a:ext uri="{28A0092B-C50C-407E-A947-70E740481C1C}">
                <a14:useLocalDpi xmlns:a14="http://schemas.microsoft.com/office/drawing/2010/main"/>
              </a:ext>
            </a:extLst>
          </a:blip>
          <a:stretch>
            <a:fillRect/>
          </a:stretch>
        </p:blipFill>
        <p:spPr>
          <a:xfrm>
            <a:off x="3062514" y="767296"/>
            <a:ext cx="9129486" cy="6089296"/>
          </a:xfrm>
          <a:prstGeom prst="rect">
            <a:avLst/>
          </a:prstGeom>
        </p:spPr>
      </p:pic>
      <p:sp>
        <p:nvSpPr>
          <p:cNvPr id="207" name="Google Shape;207;p10"/>
          <p:cNvSpPr txBox="1">
            <a:spLocks noGrp="1"/>
          </p:cNvSpPr>
          <p:nvPr>
            <p:ph type="title"/>
          </p:nvPr>
        </p:nvSpPr>
        <p:spPr>
          <a:xfrm>
            <a:off x="0" y="0"/>
            <a:ext cx="12192000" cy="777240"/>
          </a:xfrm>
          <a:prstGeom prst="rect">
            <a:avLst/>
          </a:prstGeom>
          <a:noFill/>
          <a:ln>
            <a:noFill/>
          </a:ln>
        </p:spPr>
        <p:txBody>
          <a:bodyPr spcFirstLastPara="1" wrap="square" lIns="91425" tIns="45700" rIns="91425" bIns="45700" anchor="ctr" anchorCtr="0">
            <a:noAutofit/>
          </a:bodyPr>
          <a:lstStyle/>
          <a:p>
            <a:pPr marL="228600"/>
            <a:r>
              <a:rPr lang="en-US" dirty="0">
                <a:solidFill>
                  <a:schemeClr val="tx1"/>
                </a:solidFill>
              </a:rPr>
              <a:t>What Determines Capital Eligibility</a:t>
            </a:r>
          </a:p>
        </p:txBody>
      </p:sp>
      <p:sp>
        <p:nvSpPr>
          <p:cNvPr id="208" name="Google Shape;208;p10"/>
          <p:cNvSpPr>
            <a:spLocks noGrp="1"/>
          </p:cNvSpPr>
          <p:nvPr>
            <p:ph type="body" idx="4294967295"/>
          </p:nvPr>
        </p:nvSpPr>
        <p:spPr>
          <a:xfrm>
            <a:off x="304803" y="1144711"/>
            <a:ext cx="11075870" cy="4865670"/>
          </a:xfrm>
          <a:prstGeom prst="roundRect">
            <a:avLst>
              <a:gd name="adj" fmla="val 705"/>
            </a:avLst>
          </a:prstGeom>
          <a:solidFill>
            <a:schemeClr val="lt1"/>
          </a:solidFill>
          <a:ln>
            <a:noFill/>
          </a:ln>
          <a:effectLst/>
        </p:spPr>
        <p:txBody>
          <a:bodyPr spcFirstLastPara="1" wrap="square" lIns="91425" tIns="45700" rIns="91425" bIns="45700" anchor="ctr" anchorCtr="0">
            <a:noAutofit/>
          </a:bodyPr>
          <a:lstStyle/>
          <a:p>
            <a:pPr marL="233365" lvl="0">
              <a:lnSpc>
                <a:spcPct val="110000"/>
              </a:lnSpc>
              <a:buClr>
                <a:schemeClr val="dk1"/>
              </a:buClr>
              <a:buSzPts val="1600"/>
            </a:pPr>
            <a:r>
              <a:rPr lang="en-US" sz="1800" b="1" dirty="0">
                <a:latin typeface="Segoe UI Semilight" panose="020B0402040204020203" pitchFamily="34" charset="0"/>
                <a:cs typeface="Segoe UI Semilight" panose="020B0402040204020203" pitchFamily="34" charset="0"/>
              </a:rPr>
              <a:t>Capital funds are secured by Government Bonds and are restricted for use through the </a:t>
            </a:r>
          </a:p>
          <a:p>
            <a:pPr marL="233365" lvl="0">
              <a:lnSpc>
                <a:spcPct val="110000"/>
              </a:lnSpc>
              <a:buClr>
                <a:schemeClr val="dk1"/>
              </a:buClr>
              <a:buSzPts val="1600"/>
            </a:pPr>
            <a:r>
              <a:rPr lang="en-US" sz="1800" b="1" u="sng" dirty="0">
                <a:latin typeface="Segoe UI Semilight" panose="020B0402040204020203" pitchFamily="34" charset="0"/>
                <a:cs typeface="Segoe UI Semilight" panose="020B0402040204020203" pitchFamily="34" charset="0"/>
              </a:rPr>
              <a:t>Comptroller’s Accounting Directive 10</a:t>
            </a:r>
            <a:r>
              <a:rPr lang="en-US" sz="1800" b="1" dirty="0">
                <a:latin typeface="Segoe UI Semilight" panose="020B0402040204020203" pitchFamily="34" charset="0"/>
                <a:cs typeface="Segoe UI Semilight" panose="020B0402040204020203" pitchFamily="34" charset="0"/>
              </a:rPr>
              <a:t> (AD10 or Directive 10), which covers the following:</a:t>
            </a:r>
            <a:endParaRPr lang="en-US" sz="800" b="1" dirty="0">
              <a:latin typeface="Segoe UI Semilight" panose="020B0402040204020203" pitchFamily="34" charset="0"/>
              <a:cs typeface="Segoe UI Semilight" panose="020B0402040204020203" pitchFamily="34" charset="0"/>
            </a:endParaRPr>
          </a:p>
          <a:p>
            <a:pPr marL="233365" lvl="0">
              <a:lnSpc>
                <a:spcPct val="110000"/>
              </a:lnSpc>
              <a:spcBef>
                <a:spcPts val="1200"/>
              </a:spcBef>
              <a:buClr>
                <a:schemeClr val="dk1"/>
              </a:buClr>
              <a:buSzPts val="1600"/>
            </a:pPr>
            <a:endParaRPr lang="en-US" sz="800" b="1" dirty="0">
              <a:latin typeface="Segoe UI Semilight" panose="020B0402040204020203" pitchFamily="34" charset="0"/>
              <a:cs typeface="Segoe UI Semilight" panose="020B0402040204020203" pitchFamily="34" charset="0"/>
            </a:endParaRPr>
          </a:p>
          <a:p>
            <a:pPr marL="515938" lvl="0" indent="-290513">
              <a:buClr>
                <a:schemeClr val="dk1"/>
              </a:buClr>
              <a:buSzPts val="1600"/>
              <a:buFont typeface="Arial"/>
              <a:buChar char="•"/>
            </a:pPr>
            <a:r>
              <a:rPr lang="en-US" sz="1800" dirty="0">
                <a:latin typeface="Segoe UI Semilight" panose="020B0402040204020203" pitchFamily="34" charset="0"/>
                <a:cs typeface="Segoe UI Semilight" panose="020B0402040204020203" pitchFamily="34" charset="0"/>
              </a:rPr>
              <a:t>Charges to the capital funds for improvements to capital assets can only </a:t>
            </a:r>
          </a:p>
          <a:p>
            <a:pPr marL="515938" lvl="0">
              <a:buClr>
                <a:schemeClr val="dk1"/>
              </a:buClr>
              <a:buSzPts val="1600"/>
            </a:pPr>
            <a:r>
              <a:rPr lang="en-US" sz="1800" dirty="0">
                <a:latin typeface="Segoe UI Semilight" panose="020B0402040204020203" pitchFamily="34" charset="0"/>
                <a:cs typeface="Segoe UI Semilight" panose="020B0402040204020203" pitchFamily="34" charset="0"/>
              </a:rPr>
              <a:t>be made for projects that provide for a </a:t>
            </a:r>
            <a:r>
              <a:rPr lang="en-US" sz="1800" b="1" dirty="0">
                <a:latin typeface="Segoe UI Semilight" panose="020B0402040204020203" pitchFamily="34" charset="0"/>
                <a:cs typeface="Segoe UI Semilight" panose="020B0402040204020203" pitchFamily="34" charset="0"/>
              </a:rPr>
              <a:t>comprehensive betterment</a:t>
            </a:r>
            <a:r>
              <a:rPr lang="en-US" sz="1800" dirty="0">
                <a:latin typeface="Segoe UI Semilight" panose="020B0402040204020203" pitchFamily="34" charset="0"/>
                <a:cs typeface="Segoe UI Semilight" panose="020B0402040204020203" pitchFamily="34" charset="0"/>
              </a:rPr>
              <a:t>, defined as: </a:t>
            </a:r>
          </a:p>
          <a:p>
            <a:pPr marL="515938" lvl="0">
              <a:buClr>
                <a:schemeClr val="dk1"/>
              </a:buClr>
              <a:buSzPts val="1600"/>
            </a:pPr>
            <a:r>
              <a:rPr lang="en-US" sz="1800" dirty="0">
                <a:latin typeface="Segoe UI Semilight" panose="020B0402040204020203" pitchFamily="34" charset="0"/>
                <a:cs typeface="Segoe UI Semilight" panose="020B0402040204020203" pitchFamily="34" charset="0"/>
              </a:rPr>
              <a:t>E</a:t>
            </a:r>
            <a:r>
              <a:rPr lang="en-US" sz="1800" b="1" dirty="0">
                <a:latin typeface="Segoe UI Semilight" panose="020B0402040204020203" pitchFamily="34" charset="0"/>
                <a:cs typeface="Segoe UI Semilight" panose="020B0402040204020203" pitchFamily="34" charset="0"/>
              </a:rPr>
              <a:t>xtensive, [physically] connected, and typically involve all four trades </a:t>
            </a:r>
          </a:p>
          <a:p>
            <a:pPr marL="515938" lvl="0">
              <a:buClr>
                <a:schemeClr val="dk1"/>
              </a:buClr>
              <a:buSzPts val="1600"/>
            </a:pPr>
            <a:r>
              <a:rPr lang="en-US" sz="1800" dirty="0">
                <a:latin typeface="Segoe UI Semilight" panose="020B0402040204020203" pitchFamily="34" charset="0"/>
                <a:cs typeface="Segoe UI Semilight" panose="020B0402040204020203" pitchFamily="34" charset="0"/>
              </a:rPr>
              <a:t>(electrical, plumbing, mechanical, and general construction).</a:t>
            </a:r>
          </a:p>
          <a:p>
            <a:pPr marL="233365" lvl="0">
              <a:lnSpc>
                <a:spcPct val="110000"/>
              </a:lnSpc>
              <a:spcBef>
                <a:spcPts val="1200"/>
              </a:spcBef>
              <a:buClr>
                <a:schemeClr val="dk1"/>
              </a:buClr>
              <a:buSzPts val="1600"/>
            </a:pPr>
            <a:r>
              <a:rPr lang="en-US" sz="1800" dirty="0">
                <a:latin typeface="Segoe UI Semilight" panose="020B0402040204020203" pitchFamily="34" charset="0"/>
                <a:cs typeface="Segoe UI Semilight" panose="020B0402040204020203" pitchFamily="34" charset="0"/>
              </a:rPr>
              <a:t>A copy of Accounting Directive 10 and Frequently Asked Questions &amp; Scenarios are accessible at the Comptroller’s website: </a:t>
            </a:r>
            <a:r>
              <a:rPr lang="en-US" sz="1800" dirty="0">
                <a:latin typeface="Segoe UI Semilight" panose="020B0402040204020203" pitchFamily="34" charset="0"/>
                <a:cs typeface="Segoe UI Semilight" panose="020B0402040204020203" pitchFamily="34" charset="0"/>
                <a:hlinkClick r:id="rId4">
                  <a:extLst>
                    <a:ext uri="{A12FA001-AC4F-418D-AE19-62706E023703}">
                      <ahyp:hlinkClr xmlns:ahyp="http://schemas.microsoft.com/office/drawing/2018/hyperlinkcolor" val="tx"/>
                    </a:ext>
                  </a:extLst>
                </a:hlinkClick>
              </a:rPr>
              <a:t>https://comptroller.nyc.gov/services/for-city-agencies/comptrollers-directives-and-memoranda/directives-and-memoranda/</a:t>
            </a:r>
            <a:endParaRPr lang="en-US" sz="1800" dirty="0">
              <a:latin typeface="Segoe UI Semilight" panose="020B0402040204020203" pitchFamily="34" charset="0"/>
              <a:cs typeface="Segoe UI Semilight" panose="020B0402040204020203" pitchFamily="34" charset="0"/>
            </a:endParaRPr>
          </a:p>
          <a:p>
            <a:pPr marL="117475" lvl="0" indent="0" algn="l" rtl="0">
              <a:lnSpc>
                <a:spcPct val="100000"/>
              </a:lnSpc>
              <a:spcBef>
                <a:spcPts val="900"/>
              </a:spcBef>
              <a:spcAft>
                <a:spcPts val="0"/>
              </a:spcAft>
              <a:buClr>
                <a:schemeClr val="dk1"/>
              </a:buClr>
              <a:buSzPts val="1800"/>
              <a:buNone/>
            </a:pPr>
            <a:endParaRPr lang="en-US" sz="1800" u="sng" dirty="0">
              <a:solidFill>
                <a:schemeClr val="hlink"/>
              </a:solidFill>
              <a:latin typeface="Segoe UI Semilight" panose="020B0402040204020203" pitchFamily="34" charset="0"/>
              <a:cs typeface="Segoe UI Semilight" panose="020B0402040204020203" pitchFamily="34" charset="0"/>
            </a:endParaRPr>
          </a:p>
          <a:p>
            <a:pPr marL="117475" lvl="0" indent="0" algn="l" rtl="0">
              <a:lnSpc>
                <a:spcPct val="100000"/>
              </a:lnSpc>
              <a:spcBef>
                <a:spcPts val="900"/>
              </a:spcBef>
              <a:spcAft>
                <a:spcPts val="0"/>
              </a:spcAft>
              <a:buClr>
                <a:schemeClr val="dk1"/>
              </a:buClr>
              <a:buSzPts val="1800"/>
              <a:buNone/>
            </a:pPr>
            <a:r>
              <a:rPr lang="en-US" sz="1800" b="1" dirty="0">
                <a:solidFill>
                  <a:schemeClr val="tx1"/>
                </a:solidFill>
                <a:latin typeface="Segoe UI Semilight" panose="020B0402040204020203" pitchFamily="34" charset="0"/>
                <a:cs typeface="Segoe UI Semilight" panose="020B0402040204020203" pitchFamily="34" charset="0"/>
              </a:rPr>
              <a:t>Additionally, the NYC charter, procurement rules, various local laws, City and agency policies, and a host of other regulatory agencies are all part of eligibility determination.</a:t>
            </a:r>
            <a:endParaRPr sz="1800" dirty="0">
              <a:latin typeface="Segoe UI Semilight" panose="020B0402040204020203" pitchFamily="34" charset="0"/>
              <a:cs typeface="Segoe UI Semilight" panose="020B0402040204020203" pitchFamily="34" charset="0"/>
            </a:endParaRPr>
          </a:p>
        </p:txBody>
      </p:sp>
      <p:pic>
        <p:nvPicPr>
          <p:cNvPr id="6" name="Picture 5">
            <a:extLst>
              <a:ext uri="{FF2B5EF4-FFF2-40B4-BE49-F238E27FC236}">
                <a16:creationId xmlns:a16="http://schemas.microsoft.com/office/drawing/2014/main" id="{9323BE80-89C7-092E-05BE-92CD3FC13744}"/>
              </a:ext>
              <a:ext uri="{C183D7F6-B498-43B3-948B-1728B52AA6E4}">
                <adec:decorative xmlns:adec="http://schemas.microsoft.com/office/drawing/2017/decorative" val="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454137" y="1335803"/>
            <a:ext cx="1665581" cy="1665581"/>
          </a:xfrm>
          <a:prstGeom prst="rect">
            <a:avLst/>
          </a:prstGeom>
        </p:spPr>
      </p:pic>
      <p:sp>
        <p:nvSpPr>
          <p:cNvPr id="7" name="Flowchart: Extract 6">
            <a:extLst>
              <a:ext uri="{FF2B5EF4-FFF2-40B4-BE49-F238E27FC236}">
                <a16:creationId xmlns:a16="http://schemas.microsoft.com/office/drawing/2014/main" id="{7D222000-C6ED-E79A-39A8-44A632823F3A}"/>
              </a:ext>
              <a:ext uri="{C183D7F6-B498-43B3-948B-1728B52AA6E4}">
                <adec:decorative xmlns:adec="http://schemas.microsoft.com/office/drawing/2017/decorative" val="1"/>
              </a:ext>
            </a:extLst>
          </p:cNvPr>
          <p:cNvSpPr/>
          <p:nvPr/>
        </p:nvSpPr>
        <p:spPr>
          <a:xfrm rot="5400000">
            <a:off x="-236219" y="281940"/>
            <a:ext cx="777240" cy="304802"/>
          </a:xfrm>
          <a:prstGeom prst="flowChartExtract">
            <a:avLst/>
          </a:prstGeom>
          <a:solidFill>
            <a:srgbClr val="C1B8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17714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Google Shape;213;p11"/>
          <p:cNvSpPr txBox="1">
            <a:spLocks noGrp="1"/>
          </p:cNvSpPr>
          <p:nvPr>
            <p:ph type="title"/>
          </p:nvPr>
        </p:nvSpPr>
        <p:spPr>
          <a:xfrm>
            <a:off x="0" y="0"/>
            <a:ext cx="12192000" cy="777240"/>
          </a:xfrm>
          <a:prstGeom prst="rect">
            <a:avLst/>
          </a:prstGeom>
          <a:noFill/>
          <a:ln>
            <a:noFill/>
          </a:ln>
        </p:spPr>
        <p:txBody>
          <a:bodyPr spcFirstLastPara="1" wrap="square" lIns="91425" tIns="45700" rIns="91425" bIns="45700" anchor="ctr" anchorCtr="0">
            <a:noAutofit/>
          </a:bodyPr>
          <a:lstStyle/>
          <a:p>
            <a:pPr marL="228600" lvl="0" indent="0"/>
            <a:r>
              <a:rPr lang="en-US" dirty="0">
                <a:solidFill>
                  <a:schemeClr val="tx1"/>
                </a:solidFill>
              </a:rPr>
              <a:t>Fun Fact #2: City Funding is not a Blank Check</a:t>
            </a:r>
            <a:endParaRPr dirty="0">
              <a:solidFill>
                <a:schemeClr val="tx1"/>
              </a:solidFill>
            </a:endParaRPr>
          </a:p>
        </p:txBody>
      </p:sp>
      <p:pic>
        <p:nvPicPr>
          <p:cNvPr id="3" name="Picture 2" descr="A video of a person standing on a platform in a room with a metal door">
            <a:extLst>
              <a:ext uri="{FF2B5EF4-FFF2-40B4-BE49-F238E27FC236}">
                <a16:creationId xmlns:a16="http://schemas.microsoft.com/office/drawing/2014/main" id="{407D7F04-3B34-457B-66A7-B6BD50983F4B}"/>
              </a:ext>
            </a:extLst>
          </p:cNvPr>
          <p:cNvPicPr>
            <a:picLocks noChangeAspect="1"/>
          </p:cNvPicPr>
          <p:nvPr/>
        </p:nvPicPr>
        <p:blipFill>
          <a:blip r:embed="rId3"/>
          <a:stretch>
            <a:fillRect/>
          </a:stretch>
        </p:blipFill>
        <p:spPr>
          <a:xfrm>
            <a:off x="2568331" y="791183"/>
            <a:ext cx="6924988" cy="5003304"/>
          </a:xfrm>
          <a:prstGeom prst="rect">
            <a:avLst/>
          </a:prstGeom>
        </p:spPr>
      </p:pic>
      <p:sp>
        <p:nvSpPr>
          <p:cNvPr id="215" name="Google Shape;215;p11" title="A big red X, indicating that you won't walk out of the room today with cash"/>
          <p:cNvSpPr/>
          <p:nvPr/>
        </p:nvSpPr>
        <p:spPr>
          <a:xfrm rot="2690097">
            <a:off x="2876910" y="45718"/>
            <a:ext cx="6438172" cy="6493291"/>
          </a:xfrm>
          <a:prstGeom prst="plus">
            <a:avLst>
              <a:gd name="adj" fmla="val 46483"/>
            </a:avLst>
          </a:prstGeom>
          <a:solidFill>
            <a:schemeClr val="dk2"/>
          </a:solidFill>
          <a:ln>
            <a:noFill/>
          </a:ln>
        </p:spPr>
        <p:txBody>
          <a:bodyPr spcFirstLastPara="1" wrap="square" lIns="91425" tIns="45700" rIns="91425" bIns="45700" anchor="t" anchorCtr="0">
            <a:noAutofit/>
          </a:bodyPr>
          <a:lstStyle/>
          <a:p>
            <a:pPr marL="190500" marR="0" lvl="0" indent="-190500" algn="ctr" rtl="0">
              <a:lnSpc>
                <a:spcPct val="80000"/>
              </a:lnSpc>
              <a:spcBef>
                <a:spcPts val="0"/>
              </a:spcBef>
              <a:spcAft>
                <a:spcPts val="0"/>
              </a:spcAft>
              <a:buClr>
                <a:srgbClr val="000000"/>
              </a:buClr>
              <a:buSzPts val="1800"/>
              <a:buFont typeface="Arial"/>
              <a:buNone/>
            </a:pPr>
            <a:endParaRPr sz="1800" b="0" i="0" u="none" strike="noStrike" cap="none">
              <a:solidFill>
                <a:schemeClr val="dk2"/>
              </a:solidFill>
              <a:latin typeface="Roboto"/>
              <a:ea typeface="Roboto"/>
              <a:cs typeface="Roboto"/>
              <a:sym typeface="Roboto"/>
            </a:endParaRPr>
          </a:p>
        </p:txBody>
      </p:sp>
      <p:sp>
        <p:nvSpPr>
          <p:cNvPr id="216" name="Google Shape;216;p11"/>
          <p:cNvSpPr>
            <a:spLocks noGrp="1"/>
          </p:cNvSpPr>
          <p:nvPr>
            <p:ph type="body" idx="2"/>
          </p:nvPr>
        </p:nvSpPr>
        <p:spPr>
          <a:xfrm>
            <a:off x="304798" y="5839999"/>
            <a:ext cx="11582399" cy="777240"/>
          </a:xfrm>
          <a:prstGeom prst="roundRect">
            <a:avLst>
              <a:gd name="adj" fmla="val 5882"/>
            </a:avLst>
          </a:prstGeom>
          <a:solidFill>
            <a:schemeClr val="lt1"/>
          </a:solidFill>
          <a:ln w="9525" cap="flat" cmpd="sng">
            <a:noFill/>
            <a:prstDash val="solid"/>
            <a:round/>
            <a:headEnd type="none" w="sm" len="sm"/>
            <a:tailEnd type="none" w="sm" len="sm"/>
          </a:ln>
          <a:effectLst/>
        </p:spPr>
        <p:txBody>
          <a:bodyPr spcFirstLastPara="1" wrap="square" lIns="91425" tIns="45700" rIns="91425" bIns="45700" anchor="ctr" anchorCtr="0">
            <a:noAutofit/>
          </a:bodyPr>
          <a:lstStyle/>
          <a:p>
            <a:pPr marL="0" lvl="1" indent="0" algn="ctr">
              <a:spcBef>
                <a:spcPts val="0"/>
              </a:spcBef>
              <a:buSzPts val="2300"/>
              <a:buNone/>
            </a:pPr>
            <a:r>
              <a:rPr lang="en-US" sz="2000" b="1" dirty="0">
                <a:solidFill>
                  <a:schemeClr val="tx1"/>
                </a:solidFill>
                <a:latin typeface="Segoe UI Semibold" panose="020B0702040204020203" pitchFamily="34" charset="0"/>
                <a:ea typeface="Open Sans Condensed SemiBold" pitchFamily="2" charset="0"/>
                <a:cs typeface="Segoe UI Semibold" panose="020B0702040204020203" pitchFamily="34" charset="0"/>
              </a:rPr>
              <a:t>       </a:t>
            </a:r>
            <a:r>
              <a:rPr lang="en-US" sz="2000" b="1" dirty="0">
                <a:solidFill>
                  <a:schemeClr val="tx1"/>
                </a:solidFill>
                <a:latin typeface="Segoe UI Semibold" panose="020B0702040204020203" pitchFamily="34" charset="0"/>
                <a:ea typeface="Open Sans Condensed SemiBold" pitchFamily="2" charset="0"/>
                <a:cs typeface="Segoe UI Semibold" panose="020B0702040204020203" pitchFamily="34" charset="0"/>
                <a:sym typeface="Roboto"/>
              </a:rPr>
              <a:t>Do not expect to be reimbursed or to receive funds direct to your organization</a:t>
            </a:r>
            <a:r>
              <a:rPr lang="en-US" sz="2000" b="1" dirty="0">
                <a:solidFill>
                  <a:schemeClr val="tx1"/>
                </a:solidFill>
                <a:latin typeface="Segoe UI Semibold" panose="020B0702040204020203" pitchFamily="34" charset="0"/>
                <a:ea typeface="Open Sans Condensed SemiBold" pitchFamily="2" charset="0"/>
                <a:cs typeface="Segoe UI Semibold" panose="020B0702040204020203" pitchFamily="34" charset="0"/>
              </a:rPr>
              <a:t>.</a:t>
            </a:r>
            <a:r>
              <a:rPr lang="en-US" sz="2000" b="1" dirty="0">
                <a:solidFill>
                  <a:schemeClr val="tx1"/>
                </a:solidFill>
                <a:latin typeface="Segoe UI Semibold" panose="020B0702040204020203" pitchFamily="34" charset="0"/>
                <a:ea typeface="Open Sans Condensed SemiBold" pitchFamily="2" charset="0"/>
                <a:cs typeface="Segoe UI Semibold" panose="020B0702040204020203" pitchFamily="34" charset="0"/>
                <a:sym typeface="Roboto"/>
              </a:rPr>
              <a:t> City funds are expended on behalf of the organization.</a:t>
            </a:r>
            <a:endParaRPr lang="en-US" sz="2000" dirty="0">
              <a:solidFill>
                <a:schemeClr val="tx1"/>
              </a:solidFill>
              <a:latin typeface="Segoe UI Semibold" panose="020B0702040204020203" pitchFamily="34" charset="0"/>
              <a:ea typeface="Open Sans Condensed SemiBold" pitchFamily="2" charset="0"/>
              <a:cs typeface="Segoe UI Semibold" panose="020B0702040204020203" pitchFamily="34" charset="0"/>
              <a:sym typeface="Roboto"/>
            </a:endParaRPr>
          </a:p>
        </p:txBody>
      </p:sp>
      <p:pic>
        <p:nvPicPr>
          <p:cNvPr id="10" name="Picture 9">
            <a:extLst>
              <a:ext uri="{FF2B5EF4-FFF2-40B4-BE49-F238E27FC236}">
                <a16:creationId xmlns:a16="http://schemas.microsoft.com/office/drawing/2014/main" id="{9B6C829B-E0BC-97A9-C4BD-F595DB419C52}"/>
              </a:ex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04795" y="5826056"/>
            <a:ext cx="805665" cy="805665"/>
          </a:xfrm>
          <a:prstGeom prst="rect">
            <a:avLst/>
          </a:prstGeom>
        </p:spPr>
      </p:pic>
    </p:spTree>
    <p:extLst>
      <p:ext uri="{BB962C8B-B14F-4D97-AF65-F5344CB8AC3E}">
        <p14:creationId xmlns:p14="http://schemas.microsoft.com/office/powerpoint/2010/main" val="46473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3" name="Title 1">
            <a:extLst>
              <a:ext uri="{FF2B5EF4-FFF2-40B4-BE49-F238E27FC236}">
                <a16:creationId xmlns:a16="http://schemas.microsoft.com/office/drawing/2014/main" id="{A664551B-8EA8-08FD-1CE1-FC6F48140091}"/>
              </a:ext>
            </a:extLst>
          </p:cNvPr>
          <p:cNvSpPr>
            <a:spLocks noGrp="1"/>
          </p:cNvSpPr>
          <p:nvPr>
            <p:ph type="title"/>
          </p:nvPr>
        </p:nvSpPr>
        <p:spPr>
          <a:xfrm>
            <a:off x="143836" y="0"/>
            <a:ext cx="12192000" cy="777240"/>
          </a:xfrm>
        </p:spPr>
        <p:txBody>
          <a:bodyPr/>
          <a:lstStyle/>
          <a:p>
            <a:r>
              <a:rPr lang="en-US" dirty="0">
                <a:solidFill>
                  <a:srgbClr val="FAFAFA"/>
                </a:solidFill>
                <a:latin typeface="Segoe UI Semibold" panose="020B0702040204020203" pitchFamily="34" charset="0"/>
                <a:cs typeface="Segoe UI Semibold" panose="020B0702040204020203" pitchFamily="34" charset="0"/>
              </a:rPr>
              <a:t>Section 3</a:t>
            </a:r>
          </a:p>
        </p:txBody>
      </p:sp>
      <p:pic>
        <p:nvPicPr>
          <p:cNvPr id="2" name="Picture 1" descr="Interior photo of the Gilder Center, showing its organic shapes and how it uses light to enhance the shapes">
            <a:extLst>
              <a:ext uri="{FF2B5EF4-FFF2-40B4-BE49-F238E27FC236}">
                <a16:creationId xmlns:a16="http://schemas.microsoft.com/office/drawing/2014/main" id="{B810359E-17D4-057F-BD09-7F169E1928B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077690" y="803230"/>
            <a:ext cx="9114310" cy="6078239"/>
          </a:xfrm>
          <a:prstGeom prst="rect">
            <a:avLst/>
          </a:prstGeom>
        </p:spPr>
      </p:pic>
      <p:sp>
        <p:nvSpPr>
          <p:cNvPr id="4" name="Google Shape;136;p2">
            <a:extLst>
              <a:ext uri="{FF2B5EF4-FFF2-40B4-BE49-F238E27FC236}">
                <a16:creationId xmlns:a16="http://schemas.microsoft.com/office/drawing/2014/main" id="{7E98E9C4-E04D-5CAE-1DA1-B531361D59E6}"/>
              </a:ext>
              <a:ext uri="{C183D7F6-B498-43B3-948B-1728B52AA6E4}">
                <adec:decorative xmlns:adec="http://schemas.microsoft.com/office/drawing/2017/decorative" val="1"/>
              </a:ext>
            </a:extLst>
          </p:cNvPr>
          <p:cNvSpPr/>
          <p:nvPr/>
        </p:nvSpPr>
        <p:spPr>
          <a:xfrm>
            <a:off x="10084400" y="6513206"/>
            <a:ext cx="1918915" cy="333554"/>
          </a:xfrm>
          <a:prstGeom prst="roundRect">
            <a:avLst>
              <a:gd name="adj" fmla="val 0"/>
            </a:avLst>
          </a:prstGeom>
          <a:noFill/>
          <a:ln w="9525" cap="flat" cmpd="sng">
            <a:noFill/>
            <a:prstDash val="solid"/>
            <a:round/>
            <a:headEnd type="none" w="sm" len="sm"/>
            <a:tailEnd type="none" w="sm" len="sm"/>
          </a:ln>
          <a:effectLst/>
        </p:spPr>
        <p:txBody>
          <a:bodyPr spcFirstLastPara="1" wrap="square" lIns="91425" tIns="45700" rIns="91425" bIns="45700" anchor="ctr" anchorCtr="0">
            <a:noAutofit/>
          </a:bodyPr>
          <a:lstStyle/>
          <a:p>
            <a:pPr lvl="1" algn="ctr">
              <a:lnSpc>
                <a:spcPct val="80000"/>
              </a:lnSpc>
              <a:buClr>
                <a:schemeClr val="dk1"/>
              </a:buClr>
              <a:buSzPts val="1200"/>
            </a:pPr>
            <a:r>
              <a:rPr lang="en-US" sz="1200" b="1" dirty="0">
                <a:solidFill>
                  <a:schemeClr val="bg1"/>
                </a:solidFill>
                <a:latin typeface="Segoe UI Semilight" panose="020B0402040204020203" pitchFamily="34" charset="0"/>
                <a:ea typeface="Roboto"/>
                <a:cs typeface="Segoe UI Semilight" panose="020B0402040204020203" pitchFamily="34" charset="0"/>
                <a:sym typeface="Roboto"/>
              </a:rPr>
              <a:t>AMNH Gilder Center</a:t>
            </a:r>
            <a:endParaRPr lang="en-US" sz="1200" b="1" i="0" u="none" strike="noStrike" cap="none" dirty="0">
              <a:solidFill>
                <a:schemeClr val="bg1"/>
              </a:solidFill>
              <a:latin typeface="Segoe UI Semilight" panose="020B0402040204020203" pitchFamily="34" charset="0"/>
              <a:ea typeface="Roboto"/>
              <a:cs typeface="Segoe UI Semilight" panose="020B0402040204020203" pitchFamily="34" charset="0"/>
            </a:endParaRPr>
          </a:p>
        </p:txBody>
      </p:sp>
      <p:grpSp>
        <p:nvGrpSpPr>
          <p:cNvPr id="7" name="Group 6">
            <a:extLst>
              <a:ext uri="{FF2B5EF4-FFF2-40B4-BE49-F238E27FC236}">
                <a16:creationId xmlns:a16="http://schemas.microsoft.com/office/drawing/2014/main" id="{0D8130D6-BA77-76C4-9DEB-5C19585B5813}"/>
              </a:ext>
              <a:ext uri="{C183D7F6-B498-43B3-948B-1728B52AA6E4}">
                <adec:decorative xmlns:adec="http://schemas.microsoft.com/office/drawing/2017/decorative" val="1"/>
              </a:ext>
            </a:extLst>
          </p:cNvPr>
          <p:cNvGrpSpPr/>
          <p:nvPr/>
        </p:nvGrpSpPr>
        <p:grpSpPr>
          <a:xfrm>
            <a:off x="-10408" y="777240"/>
            <a:ext cx="318101" cy="5537330"/>
            <a:chOff x="-13057" y="777240"/>
            <a:chExt cx="318101" cy="5537330"/>
          </a:xfrm>
        </p:grpSpPr>
        <p:sp>
          <p:nvSpPr>
            <p:cNvPr id="8" name="Flowchart: Extract 7">
              <a:extLst>
                <a:ext uri="{FF2B5EF4-FFF2-40B4-BE49-F238E27FC236}">
                  <a16:creationId xmlns:a16="http://schemas.microsoft.com/office/drawing/2014/main" id="{E2E1E916-336D-195F-F77A-126959904308}"/>
                </a:ext>
                <a:ext uri="{C183D7F6-B498-43B3-948B-1728B52AA6E4}">
                  <adec:decorative xmlns:adec="http://schemas.microsoft.com/office/drawing/2017/decorative" val="1"/>
                </a:ext>
              </a:extLst>
            </p:cNvPr>
            <p:cNvSpPr/>
            <p:nvPr/>
          </p:nvSpPr>
          <p:spPr>
            <a:xfrm rot="5400000">
              <a:off x="-236075" y="1013459"/>
              <a:ext cx="777240" cy="304802"/>
            </a:xfrm>
            <a:prstGeom prst="flowChartExtract">
              <a:avLst/>
            </a:prstGeom>
            <a:solidFill>
              <a:srgbClr val="D58BA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lowchart: Extract 8">
              <a:extLst>
                <a:ext uri="{FF2B5EF4-FFF2-40B4-BE49-F238E27FC236}">
                  <a16:creationId xmlns:a16="http://schemas.microsoft.com/office/drawing/2014/main" id="{5CC31FD2-133F-2A26-25F5-0BFD5EB290C7}"/>
                </a:ext>
                <a:ext uri="{C183D7F6-B498-43B3-948B-1728B52AA6E4}">
                  <adec:decorative xmlns:adec="http://schemas.microsoft.com/office/drawing/2017/decorative" val="1"/>
                </a:ext>
              </a:extLst>
            </p:cNvPr>
            <p:cNvSpPr/>
            <p:nvPr/>
          </p:nvSpPr>
          <p:spPr>
            <a:xfrm rot="5400000">
              <a:off x="-247566" y="2887275"/>
              <a:ext cx="777240" cy="304802"/>
            </a:xfrm>
            <a:prstGeom prst="flowChartExtract">
              <a:avLst/>
            </a:prstGeom>
            <a:solidFill>
              <a:srgbClr val="39CD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lowchart: Extract 9">
              <a:extLst>
                <a:ext uri="{FF2B5EF4-FFF2-40B4-BE49-F238E27FC236}">
                  <a16:creationId xmlns:a16="http://schemas.microsoft.com/office/drawing/2014/main" id="{8D845C7A-DD8B-8903-85A8-B61ED4744AD9}"/>
                </a:ext>
                <a:ext uri="{C183D7F6-B498-43B3-948B-1728B52AA6E4}">
                  <adec:decorative xmlns:adec="http://schemas.microsoft.com/office/drawing/2017/decorative" val="1"/>
                </a:ext>
              </a:extLst>
            </p:cNvPr>
            <p:cNvSpPr/>
            <p:nvPr/>
          </p:nvSpPr>
          <p:spPr>
            <a:xfrm rot="5400000">
              <a:off x="-249276" y="3869513"/>
              <a:ext cx="777240" cy="304802"/>
            </a:xfrm>
            <a:prstGeom prst="flowChartExtract">
              <a:avLst/>
            </a:prstGeom>
            <a:solidFill>
              <a:srgbClr val="D2DB6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lowchart: Extract 10">
              <a:extLst>
                <a:ext uri="{FF2B5EF4-FFF2-40B4-BE49-F238E27FC236}">
                  <a16:creationId xmlns:a16="http://schemas.microsoft.com/office/drawing/2014/main" id="{99D7E9A9-BA2E-5D37-DF4F-FB8D794192E2}"/>
                </a:ext>
                <a:ext uri="{C183D7F6-B498-43B3-948B-1728B52AA6E4}">
                  <adec:decorative xmlns:adec="http://schemas.microsoft.com/office/drawing/2017/decorative" val="1"/>
                </a:ext>
              </a:extLst>
            </p:cNvPr>
            <p:cNvSpPr/>
            <p:nvPr/>
          </p:nvSpPr>
          <p:spPr>
            <a:xfrm rot="5400000">
              <a:off x="-236219" y="4825365"/>
              <a:ext cx="777240" cy="304802"/>
            </a:xfrm>
            <a:prstGeom prst="flowChartExtract">
              <a:avLst/>
            </a:prstGeom>
            <a:solidFill>
              <a:srgbClr val="FFBA5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lowchart: Extract 11">
              <a:extLst>
                <a:ext uri="{FF2B5EF4-FFF2-40B4-BE49-F238E27FC236}">
                  <a16:creationId xmlns:a16="http://schemas.microsoft.com/office/drawing/2014/main" id="{8E44F360-C1A3-7B41-AFA1-66292EFE1190}"/>
                </a:ext>
                <a:ext uri="{C183D7F6-B498-43B3-948B-1728B52AA6E4}">
                  <adec:decorative xmlns:adec="http://schemas.microsoft.com/office/drawing/2017/decorative" val="1"/>
                </a:ext>
              </a:extLst>
            </p:cNvPr>
            <p:cNvSpPr/>
            <p:nvPr/>
          </p:nvSpPr>
          <p:spPr>
            <a:xfrm rot="5400000">
              <a:off x="-235977" y="5773549"/>
              <a:ext cx="777240" cy="304802"/>
            </a:xfrm>
            <a:prstGeom prst="flowChartExtract">
              <a:avLst/>
            </a:prstGeom>
            <a:solidFill>
              <a:srgbClr val="D67BB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lowchart: Extract 12">
              <a:extLst>
                <a:ext uri="{FF2B5EF4-FFF2-40B4-BE49-F238E27FC236}">
                  <a16:creationId xmlns:a16="http://schemas.microsoft.com/office/drawing/2014/main" id="{AA7401BB-7289-6AE3-774C-805CA25CDF44}"/>
                </a:ext>
                <a:ext uri="{C183D7F6-B498-43B3-948B-1728B52AA6E4}">
                  <adec:decorative xmlns:adec="http://schemas.microsoft.com/office/drawing/2017/decorative" val="1"/>
                </a:ext>
              </a:extLst>
            </p:cNvPr>
            <p:cNvSpPr/>
            <p:nvPr/>
          </p:nvSpPr>
          <p:spPr>
            <a:xfrm rot="5400000">
              <a:off x="-236219" y="1997617"/>
              <a:ext cx="777240" cy="304802"/>
            </a:xfrm>
            <a:prstGeom prst="flowChartExtract">
              <a:avLst/>
            </a:prstGeom>
            <a:solidFill>
              <a:srgbClr val="C1B8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9" name="TextBox 28">
            <a:extLst>
              <a:ext uri="{FF2B5EF4-FFF2-40B4-BE49-F238E27FC236}">
                <a16:creationId xmlns:a16="http://schemas.microsoft.com/office/drawing/2014/main" id="{04871990-D577-713D-D200-9AFF13C749A7}"/>
              </a:ext>
            </a:extLst>
          </p:cNvPr>
          <p:cNvSpPr txBox="1"/>
          <p:nvPr/>
        </p:nvSpPr>
        <p:spPr>
          <a:xfrm>
            <a:off x="1504" y="2681276"/>
            <a:ext cx="8055431" cy="777240"/>
          </a:xfrm>
          <a:prstGeom prst="homePlate">
            <a:avLst>
              <a:gd name="adj" fmla="val 40422"/>
            </a:avLst>
          </a:prstGeom>
          <a:solidFill>
            <a:srgbClr val="39CDDD"/>
          </a:solidFill>
        </p:spPr>
        <p:txBody>
          <a:bodyPr wrap="none" rtlCol="0" anchor="t" anchorCtr="0">
            <a:noAutofit/>
          </a:bodyPr>
          <a:lstStyle/>
          <a:p>
            <a:r>
              <a:rPr lang="en-US" sz="4400" i="1" dirty="0">
                <a:latin typeface="Segoe UI Semibold" panose="020B0702040204020203" pitchFamily="34" charset="0"/>
                <a:cs typeface="Segoe UI Semibold" panose="020B0702040204020203" pitchFamily="34" charset="0"/>
              </a:rPr>
              <a:t>Defining Your Capital Project</a:t>
            </a:r>
          </a:p>
        </p:txBody>
      </p:sp>
    </p:spTree>
    <p:extLst>
      <p:ext uri="{BB962C8B-B14F-4D97-AF65-F5344CB8AC3E}">
        <p14:creationId xmlns:p14="http://schemas.microsoft.com/office/powerpoint/2010/main" val="155979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5478BBB-3599-F5D5-D02A-1577609EE049}"/>
              </a:ext>
              <a:ext uri="{C183D7F6-B498-43B3-948B-1728B52AA6E4}">
                <adec:decorative xmlns:adec="http://schemas.microsoft.com/office/drawing/2017/decorative" val="1"/>
              </a:ext>
            </a:extLst>
          </p:cNvPr>
          <p:cNvPicPr>
            <a:picLocks noChangeAspect="1"/>
          </p:cNvPicPr>
          <p:nvPr/>
        </p:nvPicPr>
        <p:blipFill>
          <a:blip r:embed="rId2" cstate="email">
            <a:alphaModFix amt="50000"/>
            <a:extLst>
              <a:ext uri="{28A0092B-C50C-407E-A947-70E740481C1C}">
                <a14:useLocalDpi xmlns:a14="http://schemas.microsoft.com/office/drawing/2010/main"/>
              </a:ext>
            </a:extLst>
          </a:blip>
          <a:stretch>
            <a:fillRect/>
          </a:stretch>
        </p:blipFill>
        <p:spPr>
          <a:xfrm>
            <a:off x="3077690" y="803230"/>
            <a:ext cx="9114310" cy="6078239"/>
          </a:xfrm>
          <a:prstGeom prst="rect">
            <a:avLst/>
          </a:prstGeom>
        </p:spPr>
      </p:pic>
      <p:sp>
        <p:nvSpPr>
          <p:cNvPr id="2" name="Title 1">
            <a:extLst>
              <a:ext uri="{FF2B5EF4-FFF2-40B4-BE49-F238E27FC236}">
                <a16:creationId xmlns:a16="http://schemas.microsoft.com/office/drawing/2014/main" id="{097E92D3-9DAA-1EF3-14B3-4ACA0585F643}"/>
              </a:ext>
            </a:extLst>
          </p:cNvPr>
          <p:cNvSpPr>
            <a:spLocks noGrp="1"/>
          </p:cNvSpPr>
          <p:nvPr>
            <p:ph type="title"/>
          </p:nvPr>
        </p:nvSpPr>
        <p:spPr/>
        <p:txBody>
          <a:bodyPr/>
          <a:lstStyle/>
          <a:p>
            <a:pPr marL="228600"/>
            <a:r>
              <a:rPr lang="en-US" i="1" dirty="0">
                <a:sym typeface="Roboto"/>
              </a:rPr>
              <a:t>Types of Capital Projects</a:t>
            </a:r>
            <a:endParaRPr lang="en-US" i="1" dirty="0"/>
          </a:p>
        </p:txBody>
      </p:sp>
      <p:sp>
        <p:nvSpPr>
          <p:cNvPr id="9" name="Google Shape;228;p15">
            <a:extLst>
              <a:ext uri="{FF2B5EF4-FFF2-40B4-BE49-F238E27FC236}">
                <a16:creationId xmlns:a16="http://schemas.microsoft.com/office/drawing/2014/main" id="{A77E58A1-949C-3668-601F-CA0287CA8933}"/>
              </a:ext>
            </a:extLst>
          </p:cNvPr>
          <p:cNvSpPr txBox="1">
            <a:spLocks/>
          </p:cNvSpPr>
          <p:nvPr/>
        </p:nvSpPr>
        <p:spPr>
          <a:xfrm>
            <a:off x="204395" y="990600"/>
            <a:ext cx="8505266" cy="533400"/>
          </a:xfrm>
          <a:prstGeom prst="roundRect">
            <a:avLst>
              <a:gd name="adj" fmla="val 6429"/>
            </a:avLst>
          </a:prstGeom>
          <a:solidFill>
            <a:schemeClr val="lt1"/>
          </a:solidFill>
          <a:ln>
            <a:noFill/>
          </a:ln>
          <a:effectLst/>
        </p:spPr>
        <p:txBody>
          <a:bodyPr spcFirstLastPara="1" wrap="square" lIns="0" tIns="45700" rIns="91425" bIns="45700" anchor="ctr"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33363" indent="0">
              <a:lnSpc>
                <a:spcPct val="100000"/>
              </a:lnSpc>
              <a:spcBef>
                <a:spcPts val="0"/>
              </a:spcBef>
              <a:buClr>
                <a:schemeClr val="dk1"/>
              </a:buClr>
              <a:buSzPts val="1800"/>
              <a:buFont typeface="Arial" panose="020B0604020202020204" pitchFamily="34" charset="0"/>
              <a:buNone/>
            </a:pPr>
            <a:r>
              <a:rPr lang="en-US" sz="2000" b="1">
                <a:latin typeface="Segoe UI Semilight" panose="020B0402040204020203" pitchFamily="34" charset="0"/>
                <a:ea typeface="Roboto"/>
                <a:cs typeface="Segoe UI Semilight" panose="020B0402040204020203" pitchFamily="34" charset="0"/>
                <a:sym typeface="Roboto"/>
              </a:rPr>
              <a:t>Based on Directive 10, the types of capital projects eligible for funding are:</a:t>
            </a:r>
            <a:endParaRPr lang="en-US" sz="2000" dirty="0">
              <a:latin typeface="Segoe UI Semilight" panose="020B0402040204020203" pitchFamily="34" charset="0"/>
              <a:ea typeface="Roboto"/>
              <a:cs typeface="Segoe UI Semilight" panose="020B0402040204020203" pitchFamily="34" charset="0"/>
              <a:sym typeface="Roboto"/>
            </a:endParaRPr>
          </a:p>
        </p:txBody>
      </p:sp>
      <p:sp>
        <p:nvSpPr>
          <p:cNvPr id="8" name="Text Placeholder 7">
            <a:extLst>
              <a:ext uri="{FF2B5EF4-FFF2-40B4-BE49-F238E27FC236}">
                <a16:creationId xmlns:a16="http://schemas.microsoft.com/office/drawing/2014/main" id="{4EFEC56B-2356-8F39-9F32-0C2C96763741}"/>
              </a:ext>
            </a:extLst>
          </p:cNvPr>
          <p:cNvSpPr>
            <a:spLocks noGrp="1"/>
          </p:cNvSpPr>
          <p:nvPr>
            <p:ph type="body" idx="11"/>
          </p:nvPr>
        </p:nvSpPr>
        <p:spPr>
          <a:xfrm>
            <a:off x="681035" y="1915764"/>
            <a:ext cx="4295775" cy="951260"/>
          </a:xfrm>
          <a:solidFill>
            <a:srgbClr val="BEBBC1"/>
          </a:solidFill>
        </p:spPr>
        <p:txBody>
          <a:bodyPr>
            <a:normAutofit/>
          </a:bodyPr>
          <a:lstStyle/>
          <a:p>
            <a:pPr marL="225425" indent="0">
              <a:buNone/>
            </a:pPr>
            <a:r>
              <a:rPr lang="en-US" sz="2800" b="1" i="0" u="none" strike="noStrike" cap="none" dirty="0">
                <a:latin typeface="Segoe UI Semilight" panose="020B0402040204020203" pitchFamily="34" charset="0"/>
                <a:ea typeface="Roboto"/>
                <a:cs typeface="Segoe UI Semilight" panose="020B0402040204020203" pitchFamily="34" charset="0"/>
                <a:sym typeface="Roboto"/>
              </a:rPr>
              <a:t>Construction/Renovation</a:t>
            </a:r>
            <a:endParaRPr lang="en-US" sz="2800" b="0" i="0" u="none" strike="noStrike" cap="none" dirty="0">
              <a:latin typeface="Segoe UI Semilight" panose="020B0402040204020203" pitchFamily="34" charset="0"/>
              <a:ea typeface="Roboto"/>
              <a:cs typeface="Segoe UI Semilight" panose="020B0402040204020203" pitchFamily="34" charset="0"/>
              <a:sym typeface="Roboto"/>
            </a:endParaRPr>
          </a:p>
        </p:txBody>
      </p:sp>
      <p:sp>
        <p:nvSpPr>
          <p:cNvPr id="3" name="Text Placeholder 2">
            <a:extLst>
              <a:ext uri="{FF2B5EF4-FFF2-40B4-BE49-F238E27FC236}">
                <a16:creationId xmlns:a16="http://schemas.microsoft.com/office/drawing/2014/main" id="{DB5D2B9A-C342-695B-004B-A3F3CDE2C6FF}"/>
              </a:ext>
            </a:extLst>
          </p:cNvPr>
          <p:cNvSpPr>
            <a:spLocks noGrp="1"/>
          </p:cNvSpPr>
          <p:nvPr>
            <p:ph type="body" idx="2"/>
          </p:nvPr>
        </p:nvSpPr>
        <p:spPr>
          <a:xfrm>
            <a:off x="681036" y="2867024"/>
            <a:ext cx="4295775" cy="3597571"/>
          </a:xfrm>
          <a:solidFill>
            <a:schemeClr val="bg1"/>
          </a:solidFill>
        </p:spPr>
        <p:txBody>
          <a:bodyPr/>
          <a:lstStyle/>
          <a:p>
            <a:pPr marL="633413" lvl="0" indent="-285750" algn="l" rtl="0">
              <a:lnSpc>
                <a:spcPct val="110000"/>
              </a:lnSpc>
              <a:spcBef>
                <a:spcPts val="0"/>
              </a:spcBef>
              <a:spcAft>
                <a:spcPts val="0"/>
              </a:spcAft>
              <a:buClr>
                <a:schemeClr val="dk1"/>
              </a:buClr>
              <a:buSzPts val="1800"/>
              <a:buFont typeface="Arial"/>
              <a:buChar char="•"/>
            </a:pPr>
            <a:r>
              <a:rPr lang="en-US" sz="2000" dirty="0">
                <a:latin typeface="Segoe UI Semilight" panose="020B0402040204020203" pitchFamily="34" charset="0"/>
                <a:cs typeface="Segoe UI Semilight" panose="020B0402040204020203" pitchFamily="34" charset="0"/>
                <a:sym typeface="Roboto"/>
              </a:rPr>
              <a:t>Construction of a new facility</a:t>
            </a:r>
          </a:p>
          <a:p>
            <a:pPr marL="633413" lvl="0" indent="-285750" algn="l" rtl="0">
              <a:lnSpc>
                <a:spcPct val="110000"/>
              </a:lnSpc>
              <a:spcBef>
                <a:spcPts val="1200"/>
              </a:spcBef>
              <a:spcAft>
                <a:spcPts val="0"/>
              </a:spcAft>
              <a:buClr>
                <a:schemeClr val="dk1"/>
              </a:buClr>
              <a:buSzPts val="1800"/>
              <a:buFont typeface="Arial"/>
              <a:buChar char="•"/>
            </a:pPr>
            <a:r>
              <a:rPr lang="en-US" sz="2000" dirty="0">
                <a:latin typeface="Segoe UI Semilight" panose="020B0402040204020203" pitchFamily="34" charset="0"/>
                <a:cs typeface="Segoe UI Semilight" panose="020B0402040204020203" pitchFamily="34" charset="0"/>
                <a:sym typeface="Roboto"/>
              </a:rPr>
              <a:t>Expansion of an existing facility</a:t>
            </a:r>
          </a:p>
          <a:p>
            <a:pPr marL="633413" lvl="0" indent="-285750" algn="l" rtl="0">
              <a:lnSpc>
                <a:spcPct val="110000"/>
              </a:lnSpc>
              <a:spcBef>
                <a:spcPts val="1200"/>
              </a:spcBef>
              <a:spcAft>
                <a:spcPts val="0"/>
              </a:spcAft>
              <a:buClr>
                <a:schemeClr val="dk1"/>
              </a:buClr>
              <a:buSzPts val="1800"/>
              <a:buFont typeface="Arial"/>
              <a:buChar char="•"/>
            </a:pPr>
            <a:r>
              <a:rPr lang="en-US" sz="2000" dirty="0">
                <a:latin typeface="Segoe UI Semilight" panose="020B0402040204020203" pitchFamily="34" charset="0"/>
                <a:cs typeface="Segoe UI Semilight" panose="020B0402040204020203" pitchFamily="34" charset="0"/>
                <a:sym typeface="Roboto"/>
              </a:rPr>
              <a:t>Significant upgrade or renovation of existing </a:t>
            </a:r>
            <a:r>
              <a:rPr lang="en-US" sz="2000" b="1" dirty="0">
                <a:latin typeface="Segoe UI Semilight" panose="020B0402040204020203" pitchFamily="34" charset="0"/>
                <a:cs typeface="Segoe UI Semilight" panose="020B0402040204020203" pitchFamily="34" charset="0"/>
                <a:sym typeface="Roboto"/>
              </a:rPr>
              <a:t>contiguous space</a:t>
            </a:r>
            <a:endParaRPr lang="en-US" sz="2000" dirty="0">
              <a:latin typeface="Segoe UI Semilight" panose="020B0402040204020203" pitchFamily="34" charset="0"/>
              <a:cs typeface="Segoe UI Semilight" panose="020B0402040204020203" pitchFamily="34" charset="0"/>
              <a:sym typeface="Roboto"/>
            </a:endParaRPr>
          </a:p>
          <a:p>
            <a:pPr marL="633413" lvl="0" indent="-285750" algn="l" rtl="0">
              <a:lnSpc>
                <a:spcPct val="110000"/>
              </a:lnSpc>
              <a:spcBef>
                <a:spcPts val="1200"/>
              </a:spcBef>
              <a:spcAft>
                <a:spcPts val="0"/>
              </a:spcAft>
              <a:buClr>
                <a:schemeClr val="dk1"/>
              </a:buClr>
              <a:buSzPts val="1800"/>
              <a:buFont typeface="Arial"/>
              <a:buChar char="•"/>
            </a:pPr>
            <a:r>
              <a:rPr lang="en-US" sz="2000" dirty="0">
                <a:latin typeface="Segoe UI Semilight" panose="020B0402040204020203" pitchFamily="34" charset="0"/>
                <a:cs typeface="Segoe UI Semilight" panose="020B0402040204020203" pitchFamily="34" charset="0"/>
                <a:sym typeface="Roboto"/>
              </a:rPr>
              <a:t>Upgrade or replacement of a building system, e.g. HVAC</a:t>
            </a:r>
          </a:p>
        </p:txBody>
      </p:sp>
      <p:sp>
        <p:nvSpPr>
          <p:cNvPr id="7" name="Text Placeholder 6">
            <a:extLst>
              <a:ext uri="{FF2B5EF4-FFF2-40B4-BE49-F238E27FC236}">
                <a16:creationId xmlns:a16="http://schemas.microsoft.com/office/drawing/2014/main" id="{38AB1E4D-2C4D-8237-B589-BF6A45EC20E1}"/>
              </a:ext>
            </a:extLst>
          </p:cNvPr>
          <p:cNvSpPr>
            <a:spLocks noGrp="1"/>
          </p:cNvSpPr>
          <p:nvPr>
            <p:ph type="body" idx="10"/>
          </p:nvPr>
        </p:nvSpPr>
        <p:spPr>
          <a:xfrm>
            <a:off x="7215189" y="1915763"/>
            <a:ext cx="4295772" cy="951260"/>
          </a:xfrm>
          <a:solidFill>
            <a:srgbClr val="BEBBC1"/>
          </a:solidFill>
          <a:ln w="9525" cap="flat" cmpd="sng">
            <a:noFill/>
            <a:prstDash val="solid"/>
            <a:round/>
            <a:headEnd type="none" w="sm" len="sm"/>
            <a:tailEnd type="none" w="sm" len="sm"/>
          </a:ln>
          <a:effectLst/>
        </p:spPr>
        <p:txBody>
          <a:bodyPr spcFirstLastPara="1" wrap="square" lIns="91425" tIns="45700" rIns="91425" bIns="45700" anchor="ctr" anchorCtr="0">
            <a:normAutofit/>
          </a:bodyPr>
          <a:lstStyle/>
          <a:p>
            <a:pPr indent="0">
              <a:buNone/>
            </a:pPr>
            <a:r>
              <a:rPr lang="en-US" b="1" dirty="0">
                <a:latin typeface="Segoe UI Semilight" panose="020B0402040204020203" pitchFamily="34" charset="0"/>
                <a:ea typeface="Roboto"/>
                <a:cs typeface="Segoe UI Semilight" panose="020B0402040204020203" pitchFamily="34" charset="0"/>
              </a:rPr>
              <a:t>Equipment</a:t>
            </a:r>
          </a:p>
        </p:txBody>
      </p:sp>
      <p:sp>
        <p:nvSpPr>
          <p:cNvPr id="4" name="Text Placeholder 3">
            <a:extLst>
              <a:ext uri="{FF2B5EF4-FFF2-40B4-BE49-F238E27FC236}">
                <a16:creationId xmlns:a16="http://schemas.microsoft.com/office/drawing/2014/main" id="{E40187D7-A0C1-B5EF-FB02-3FB6C7C158F2}"/>
              </a:ext>
            </a:extLst>
          </p:cNvPr>
          <p:cNvSpPr>
            <a:spLocks noGrp="1"/>
          </p:cNvSpPr>
          <p:nvPr>
            <p:ph type="body" idx="4"/>
          </p:nvPr>
        </p:nvSpPr>
        <p:spPr>
          <a:xfrm>
            <a:off x="7215190" y="2867023"/>
            <a:ext cx="4295773" cy="3597572"/>
          </a:xfrm>
          <a:solidFill>
            <a:schemeClr val="bg1"/>
          </a:solidFill>
        </p:spPr>
        <p:txBody>
          <a:bodyPr/>
          <a:lstStyle/>
          <a:p>
            <a:pPr marL="636588" marR="0" lvl="0" indent="-285750" algn="l" rtl="0">
              <a:lnSpc>
                <a:spcPct val="110000"/>
              </a:lnSpc>
              <a:spcBef>
                <a:spcPts val="0"/>
              </a:spcBef>
              <a:spcAft>
                <a:spcPts val="0"/>
              </a:spcAft>
              <a:buClr>
                <a:schemeClr val="dk1"/>
              </a:buClr>
              <a:buSzPts val="1800"/>
              <a:buFont typeface="Arial"/>
              <a:buChar char="•"/>
            </a:pPr>
            <a:r>
              <a:rPr lang="en-US" sz="2000" b="0" i="0" u="none" strike="noStrike" cap="none" dirty="0">
                <a:solidFill>
                  <a:schemeClr val="dk1"/>
                </a:solidFill>
                <a:latin typeface="Segoe UI Semilight" panose="020B0402040204020203" pitchFamily="34" charset="0"/>
                <a:ea typeface="Roboto"/>
                <a:cs typeface="Segoe UI Semilight" panose="020B0402040204020203" pitchFamily="34" charset="0"/>
                <a:sym typeface="Roboto"/>
              </a:rPr>
              <a:t>Equipment systems (e.g. theatrical lighting)</a:t>
            </a:r>
            <a:endParaRPr lang="en-US" sz="2000" b="0" i="0" u="none" strike="noStrike" cap="none" dirty="0">
              <a:solidFill>
                <a:srgbClr val="000000"/>
              </a:solidFill>
              <a:latin typeface="Segoe UI Semilight" panose="020B0402040204020203" pitchFamily="34" charset="0"/>
              <a:ea typeface="Roboto"/>
              <a:cs typeface="Segoe UI Semilight" panose="020B0402040204020203" pitchFamily="34" charset="0"/>
              <a:sym typeface="Roboto"/>
            </a:endParaRPr>
          </a:p>
          <a:p>
            <a:pPr marL="636588" marR="0" lvl="0" indent="-285750" algn="l" rtl="0">
              <a:lnSpc>
                <a:spcPct val="110000"/>
              </a:lnSpc>
              <a:spcBef>
                <a:spcPts val="1200"/>
              </a:spcBef>
              <a:spcAft>
                <a:spcPts val="0"/>
              </a:spcAft>
              <a:buClr>
                <a:schemeClr val="dk1"/>
              </a:buClr>
              <a:buSzPts val="1800"/>
              <a:buFont typeface="Arial"/>
              <a:buChar char="•"/>
            </a:pPr>
            <a:r>
              <a:rPr lang="en-US" sz="2000" b="0" i="0" u="none" strike="noStrike" cap="none" dirty="0">
                <a:solidFill>
                  <a:schemeClr val="dk1"/>
                </a:solidFill>
                <a:latin typeface="Segoe UI Semilight" panose="020B0402040204020203" pitchFamily="34" charset="0"/>
                <a:ea typeface="Roboto"/>
                <a:cs typeface="Segoe UI Semilight" panose="020B0402040204020203" pitchFamily="34" charset="0"/>
                <a:sym typeface="Roboto"/>
              </a:rPr>
              <a:t>Standalone equipment (e.g. a piano or copier)</a:t>
            </a:r>
            <a:endParaRPr lang="en-US" sz="2000" b="0" i="0" u="none" strike="noStrike" cap="none" dirty="0">
              <a:solidFill>
                <a:srgbClr val="000000"/>
              </a:solidFill>
              <a:latin typeface="Segoe UI Semilight" panose="020B0402040204020203" pitchFamily="34" charset="0"/>
              <a:ea typeface="Roboto"/>
              <a:cs typeface="Segoe UI Semilight" panose="020B0402040204020203" pitchFamily="34" charset="0"/>
              <a:sym typeface="Roboto"/>
            </a:endParaRPr>
          </a:p>
          <a:p>
            <a:pPr marL="636588" marR="0" lvl="0" indent="-285750" algn="l" rtl="0">
              <a:lnSpc>
                <a:spcPct val="110000"/>
              </a:lnSpc>
              <a:spcBef>
                <a:spcPts val="1200"/>
              </a:spcBef>
              <a:spcAft>
                <a:spcPts val="0"/>
              </a:spcAft>
              <a:buClr>
                <a:schemeClr val="dk1"/>
              </a:buClr>
              <a:buSzPts val="1800"/>
              <a:buFont typeface="Arial"/>
              <a:buChar char="•"/>
            </a:pPr>
            <a:r>
              <a:rPr lang="en-US" sz="2000" b="0" i="0" u="none" strike="noStrike" cap="none" dirty="0">
                <a:solidFill>
                  <a:schemeClr val="dk1"/>
                </a:solidFill>
                <a:latin typeface="Segoe UI Semilight" panose="020B0402040204020203" pitchFamily="34" charset="0"/>
                <a:ea typeface="Roboto"/>
                <a:cs typeface="Segoe UI Semilight" panose="020B0402040204020203" pitchFamily="34" charset="0"/>
                <a:sym typeface="Roboto"/>
              </a:rPr>
              <a:t>Passenger vehicles (10+ person capacity)</a:t>
            </a:r>
          </a:p>
          <a:p>
            <a:pPr marL="636588" marR="0" lvl="0" indent="-285750" algn="l" rtl="0">
              <a:lnSpc>
                <a:spcPct val="110000"/>
              </a:lnSpc>
              <a:spcBef>
                <a:spcPts val="1200"/>
              </a:spcBef>
              <a:spcAft>
                <a:spcPts val="0"/>
              </a:spcAft>
              <a:buClr>
                <a:schemeClr val="dk1"/>
              </a:buClr>
              <a:buSzPts val="1800"/>
              <a:buFont typeface="Arial"/>
              <a:buChar char="•"/>
            </a:pPr>
            <a:r>
              <a:rPr lang="en-US" sz="2000" dirty="0">
                <a:solidFill>
                  <a:schemeClr val="dk1"/>
                </a:solidFill>
                <a:latin typeface="Segoe UI Semilight" panose="020B0402040204020203" pitchFamily="34" charset="0"/>
                <a:ea typeface="Roboto"/>
                <a:cs typeface="Segoe UI Semilight" panose="020B0402040204020203" pitchFamily="34" charset="0"/>
                <a:sym typeface="Roboto"/>
              </a:rPr>
              <a:t>Work vehicles (e.g. cargo van, truck, etc.)</a:t>
            </a:r>
            <a:endParaRPr lang="en-US" sz="2000" b="0" i="0" u="none" strike="noStrike" cap="none" dirty="0">
              <a:solidFill>
                <a:srgbClr val="000000"/>
              </a:solidFill>
              <a:latin typeface="Segoe UI Semilight" panose="020B0402040204020203" pitchFamily="34" charset="0"/>
              <a:ea typeface="Roboto"/>
              <a:cs typeface="Segoe UI Semilight" panose="020B0402040204020203" pitchFamily="34" charset="0"/>
              <a:sym typeface="Roboto"/>
            </a:endParaRPr>
          </a:p>
          <a:p>
            <a:endParaRPr lang="en-US" sz="2000" dirty="0"/>
          </a:p>
        </p:txBody>
      </p:sp>
      <p:sp>
        <p:nvSpPr>
          <p:cNvPr id="6" name="Flowchart: Extract 5">
            <a:extLst>
              <a:ext uri="{FF2B5EF4-FFF2-40B4-BE49-F238E27FC236}">
                <a16:creationId xmlns:a16="http://schemas.microsoft.com/office/drawing/2014/main" id="{2CF848AD-E7E5-CF66-5B1A-4B684EFA4A5F}"/>
              </a:ext>
              <a:ext uri="{C183D7F6-B498-43B3-948B-1728B52AA6E4}">
                <adec:decorative xmlns:adec="http://schemas.microsoft.com/office/drawing/2017/decorative" val="1"/>
              </a:ext>
            </a:extLst>
          </p:cNvPr>
          <p:cNvSpPr/>
          <p:nvPr/>
        </p:nvSpPr>
        <p:spPr>
          <a:xfrm rot="5400000">
            <a:off x="-236219" y="281940"/>
            <a:ext cx="777240" cy="304802"/>
          </a:xfrm>
          <a:prstGeom prst="flowChartExtract">
            <a:avLst/>
          </a:prstGeom>
          <a:solidFill>
            <a:srgbClr val="39CD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99774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9129E45-9BB2-78C4-6FB2-4DB1EE91A11F}"/>
              </a:ext>
              <a:ext uri="{C183D7F6-B498-43B3-948B-1728B52AA6E4}">
                <adec:decorative xmlns:adec="http://schemas.microsoft.com/office/drawing/2017/decorative" val="1"/>
              </a:ext>
            </a:extLst>
          </p:cNvPr>
          <p:cNvPicPr>
            <a:picLocks noChangeAspect="1"/>
          </p:cNvPicPr>
          <p:nvPr/>
        </p:nvPicPr>
        <p:blipFill>
          <a:blip r:embed="rId2" cstate="email">
            <a:alphaModFix amt="10000"/>
            <a:extLst>
              <a:ext uri="{28A0092B-C50C-407E-A947-70E740481C1C}">
                <a14:useLocalDpi xmlns:a14="http://schemas.microsoft.com/office/drawing/2010/main"/>
              </a:ext>
            </a:extLst>
          </a:blip>
          <a:stretch>
            <a:fillRect/>
          </a:stretch>
        </p:blipFill>
        <p:spPr>
          <a:xfrm>
            <a:off x="3077690" y="803230"/>
            <a:ext cx="9114310" cy="6078239"/>
          </a:xfrm>
          <a:prstGeom prst="rect">
            <a:avLst/>
          </a:prstGeom>
        </p:spPr>
      </p:pic>
      <p:sp>
        <p:nvSpPr>
          <p:cNvPr id="10" name="Title 9">
            <a:extLst>
              <a:ext uri="{FF2B5EF4-FFF2-40B4-BE49-F238E27FC236}">
                <a16:creationId xmlns:a16="http://schemas.microsoft.com/office/drawing/2014/main" id="{C71B9BD4-069B-E219-1BA1-FD9EAF12D087}"/>
              </a:ext>
            </a:extLst>
          </p:cNvPr>
          <p:cNvSpPr>
            <a:spLocks noGrp="1"/>
          </p:cNvSpPr>
          <p:nvPr>
            <p:ph type="title"/>
          </p:nvPr>
        </p:nvSpPr>
        <p:spPr/>
        <p:txBody>
          <a:bodyPr/>
          <a:lstStyle/>
          <a:p>
            <a:pPr marL="227013"/>
            <a:r>
              <a:rPr lang="en-US" dirty="0">
                <a:sym typeface="Roboto"/>
              </a:rPr>
              <a:t>Project Requirements</a:t>
            </a:r>
            <a:endParaRPr lang="en-US" dirty="0"/>
          </a:p>
        </p:txBody>
      </p:sp>
      <p:sp>
        <p:nvSpPr>
          <p:cNvPr id="12" name="Google Shape;238;p16" descr="To determine if your project is eligible for City capital funding, it needs to meet the following requirements:">
            <a:extLst>
              <a:ext uri="{FF2B5EF4-FFF2-40B4-BE49-F238E27FC236}">
                <a16:creationId xmlns:a16="http://schemas.microsoft.com/office/drawing/2014/main" id="{3A77B757-5308-3A61-A8E5-C4E1DBDC358D}"/>
              </a:ext>
            </a:extLst>
          </p:cNvPr>
          <p:cNvSpPr txBox="1">
            <a:spLocks/>
          </p:cNvSpPr>
          <p:nvPr/>
        </p:nvSpPr>
        <p:spPr>
          <a:xfrm>
            <a:off x="304800" y="1031696"/>
            <a:ext cx="11582400" cy="777240"/>
          </a:xfrm>
          <a:prstGeom prst="roundRect">
            <a:avLst>
              <a:gd name="adj" fmla="val 5882"/>
            </a:avLst>
          </a:prstGeom>
          <a:solidFill>
            <a:schemeClr val="lt1"/>
          </a:solidFill>
          <a:ln>
            <a:noFill/>
          </a:ln>
          <a:effectLst>
            <a:outerShdw blurRad="63500" sx="75000" sy="75000" algn="ctr" rotWithShape="0">
              <a:srgbClr val="BFBFBF">
                <a:alpha val="60000"/>
              </a:srgbClr>
            </a:outerShdw>
          </a:effectLst>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Segoe UI Semilight" panose="020B0402040204020203" pitchFamily="34" charset="0"/>
                <a:ea typeface="Roboto"/>
                <a:cs typeface="Segoe UI Semilight" panose="020B0402040204020203" pitchFamily="34" charset="0"/>
                <a:sym typeface="Roboto"/>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pPr marL="0" indent="0">
              <a:spcBef>
                <a:spcPts val="0"/>
              </a:spcBef>
              <a:buFont typeface="Arial"/>
              <a:buNone/>
            </a:pPr>
            <a:r>
              <a:rPr lang="en-US" sz="2000" b="1" dirty="0"/>
              <a:t>To determine if your project is eligible for City capital funding, it needs to meet the following requirements:</a:t>
            </a:r>
            <a:endParaRPr lang="en-US" sz="2000" dirty="0"/>
          </a:p>
        </p:txBody>
      </p:sp>
      <p:sp>
        <p:nvSpPr>
          <p:cNvPr id="11" name="Arrow: Pentagon 10" descr="Comprehensive">
            <a:extLst>
              <a:ext uri="{FF2B5EF4-FFF2-40B4-BE49-F238E27FC236}">
                <a16:creationId xmlns:a16="http://schemas.microsoft.com/office/drawing/2014/main" id="{191BA118-3D74-888B-25E3-8314905C1711}"/>
              </a:ext>
            </a:extLst>
          </p:cNvPr>
          <p:cNvSpPr/>
          <p:nvPr/>
        </p:nvSpPr>
        <p:spPr>
          <a:xfrm>
            <a:off x="304800" y="2004329"/>
            <a:ext cx="3574288" cy="1270150"/>
          </a:xfrm>
          <a:prstGeom prst="homePlate">
            <a:avLst>
              <a:gd name="adj" fmla="val 54347"/>
            </a:avLst>
          </a:prstGeom>
          <a:solidFill>
            <a:srgbClr val="39CDDD"/>
          </a:solidFill>
          <a:ln>
            <a:noFill/>
          </a:ln>
        </p:spPr>
        <p:style>
          <a:lnRef idx="2">
            <a:schemeClr val="accent1">
              <a:shade val="15000"/>
            </a:schemeClr>
          </a:lnRef>
          <a:fillRef idx="1">
            <a:schemeClr val="accent1"/>
          </a:fillRef>
          <a:effectRef idx="0">
            <a:schemeClr val="accent1"/>
          </a:effectRef>
          <a:fontRef idx="minor">
            <a:schemeClr val="lt1"/>
          </a:fontRef>
        </p:style>
        <p:txBody>
          <a:bodyPr vert="horz"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344488" indent="-284163" algn="l"/>
            <a:r>
              <a:rPr lang="en-US" sz="2800" b="1" dirty="0">
                <a:solidFill>
                  <a:schemeClr val="tx1"/>
                </a:solidFill>
                <a:latin typeface="Segoe UI Semilight" panose="020B0402040204020203" pitchFamily="34" charset="0"/>
                <a:ea typeface="Open Sans" pitchFamily="2" charset="0"/>
                <a:cs typeface="Segoe UI Semilight" panose="020B0402040204020203" pitchFamily="34" charset="0"/>
              </a:rPr>
              <a:t>Comprehensive</a:t>
            </a:r>
          </a:p>
        </p:txBody>
      </p:sp>
      <p:sp>
        <p:nvSpPr>
          <p:cNvPr id="15" name="Google Shape;240;p16">
            <a:extLst>
              <a:ext uri="{FF2B5EF4-FFF2-40B4-BE49-F238E27FC236}">
                <a16:creationId xmlns:a16="http://schemas.microsoft.com/office/drawing/2014/main" id="{9CC6EB35-B310-477B-814E-D9EBCC96F874}"/>
              </a:ext>
            </a:extLst>
          </p:cNvPr>
          <p:cNvSpPr txBox="1">
            <a:spLocks/>
          </p:cNvSpPr>
          <p:nvPr/>
        </p:nvSpPr>
        <p:spPr>
          <a:xfrm>
            <a:off x="3174872" y="2004328"/>
            <a:ext cx="8712327" cy="1270149"/>
          </a:xfrm>
          <a:prstGeom prst="roundRect">
            <a:avLst>
              <a:gd name="adj" fmla="val 2700"/>
            </a:avLst>
          </a:prstGeom>
          <a:solidFill>
            <a:schemeClr val="lt1"/>
          </a:solidFill>
          <a:ln>
            <a:noFill/>
          </a:ln>
          <a:effectLst>
            <a:outerShdw blurRad="63500" sx="75000" sy="75000" algn="ctr" rotWithShape="0">
              <a:srgbClr val="BFBFBF">
                <a:alpha val="60000"/>
              </a:srgbClr>
            </a:outerShdw>
          </a:effectLst>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Segoe UI Semilight" panose="020B0402040204020203" pitchFamily="34" charset="0"/>
                <a:ea typeface="Roboto"/>
                <a:cs typeface="Segoe UI Semilight" panose="020B0402040204020203" pitchFamily="34" charset="0"/>
                <a:sym typeface="Roboto"/>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pPr marL="1028700" indent="-223838">
              <a:lnSpc>
                <a:spcPct val="110000"/>
              </a:lnSpc>
              <a:spcBef>
                <a:spcPts val="0"/>
              </a:spcBef>
            </a:pPr>
            <a:r>
              <a:rPr lang="en-US" dirty="0"/>
              <a:t>Creates new asset/systems </a:t>
            </a:r>
          </a:p>
          <a:p>
            <a:pPr marL="1028700" indent="-223838">
              <a:lnSpc>
                <a:spcPct val="110000"/>
              </a:lnSpc>
              <a:spcBef>
                <a:spcPts val="0"/>
              </a:spcBef>
            </a:pPr>
            <a:r>
              <a:rPr lang="en-US" dirty="0"/>
              <a:t>Significant upgrade of an existing asset</a:t>
            </a:r>
          </a:p>
        </p:txBody>
      </p:sp>
      <p:sp>
        <p:nvSpPr>
          <p:cNvPr id="13" name="Arrow: Pentagon 12" descr="City Purpose">
            <a:extLst>
              <a:ext uri="{FF2B5EF4-FFF2-40B4-BE49-F238E27FC236}">
                <a16:creationId xmlns:a16="http://schemas.microsoft.com/office/drawing/2014/main" id="{822852AC-7607-896F-3D86-B2ED615E13DA}"/>
              </a:ext>
            </a:extLst>
          </p:cNvPr>
          <p:cNvSpPr/>
          <p:nvPr/>
        </p:nvSpPr>
        <p:spPr>
          <a:xfrm>
            <a:off x="304800" y="3556956"/>
            <a:ext cx="3574288" cy="1270150"/>
          </a:xfrm>
          <a:prstGeom prst="homePlate">
            <a:avLst>
              <a:gd name="adj" fmla="val 54347"/>
            </a:avLst>
          </a:prstGeom>
          <a:solidFill>
            <a:srgbClr val="39CDDD"/>
          </a:solidFill>
          <a:ln>
            <a:noFill/>
          </a:ln>
        </p:spPr>
        <p:style>
          <a:lnRef idx="2">
            <a:schemeClr val="accent1">
              <a:shade val="15000"/>
            </a:schemeClr>
          </a:lnRef>
          <a:fillRef idx="1">
            <a:schemeClr val="accent1"/>
          </a:fillRef>
          <a:effectRef idx="0">
            <a:schemeClr val="accent1"/>
          </a:effectRef>
          <a:fontRef idx="minor">
            <a:schemeClr val="lt1"/>
          </a:fontRef>
        </p:style>
        <p:txBody>
          <a:bodyPr vert="horz"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344488" indent="-284163" algn="l"/>
            <a:r>
              <a:rPr lang="en-US" sz="2800" b="1" dirty="0">
                <a:solidFill>
                  <a:schemeClr val="tx1"/>
                </a:solidFill>
                <a:latin typeface="Segoe UI Semilight" panose="020B0402040204020203" pitchFamily="34" charset="0"/>
                <a:ea typeface="Open Sans" pitchFamily="2" charset="0"/>
                <a:cs typeface="Segoe UI Semilight" panose="020B0402040204020203" pitchFamily="34" charset="0"/>
              </a:rPr>
              <a:t>City Purpose</a:t>
            </a:r>
          </a:p>
        </p:txBody>
      </p:sp>
      <p:sp>
        <p:nvSpPr>
          <p:cNvPr id="16" name="Google Shape;242;p16" descr="Provides public benefit for improvement’s or equipment's useful life">
            <a:extLst>
              <a:ext uri="{FF2B5EF4-FFF2-40B4-BE49-F238E27FC236}">
                <a16:creationId xmlns:a16="http://schemas.microsoft.com/office/drawing/2014/main" id="{9932C1B4-AD3E-FC81-C351-C7B95A155322}"/>
              </a:ext>
            </a:extLst>
          </p:cNvPr>
          <p:cNvSpPr txBox="1">
            <a:spLocks/>
          </p:cNvSpPr>
          <p:nvPr/>
        </p:nvSpPr>
        <p:spPr>
          <a:xfrm>
            <a:off x="3174873" y="3556956"/>
            <a:ext cx="8712326" cy="1270149"/>
          </a:xfrm>
          <a:prstGeom prst="roundRect">
            <a:avLst>
              <a:gd name="adj" fmla="val 3600"/>
            </a:avLst>
          </a:prstGeom>
          <a:solidFill>
            <a:schemeClr val="lt1"/>
          </a:solidFill>
          <a:ln>
            <a:noFill/>
          </a:ln>
          <a:effectLst>
            <a:outerShdw blurRad="63500" sx="75000" sy="75000" algn="ctr" rotWithShape="0">
              <a:srgbClr val="BFBFBF">
                <a:alpha val="60000"/>
              </a:srgbClr>
            </a:outerShdw>
          </a:effectLst>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Segoe UI Semilight" panose="020B0402040204020203" pitchFamily="34" charset="0"/>
                <a:ea typeface="Roboto"/>
                <a:cs typeface="Segoe UI Semilight" panose="020B0402040204020203" pitchFamily="34" charset="0"/>
                <a:sym typeface="Roboto"/>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pPr marL="1028700" indent="-223838">
              <a:spcBef>
                <a:spcPts val="0"/>
              </a:spcBef>
            </a:pPr>
            <a:r>
              <a:rPr lang="en-US" dirty="0"/>
              <a:t>Provides public benefit for improvement’s or equipment's useful life</a:t>
            </a:r>
          </a:p>
        </p:txBody>
      </p:sp>
      <p:sp>
        <p:nvSpPr>
          <p:cNvPr id="14" name="Arrow: Pentagon 13" descr="Long-term Investment">
            <a:extLst>
              <a:ext uri="{FF2B5EF4-FFF2-40B4-BE49-F238E27FC236}">
                <a16:creationId xmlns:a16="http://schemas.microsoft.com/office/drawing/2014/main" id="{3C455C90-6CF7-73FB-9772-D792650BC018}"/>
              </a:ext>
            </a:extLst>
          </p:cNvPr>
          <p:cNvSpPr/>
          <p:nvPr/>
        </p:nvSpPr>
        <p:spPr>
          <a:xfrm>
            <a:off x="304799" y="5109591"/>
            <a:ext cx="3574288" cy="1270150"/>
          </a:xfrm>
          <a:prstGeom prst="homePlate">
            <a:avLst>
              <a:gd name="adj" fmla="val 54347"/>
            </a:avLst>
          </a:prstGeom>
          <a:solidFill>
            <a:srgbClr val="39CDDD"/>
          </a:solidFill>
          <a:ln>
            <a:noFill/>
          </a:ln>
        </p:spPr>
        <p:style>
          <a:lnRef idx="2">
            <a:schemeClr val="accent1">
              <a:shade val="15000"/>
            </a:schemeClr>
          </a:lnRef>
          <a:fillRef idx="1">
            <a:schemeClr val="accent1"/>
          </a:fillRef>
          <a:effectRef idx="0">
            <a:schemeClr val="accent1"/>
          </a:effectRef>
          <a:fontRef idx="minor">
            <a:schemeClr val="lt1"/>
          </a:fontRef>
        </p:style>
        <p:txBody>
          <a:bodyPr vert="horz"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57150" indent="3175" algn="l"/>
            <a:r>
              <a:rPr lang="en-US" sz="2800" b="1" dirty="0">
                <a:solidFill>
                  <a:schemeClr val="tx1"/>
                </a:solidFill>
                <a:latin typeface="Segoe UI Semilight" panose="020B0402040204020203" pitchFamily="34" charset="0"/>
                <a:ea typeface="Open Sans" pitchFamily="2" charset="0"/>
                <a:cs typeface="Segoe UI Semilight" panose="020B0402040204020203" pitchFamily="34" charset="0"/>
              </a:rPr>
              <a:t>Long-term Investment</a:t>
            </a:r>
          </a:p>
        </p:txBody>
      </p:sp>
      <p:sp>
        <p:nvSpPr>
          <p:cNvPr id="17" name="Google Shape;244;p16" descr="Equipment = 3 to 15 years&#10;Construction/Renovation = 10 to 30 years">
            <a:extLst>
              <a:ext uri="{FF2B5EF4-FFF2-40B4-BE49-F238E27FC236}">
                <a16:creationId xmlns:a16="http://schemas.microsoft.com/office/drawing/2014/main" id="{E02B2CDC-DEDE-CB65-07D8-EE9955555640}"/>
              </a:ext>
            </a:extLst>
          </p:cNvPr>
          <p:cNvSpPr txBox="1">
            <a:spLocks/>
          </p:cNvSpPr>
          <p:nvPr/>
        </p:nvSpPr>
        <p:spPr>
          <a:xfrm>
            <a:off x="3174872" y="5109582"/>
            <a:ext cx="8712326" cy="1270148"/>
          </a:xfrm>
          <a:prstGeom prst="roundRect">
            <a:avLst>
              <a:gd name="adj" fmla="val 3600"/>
            </a:avLst>
          </a:prstGeom>
          <a:solidFill>
            <a:schemeClr val="lt1"/>
          </a:solidFill>
          <a:ln>
            <a:noFill/>
          </a:ln>
          <a:effectLst>
            <a:outerShdw blurRad="63500" sx="75000" sy="75000" algn="ctr" rotWithShape="0">
              <a:srgbClr val="BFBFBF">
                <a:alpha val="60000"/>
              </a:srgbClr>
            </a:outerShdw>
          </a:effectLst>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Segoe UI Semilight" panose="020B0402040204020203" pitchFamily="34" charset="0"/>
                <a:ea typeface="Roboto"/>
                <a:cs typeface="Segoe UI Semilight" panose="020B0402040204020203" pitchFamily="34" charset="0"/>
                <a:sym typeface="Roboto"/>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pPr marL="1028700" indent="-223838">
              <a:lnSpc>
                <a:spcPct val="110000"/>
              </a:lnSpc>
              <a:spcBef>
                <a:spcPts val="0"/>
              </a:spcBef>
            </a:pPr>
            <a:r>
              <a:rPr lang="en-US" dirty="0"/>
              <a:t>Equipment = 3 to 15 years</a:t>
            </a:r>
          </a:p>
          <a:p>
            <a:pPr marL="1028700" indent="-223838">
              <a:lnSpc>
                <a:spcPct val="110000"/>
              </a:lnSpc>
              <a:spcBef>
                <a:spcPts val="0"/>
              </a:spcBef>
            </a:pPr>
            <a:r>
              <a:rPr lang="en-US" dirty="0"/>
              <a:t>Construction/Renovation = 10 to 30 years</a:t>
            </a:r>
          </a:p>
        </p:txBody>
      </p:sp>
      <p:sp>
        <p:nvSpPr>
          <p:cNvPr id="3" name="Flowchart: Extract 2">
            <a:extLst>
              <a:ext uri="{FF2B5EF4-FFF2-40B4-BE49-F238E27FC236}">
                <a16:creationId xmlns:a16="http://schemas.microsoft.com/office/drawing/2014/main" id="{89637E42-F7B6-A6C8-A1F9-81C1073608E1}"/>
              </a:ext>
              <a:ext uri="{C183D7F6-B498-43B3-948B-1728B52AA6E4}">
                <adec:decorative xmlns:adec="http://schemas.microsoft.com/office/drawing/2017/decorative" val="1"/>
              </a:ext>
            </a:extLst>
          </p:cNvPr>
          <p:cNvSpPr/>
          <p:nvPr/>
        </p:nvSpPr>
        <p:spPr>
          <a:xfrm rot="5400000">
            <a:off x="-236219" y="281940"/>
            <a:ext cx="777240" cy="304802"/>
          </a:xfrm>
          <a:prstGeom prst="flowChartExtract">
            <a:avLst/>
          </a:prstGeom>
          <a:solidFill>
            <a:srgbClr val="39CD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22445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pic>
        <p:nvPicPr>
          <p:cNvPr id="6" name="Picture 5">
            <a:extLst>
              <a:ext uri="{FF2B5EF4-FFF2-40B4-BE49-F238E27FC236}">
                <a16:creationId xmlns:a16="http://schemas.microsoft.com/office/drawing/2014/main" id="{D20EE691-B959-4A60-EB58-7E7EECCDB7D7}"/>
              </a:ext>
              <a:ext uri="{C183D7F6-B498-43B3-948B-1728B52AA6E4}">
                <adec:decorative xmlns:adec="http://schemas.microsoft.com/office/drawing/2017/decorative" val="1"/>
              </a:ext>
            </a:extLst>
          </p:cNvPr>
          <p:cNvPicPr>
            <a:picLocks noChangeAspect="1"/>
          </p:cNvPicPr>
          <p:nvPr/>
        </p:nvPicPr>
        <p:blipFill>
          <a:blip r:embed="rId3" cstate="email">
            <a:alphaModFix amt="5000"/>
            <a:extLst>
              <a:ext uri="{28A0092B-C50C-407E-A947-70E740481C1C}">
                <a14:useLocalDpi xmlns:a14="http://schemas.microsoft.com/office/drawing/2010/main"/>
              </a:ext>
            </a:extLst>
          </a:blip>
          <a:stretch>
            <a:fillRect/>
          </a:stretch>
        </p:blipFill>
        <p:spPr>
          <a:xfrm>
            <a:off x="3077690" y="803230"/>
            <a:ext cx="9114310" cy="6078239"/>
          </a:xfrm>
          <a:prstGeom prst="rect">
            <a:avLst/>
          </a:prstGeom>
        </p:spPr>
      </p:pic>
      <p:sp>
        <p:nvSpPr>
          <p:cNvPr id="249" name="Google Shape;249;p17"/>
          <p:cNvSpPr txBox="1">
            <a:spLocks noGrp="1"/>
          </p:cNvSpPr>
          <p:nvPr>
            <p:ph type="title"/>
          </p:nvPr>
        </p:nvSpPr>
        <p:spPr>
          <a:xfrm>
            <a:off x="0" y="0"/>
            <a:ext cx="12192000" cy="777240"/>
          </a:xfrm>
          <a:prstGeom prst="rect">
            <a:avLst/>
          </a:prstGeom>
          <a:noFill/>
          <a:ln>
            <a:noFill/>
          </a:ln>
        </p:spPr>
        <p:txBody>
          <a:bodyPr spcFirstLastPara="1" wrap="square" lIns="91425" tIns="45700" rIns="91425" bIns="45700" anchor="ctr" anchorCtr="0">
            <a:noAutofit/>
          </a:bodyPr>
          <a:lstStyle/>
          <a:p>
            <a:pPr marL="228600" lvl="0" indent="0" algn="l" rtl="0">
              <a:lnSpc>
                <a:spcPct val="100000"/>
              </a:lnSpc>
              <a:spcBef>
                <a:spcPts val="0"/>
              </a:spcBef>
              <a:spcAft>
                <a:spcPts val="0"/>
              </a:spcAft>
              <a:buClr>
                <a:schemeClr val="dk1"/>
              </a:buClr>
              <a:buSzPts val="4400"/>
              <a:buFont typeface="Roboto"/>
              <a:buNone/>
            </a:pPr>
            <a:r>
              <a:rPr lang="en-US" dirty="0"/>
              <a:t>Project </a:t>
            </a:r>
            <a:r>
              <a:rPr lang="en-US" dirty="0">
                <a:sym typeface="Arial"/>
              </a:rPr>
              <a:t>Financial</a:t>
            </a:r>
            <a:r>
              <a:rPr lang="en-US" dirty="0"/>
              <a:t> Requirements</a:t>
            </a:r>
            <a:endParaRPr dirty="0"/>
          </a:p>
        </p:txBody>
      </p:sp>
      <p:sp>
        <p:nvSpPr>
          <p:cNvPr id="250" name="Google Shape;250;p17"/>
          <p:cNvSpPr>
            <a:spLocks noGrp="1"/>
          </p:cNvSpPr>
          <p:nvPr>
            <p:ph type="body" idx="4294967295"/>
          </p:nvPr>
        </p:nvSpPr>
        <p:spPr>
          <a:xfrm>
            <a:off x="355600" y="1048657"/>
            <a:ext cx="11480800" cy="4571307"/>
          </a:xfrm>
          <a:prstGeom prst="roundRect">
            <a:avLst>
              <a:gd name="adj" fmla="val 500"/>
            </a:avLst>
          </a:prstGeom>
          <a:solidFill>
            <a:schemeClr val="lt1"/>
          </a:solidFill>
          <a:ln>
            <a:noFill/>
          </a:ln>
          <a:effectLst/>
        </p:spPr>
        <p:txBody>
          <a:bodyPr spcFirstLastPara="1" wrap="square" lIns="91425" tIns="45700" rIns="91425" bIns="45700" anchor="t" anchorCtr="0">
            <a:noAutofit/>
          </a:bodyPr>
          <a:lstStyle/>
          <a:p>
            <a:pPr marL="630237" lvl="0" indent="-457200">
              <a:lnSpc>
                <a:spcPct val="110000"/>
              </a:lnSpc>
              <a:spcBef>
                <a:spcPts val="1200"/>
              </a:spcBef>
              <a:buClr>
                <a:schemeClr val="dk1"/>
              </a:buClr>
              <a:buSzPts val="1600"/>
              <a:buFont typeface="Arial"/>
              <a:buAutoNum type="arabicPeriod"/>
            </a:pPr>
            <a:r>
              <a:rPr lang="en-US" sz="1800" b="1" dirty="0">
                <a:latin typeface="Segoe UI Semilight" panose="020B0402040204020203" pitchFamily="34" charset="0"/>
                <a:cs typeface="Segoe UI Semilight" panose="020B0402040204020203" pitchFamily="34" charset="0"/>
              </a:rPr>
              <a:t>The minimum City contribution to a capital project on non-City owned property must be at least:</a:t>
            </a:r>
            <a:endParaRPr sz="1800" b="1" dirty="0">
              <a:latin typeface="Segoe UI Semilight" panose="020B0402040204020203" pitchFamily="34" charset="0"/>
              <a:cs typeface="Segoe UI Semilight" panose="020B0402040204020203" pitchFamily="34" charset="0"/>
            </a:endParaRPr>
          </a:p>
          <a:p>
            <a:pPr marL="803275" lvl="4" indent="-342900">
              <a:lnSpc>
                <a:spcPct val="110000"/>
              </a:lnSpc>
              <a:spcBef>
                <a:spcPts val="1200"/>
              </a:spcBef>
              <a:buClr>
                <a:schemeClr val="dk1"/>
              </a:buClr>
              <a:buSzPts val="1600"/>
            </a:pPr>
            <a:r>
              <a:rPr lang="en-US" sz="1800" dirty="0">
                <a:latin typeface="Segoe UI Semilight" panose="020B0402040204020203" pitchFamily="34" charset="0"/>
                <a:cs typeface="Segoe UI Semilight" panose="020B0402040204020203" pitchFamily="34" charset="0"/>
              </a:rPr>
              <a:t>		$50,000 for equipment/$250,000 for minimally attached equipment</a:t>
            </a:r>
            <a:endParaRPr sz="1800" dirty="0">
              <a:latin typeface="Segoe UI Semilight" panose="020B0402040204020203" pitchFamily="34" charset="0"/>
              <a:cs typeface="Segoe UI Semilight" panose="020B0402040204020203" pitchFamily="34" charset="0"/>
            </a:endParaRPr>
          </a:p>
          <a:p>
            <a:pPr marL="803275" lvl="4" indent="-342900">
              <a:lnSpc>
                <a:spcPct val="110000"/>
              </a:lnSpc>
              <a:spcBef>
                <a:spcPts val="1200"/>
              </a:spcBef>
              <a:buClr>
                <a:schemeClr val="dk1"/>
              </a:buClr>
              <a:buSzPts val="1600"/>
            </a:pPr>
            <a:r>
              <a:rPr lang="en-US" sz="1800" dirty="0">
                <a:latin typeface="Segoe UI Semilight" panose="020B0402040204020203" pitchFamily="34" charset="0"/>
                <a:cs typeface="Segoe UI Semilight" panose="020B0402040204020203" pitchFamily="34" charset="0"/>
              </a:rPr>
              <a:t>		$500,000 for construction/renovation (on non-City owned property)</a:t>
            </a:r>
          </a:p>
          <a:p>
            <a:pPr marL="803275" lvl="4" indent="-342900">
              <a:lnSpc>
                <a:spcPct val="110000"/>
              </a:lnSpc>
              <a:spcBef>
                <a:spcPts val="1200"/>
              </a:spcBef>
              <a:buClr>
                <a:schemeClr val="dk1"/>
              </a:buClr>
              <a:buSzPts val="1600"/>
            </a:pPr>
            <a:r>
              <a:rPr lang="en-US" sz="1800" dirty="0">
                <a:latin typeface="Segoe UI Semilight" panose="020B0402040204020203" pitchFamily="34" charset="0"/>
                <a:cs typeface="Segoe UI Semilight" panose="020B0402040204020203" pitchFamily="34" charset="0"/>
              </a:rPr>
              <a:t>		If your total project costs less than the minimum, your project is not eligible for capital funding</a:t>
            </a:r>
            <a:endParaRPr sz="1800" dirty="0">
              <a:latin typeface="Segoe UI Semilight" panose="020B0402040204020203" pitchFamily="34" charset="0"/>
              <a:cs typeface="Segoe UI Semilight" panose="020B0402040204020203" pitchFamily="34" charset="0"/>
            </a:endParaRPr>
          </a:p>
          <a:p>
            <a:pPr marL="630237" lvl="0" indent="-457200">
              <a:lnSpc>
                <a:spcPct val="110000"/>
              </a:lnSpc>
              <a:spcBef>
                <a:spcPts val="1200"/>
              </a:spcBef>
              <a:buClr>
                <a:schemeClr val="dk1"/>
              </a:buClr>
              <a:buSzPts val="1600"/>
              <a:buFont typeface="Arial"/>
              <a:buAutoNum type="arabicPeriod"/>
            </a:pPr>
            <a:r>
              <a:rPr lang="en-US" sz="1800" b="1" dirty="0">
                <a:latin typeface="Segoe UI Semilight" panose="020B0402040204020203" pitchFamily="34" charset="0"/>
                <a:cs typeface="Segoe UI Semilight" panose="020B0402040204020203" pitchFamily="34" charset="0"/>
              </a:rPr>
              <a:t>The project must be fully funded before it starts:</a:t>
            </a:r>
            <a:endParaRPr sz="1800" b="1" dirty="0">
              <a:latin typeface="Segoe UI Semilight" panose="020B0402040204020203" pitchFamily="34" charset="0"/>
              <a:cs typeface="Segoe UI Semilight" panose="020B0402040204020203" pitchFamily="34" charset="0"/>
            </a:endParaRPr>
          </a:p>
          <a:p>
            <a:pPr marL="457200" lvl="1">
              <a:lnSpc>
                <a:spcPct val="110000"/>
              </a:lnSpc>
              <a:spcBef>
                <a:spcPts val="1200"/>
              </a:spcBef>
              <a:buClr>
                <a:schemeClr val="dk1"/>
              </a:buClr>
              <a:buSzPts val="1600"/>
            </a:pPr>
            <a:r>
              <a:rPr lang="en-US" sz="1800" dirty="0">
                <a:latin typeface="Segoe UI Semilight" panose="020B0402040204020203" pitchFamily="34" charset="0"/>
                <a:cs typeface="Segoe UI Semilight" panose="020B0402040204020203" pitchFamily="34" charset="0"/>
              </a:rPr>
              <a:t>	Any gap between funds available and total project cost must be closed through allocations of additional 	City funding or through private / non-City funding</a:t>
            </a:r>
          </a:p>
          <a:p>
            <a:pPr marL="630237" lvl="0" indent="-457200">
              <a:lnSpc>
                <a:spcPct val="110000"/>
              </a:lnSpc>
              <a:spcBef>
                <a:spcPts val="1200"/>
              </a:spcBef>
              <a:buClr>
                <a:schemeClr val="dk1"/>
              </a:buClr>
              <a:buSzPts val="1600"/>
              <a:buFont typeface="Arial"/>
              <a:buAutoNum type="arabicPeriod"/>
            </a:pPr>
            <a:r>
              <a:rPr lang="en-US" sz="1800" b="1" dirty="0">
                <a:latin typeface="Segoe UI Semilight" panose="020B0402040204020203" pitchFamily="34" charset="0"/>
                <a:cs typeface="Segoe UI Semilight" panose="020B0402040204020203" pitchFamily="34" charset="0"/>
              </a:rPr>
              <a:t>Interfund Agreement Fee (IFA):</a:t>
            </a:r>
          </a:p>
          <a:p>
            <a:pPr marL="800100" lvl="2" indent="-342900">
              <a:lnSpc>
                <a:spcPct val="110000"/>
              </a:lnSpc>
              <a:spcBef>
                <a:spcPts val="1200"/>
              </a:spcBef>
              <a:buClr>
                <a:schemeClr val="dk1"/>
              </a:buClr>
              <a:buSzPts val="1600"/>
            </a:pPr>
            <a:r>
              <a:rPr lang="en-US" sz="1800" dirty="0">
                <a:latin typeface="Segoe UI Semilight" panose="020B0402040204020203" pitchFamily="34" charset="0"/>
                <a:cs typeface="Segoe UI Semilight" panose="020B0402040204020203" pitchFamily="34" charset="0"/>
              </a:rPr>
              <a:t>		An administrative fee of 2-15% will be deducted from your capital funding allocation to cover managing 	agency costs 	</a:t>
            </a:r>
            <a:r>
              <a:rPr lang="en-US" sz="1600" i="1" dirty="0">
                <a:latin typeface="Segoe UI Semilight" panose="020B0402040204020203" pitchFamily="34" charset="0"/>
                <a:cs typeface="Segoe UI Semilight" panose="020B0402040204020203" pitchFamily="34" charset="0"/>
              </a:rPr>
              <a:t>Talk to your Project Manager about what should be allocated for IFA</a:t>
            </a:r>
            <a:endParaRPr sz="1600" i="1" dirty="0">
              <a:latin typeface="Segoe UI Semilight" panose="020B0402040204020203" pitchFamily="34" charset="0"/>
              <a:cs typeface="Segoe UI Semilight" panose="020B0402040204020203" pitchFamily="34" charset="0"/>
            </a:endParaRPr>
          </a:p>
        </p:txBody>
      </p:sp>
      <p:sp>
        <p:nvSpPr>
          <p:cNvPr id="2" name="Google Shape;287;p27">
            <a:extLst>
              <a:ext uri="{FF2B5EF4-FFF2-40B4-BE49-F238E27FC236}">
                <a16:creationId xmlns:a16="http://schemas.microsoft.com/office/drawing/2014/main" id="{FB471367-7C84-124B-89AB-98C66C974A51}"/>
              </a:ext>
            </a:extLst>
          </p:cNvPr>
          <p:cNvSpPr txBox="1">
            <a:spLocks/>
          </p:cNvSpPr>
          <p:nvPr/>
        </p:nvSpPr>
        <p:spPr>
          <a:xfrm>
            <a:off x="303275" y="5846903"/>
            <a:ext cx="11585450" cy="777240"/>
          </a:xfrm>
          <a:prstGeom prst="roundRect">
            <a:avLst>
              <a:gd name="adj" fmla="val 7353"/>
            </a:avLst>
          </a:prstGeom>
          <a:solidFill>
            <a:schemeClr val="lt1"/>
          </a:solidFill>
          <a:ln w="9525" cap="flat" cmpd="sng">
            <a:noFill/>
            <a:prstDash val="solid"/>
            <a:round/>
            <a:headEnd type="none" w="sm" len="sm"/>
            <a:tailEnd type="none" w="sm" len="sm"/>
          </a:ln>
          <a:effectLst/>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233363" algn="ctr">
              <a:buClr>
                <a:schemeClr val="dk1"/>
              </a:buClr>
              <a:buSzPts val="2800"/>
            </a:pPr>
            <a:r>
              <a:rPr lang="en-US" sz="2000" b="1" dirty="0">
                <a:solidFill>
                  <a:schemeClr val="tx1"/>
                </a:solidFill>
                <a:latin typeface="Segoe UI Semilight" panose="020B0402040204020203" pitchFamily="34" charset="0"/>
                <a:ea typeface="Roboto"/>
                <a:cs typeface="Segoe UI Semilight" panose="020B0402040204020203" pitchFamily="34" charset="0"/>
                <a:sym typeface="Roboto"/>
              </a:rPr>
              <a:t>The City cannot pay for work completed prior to the appropriation. 	</a:t>
            </a:r>
          </a:p>
        </p:txBody>
      </p:sp>
      <p:pic>
        <p:nvPicPr>
          <p:cNvPr id="3" name="Picture 2">
            <a:extLst>
              <a:ext uri="{FF2B5EF4-FFF2-40B4-BE49-F238E27FC236}">
                <a16:creationId xmlns:a16="http://schemas.microsoft.com/office/drawing/2014/main" id="{A7977961-D320-5E49-E875-D049700E0068}"/>
              </a:ex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782256" y="5016790"/>
            <a:ext cx="337892" cy="337892"/>
          </a:xfrm>
          <a:prstGeom prst="rect">
            <a:avLst/>
          </a:prstGeom>
        </p:spPr>
      </p:pic>
      <p:pic>
        <p:nvPicPr>
          <p:cNvPr id="8" name="Picture 7">
            <a:extLst>
              <a:ext uri="{FF2B5EF4-FFF2-40B4-BE49-F238E27FC236}">
                <a16:creationId xmlns:a16="http://schemas.microsoft.com/office/drawing/2014/main" id="{3097D732-AFF4-2122-CDA4-DD9F64906B60}"/>
              </a:ext>
              <a:ext uri="{C183D7F6-B498-43B3-948B-1728B52AA6E4}">
                <adec:decorative xmlns:adec="http://schemas.microsoft.com/office/drawing/2017/decorative" val="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23331" y="5840568"/>
            <a:ext cx="805665" cy="805665"/>
          </a:xfrm>
          <a:prstGeom prst="rect">
            <a:avLst/>
          </a:prstGeom>
        </p:spPr>
      </p:pic>
      <p:sp>
        <p:nvSpPr>
          <p:cNvPr id="5" name="Flowchart: Extract 4">
            <a:extLst>
              <a:ext uri="{FF2B5EF4-FFF2-40B4-BE49-F238E27FC236}">
                <a16:creationId xmlns:a16="http://schemas.microsoft.com/office/drawing/2014/main" id="{33BEA348-68AB-EEE4-1511-5EE8CB884B24}"/>
              </a:ext>
              <a:ext uri="{C183D7F6-B498-43B3-948B-1728B52AA6E4}">
                <adec:decorative xmlns:adec="http://schemas.microsoft.com/office/drawing/2017/decorative" val="1"/>
              </a:ext>
            </a:extLst>
          </p:cNvPr>
          <p:cNvSpPr/>
          <p:nvPr/>
        </p:nvSpPr>
        <p:spPr>
          <a:xfrm rot="5400000">
            <a:off x="-236219" y="281940"/>
            <a:ext cx="777240" cy="304802"/>
          </a:xfrm>
          <a:prstGeom prst="flowChartExtract">
            <a:avLst/>
          </a:prstGeom>
          <a:solidFill>
            <a:srgbClr val="39CD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pic>
        <p:nvPicPr>
          <p:cNvPr id="4" name="Picture 3">
            <a:extLst>
              <a:ext uri="{FF2B5EF4-FFF2-40B4-BE49-F238E27FC236}">
                <a16:creationId xmlns:a16="http://schemas.microsoft.com/office/drawing/2014/main" id="{62C998DE-3C1C-1D4D-D373-9E4411CCFB88}"/>
              </a:ext>
              <a:ext uri="{C183D7F6-B498-43B3-948B-1728B52AA6E4}">
                <adec:decorative xmlns:adec="http://schemas.microsoft.com/office/drawing/2017/decorative" val="1"/>
              </a:ext>
            </a:extLst>
          </p:cNvPr>
          <p:cNvPicPr>
            <a:picLocks noChangeAspect="1"/>
          </p:cNvPicPr>
          <p:nvPr/>
        </p:nvPicPr>
        <p:blipFill>
          <a:blip r:embed="rId3" cstate="email">
            <a:alphaModFix amt="5000"/>
            <a:extLst>
              <a:ext uri="{28A0092B-C50C-407E-A947-70E740481C1C}">
                <a14:useLocalDpi xmlns:a14="http://schemas.microsoft.com/office/drawing/2010/main"/>
              </a:ext>
            </a:extLst>
          </a:blip>
          <a:stretch>
            <a:fillRect/>
          </a:stretch>
        </p:blipFill>
        <p:spPr>
          <a:xfrm>
            <a:off x="3077690" y="803230"/>
            <a:ext cx="9114310" cy="6078239"/>
          </a:xfrm>
          <a:prstGeom prst="rect">
            <a:avLst/>
          </a:prstGeom>
        </p:spPr>
      </p:pic>
      <p:sp>
        <p:nvSpPr>
          <p:cNvPr id="261" name="Google Shape;261;p19"/>
          <p:cNvSpPr txBox="1">
            <a:spLocks noGrp="1"/>
          </p:cNvSpPr>
          <p:nvPr>
            <p:ph type="title"/>
          </p:nvPr>
        </p:nvSpPr>
        <p:spPr>
          <a:xfrm>
            <a:off x="0" y="0"/>
            <a:ext cx="12192000" cy="777240"/>
          </a:xfrm>
          <a:prstGeom prst="rect">
            <a:avLst/>
          </a:prstGeom>
          <a:noFill/>
          <a:ln>
            <a:noFill/>
          </a:ln>
        </p:spPr>
        <p:txBody>
          <a:bodyPr spcFirstLastPara="1" wrap="square" lIns="91425" tIns="45700" rIns="91425" bIns="45700" anchor="ctr" anchorCtr="0">
            <a:noAutofit/>
          </a:bodyPr>
          <a:lstStyle/>
          <a:p>
            <a:pPr marL="228600" lvl="0" indent="0" algn="l" rtl="0">
              <a:lnSpc>
                <a:spcPct val="100000"/>
              </a:lnSpc>
              <a:spcBef>
                <a:spcPts val="0"/>
              </a:spcBef>
              <a:spcAft>
                <a:spcPts val="0"/>
              </a:spcAft>
              <a:buClr>
                <a:schemeClr val="dk1"/>
              </a:buClr>
              <a:buSzPts val="4400"/>
              <a:buFont typeface="Roboto"/>
              <a:buNone/>
            </a:pPr>
            <a:r>
              <a:rPr lang="en-US" dirty="0"/>
              <a:t>Project Cost Estimating</a:t>
            </a:r>
            <a:endParaRPr dirty="0"/>
          </a:p>
        </p:txBody>
      </p:sp>
      <p:sp>
        <p:nvSpPr>
          <p:cNvPr id="262" name="Google Shape;262;p19"/>
          <p:cNvSpPr>
            <a:spLocks noGrp="1"/>
          </p:cNvSpPr>
          <p:nvPr>
            <p:ph type="body" idx="4294967295"/>
          </p:nvPr>
        </p:nvSpPr>
        <p:spPr>
          <a:xfrm>
            <a:off x="355600" y="873347"/>
            <a:ext cx="11480800" cy="5783932"/>
          </a:xfrm>
          <a:prstGeom prst="roundRect">
            <a:avLst>
              <a:gd name="adj" fmla="val 1054"/>
            </a:avLst>
          </a:prstGeom>
          <a:solidFill>
            <a:schemeClr val="lt1"/>
          </a:solidFill>
          <a:ln>
            <a:noFill/>
          </a:ln>
          <a:effectLst/>
        </p:spPr>
        <p:txBody>
          <a:bodyPr spcFirstLastPara="1" wrap="square" lIns="91425" tIns="45700" rIns="91425" bIns="45700" anchor="ctr" anchorCtr="0">
            <a:noAutofit/>
          </a:bodyPr>
          <a:lstStyle/>
          <a:p>
            <a:pPr marL="115888" lvl="0" indent="-115888" algn="l" rtl="0">
              <a:lnSpc>
                <a:spcPct val="110000"/>
              </a:lnSpc>
              <a:spcBef>
                <a:spcPts val="0"/>
              </a:spcBef>
              <a:spcAft>
                <a:spcPts val="0"/>
              </a:spcAft>
              <a:buClr>
                <a:schemeClr val="dk1"/>
              </a:buClr>
              <a:buSzPts val="2100"/>
              <a:buNone/>
            </a:pPr>
            <a:r>
              <a:rPr lang="en-US" sz="1800" b="1" dirty="0">
                <a:latin typeface="Segoe UI Semilight" panose="020B0402040204020203" pitchFamily="34" charset="0"/>
                <a:cs typeface="Segoe UI Semilight" panose="020B0402040204020203" pitchFamily="34" charset="0"/>
              </a:rPr>
              <a:t>	When developing a construction project budget, the following should be considered:</a:t>
            </a:r>
          </a:p>
          <a:p>
            <a:pPr marL="288925" lvl="0" indent="-288925" algn="l" rtl="0">
              <a:lnSpc>
                <a:spcPct val="110000"/>
              </a:lnSpc>
              <a:spcBef>
                <a:spcPts val="0"/>
              </a:spcBef>
              <a:spcAft>
                <a:spcPts val="0"/>
              </a:spcAft>
              <a:buClr>
                <a:schemeClr val="dk1"/>
              </a:buClr>
              <a:buSzPts val="1200"/>
              <a:buNone/>
            </a:pPr>
            <a:r>
              <a:rPr lang="en-US" sz="100" b="1" dirty="0">
                <a:latin typeface="Segoe UI Semilight" panose="020B0402040204020203" pitchFamily="34" charset="0"/>
                <a:cs typeface="Segoe UI Semilight" panose="020B0402040204020203" pitchFamily="34" charset="0"/>
              </a:rPr>
              <a:t>	</a:t>
            </a:r>
            <a:endParaRPr lang="en-US" dirty="0">
              <a:latin typeface="Segoe UI Semilight" panose="020B0402040204020203" pitchFamily="34" charset="0"/>
              <a:cs typeface="Segoe UI Semilight" panose="020B0402040204020203" pitchFamily="34" charset="0"/>
            </a:endParaRPr>
          </a:p>
          <a:p>
            <a:pPr marL="347345" indent="-231775" algn="l" rtl="0" fontAlgn="base">
              <a:spcBef>
                <a:spcPts val="200"/>
              </a:spcBef>
              <a:buFont typeface="Arial" panose="020B0604020202020204" pitchFamily="34" charset="0"/>
              <a:buChar char="•"/>
            </a:pPr>
            <a:r>
              <a:rPr lang="en-US" sz="1800" b="0" i="0" dirty="0">
                <a:solidFill>
                  <a:srgbClr val="000000"/>
                </a:solidFill>
                <a:effectLst/>
                <a:latin typeface="Segoe UI Semilight"/>
                <a:cs typeface="Segoe UI Semilight"/>
              </a:rPr>
              <a:t>Design Fee, </a:t>
            </a:r>
            <a:r>
              <a:rPr lang="en-US" sz="1800" dirty="0">
                <a:latin typeface="Segoe UI Semilight"/>
                <a:cs typeface="Segoe UI Semilight"/>
              </a:rPr>
              <a:t>20</a:t>
            </a:r>
            <a:r>
              <a:rPr lang="en-US" sz="1800" b="0" i="0" dirty="0">
                <a:solidFill>
                  <a:srgbClr val="000000"/>
                </a:solidFill>
                <a:effectLst/>
                <a:latin typeface="Segoe UI Semilight"/>
                <a:cs typeface="Segoe UI Semilight"/>
              </a:rPr>
              <a:t>% </a:t>
            </a:r>
          </a:p>
          <a:p>
            <a:pPr marL="347345" indent="-231775" algn="l" rtl="0" fontAlgn="base">
              <a:spcBef>
                <a:spcPts val="200"/>
              </a:spcBef>
              <a:buFont typeface="Arial" panose="020B0604020202020204" pitchFamily="34" charset="0"/>
              <a:buChar char="•"/>
            </a:pPr>
            <a:r>
              <a:rPr lang="en-US" sz="1800" b="0" i="0" dirty="0">
                <a:solidFill>
                  <a:srgbClr val="000000"/>
                </a:solidFill>
                <a:effectLst/>
                <a:latin typeface="Segoe UI Semilight"/>
                <a:cs typeface="Segoe UI Semilight"/>
              </a:rPr>
              <a:t>General Conditions, </a:t>
            </a:r>
            <a:r>
              <a:rPr lang="en-US" sz="1800" dirty="0">
                <a:latin typeface="Segoe UI Semilight"/>
                <a:cs typeface="Segoe UI Semilight"/>
              </a:rPr>
              <a:t>12</a:t>
            </a:r>
            <a:r>
              <a:rPr lang="en-US" sz="1800" b="0" i="0" dirty="0">
                <a:solidFill>
                  <a:srgbClr val="000000"/>
                </a:solidFill>
                <a:effectLst/>
                <a:latin typeface="Segoe UI Semilight"/>
                <a:cs typeface="Segoe UI Semilight"/>
              </a:rPr>
              <a:t>% </a:t>
            </a:r>
          </a:p>
          <a:p>
            <a:pPr marL="347663" indent="-231775" algn="l" rtl="0" fontAlgn="base">
              <a:spcBef>
                <a:spcPts val="200"/>
              </a:spcBef>
              <a:buFont typeface="Arial" panose="020B0604020202020204" pitchFamily="34" charset="0"/>
              <a:buChar char="•"/>
            </a:pPr>
            <a:r>
              <a:rPr lang="en-US" sz="1800" b="0" i="0" dirty="0">
                <a:solidFill>
                  <a:srgbClr val="000000"/>
                </a:solidFill>
                <a:effectLst/>
                <a:latin typeface="Segoe UI Semilight" panose="020B0402040204020203" pitchFamily="34" charset="0"/>
                <a:cs typeface="Segoe UI Semilight" panose="020B0402040204020203" pitchFamily="34" charset="0"/>
              </a:rPr>
              <a:t>Overhead and Profit, 15% </a:t>
            </a:r>
          </a:p>
          <a:p>
            <a:pPr marL="347663" indent="-231775" algn="l" rtl="0" fontAlgn="base">
              <a:spcBef>
                <a:spcPts val="200"/>
              </a:spcBef>
              <a:buFont typeface="Arial" panose="020B0604020202020204" pitchFamily="34" charset="0"/>
              <a:buChar char="•"/>
            </a:pPr>
            <a:r>
              <a:rPr lang="en-US" sz="1800" b="0" i="0" dirty="0">
                <a:solidFill>
                  <a:srgbClr val="000000"/>
                </a:solidFill>
                <a:effectLst/>
                <a:latin typeface="Segoe UI Semilight" panose="020B0402040204020203" pitchFamily="34" charset="0"/>
                <a:cs typeface="Segoe UI Semilight" panose="020B0402040204020203" pitchFamily="34" charset="0"/>
              </a:rPr>
              <a:t>Design Contingency, 10% </a:t>
            </a:r>
          </a:p>
          <a:p>
            <a:pPr marL="347663" indent="-231775" algn="l" rtl="0" fontAlgn="base">
              <a:spcBef>
                <a:spcPts val="200"/>
              </a:spcBef>
              <a:buFont typeface="Arial" panose="020B0604020202020204" pitchFamily="34" charset="0"/>
              <a:buChar char="•"/>
            </a:pPr>
            <a:r>
              <a:rPr lang="en-US" sz="1800" b="0" i="0" dirty="0">
                <a:solidFill>
                  <a:srgbClr val="000000"/>
                </a:solidFill>
                <a:effectLst/>
                <a:latin typeface="Segoe UI Semilight" panose="020B0402040204020203" pitchFamily="34" charset="0"/>
                <a:cs typeface="Segoe UI Semilight" panose="020B0402040204020203" pitchFamily="34" charset="0"/>
              </a:rPr>
              <a:t>Construction Contingency, 15% </a:t>
            </a:r>
          </a:p>
          <a:p>
            <a:pPr marL="347663" indent="-231775" algn="l" rtl="0" fontAlgn="base">
              <a:spcBef>
                <a:spcPts val="200"/>
              </a:spcBef>
              <a:buFont typeface="Arial" panose="020B0604020202020204" pitchFamily="34" charset="0"/>
              <a:buChar char="•"/>
            </a:pPr>
            <a:r>
              <a:rPr lang="en-US" sz="1800" b="0" i="0" dirty="0">
                <a:solidFill>
                  <a:srgbClr val="000000"/>
                </a:solidFill>
                <a:effectLst/>
                <a:latin typeface="Segoe UI Semilight" panose="020B0402040204020203" pitchFamily="34" charset="0"/>
                <a:cs typeface="Segoe UI Semilight" panose="020B0402040204020203" pitchFamily="34" charset="0"/>
              </a:rPr>
              <a:t>Expanded Work Allowance, 10% </a:t>
            </a:r>
          </a:p>
          <a:p>
            <a:pPr marL="347345" indent="-231775" fontAlgn="base">
              <a:spcBef>
                <a:spcPts val="200"/>
              </a:spcBef>
              <a:buFont typeface="Arial" panose="020B0604020202020204" pitchFamily="34" charset="0"/>
              <a:buChar char="•"/>
            </a:pPr>
            <a:r>
              <a:rPr lang="en-US" sz="1800" b="0" i="0" dirty="0">
                <a:solidFill>
                  <a:srgbClr val="000000"/>
                </a:solidFill>
                <a:effectLst/>
                <a:latin typeface="Segoe UI Semilight"/>
                <a:cs typeface="Segoe UI Semilight"/>
              </a:rPr>
              <a:t>Interfund Agreement fee (IFA),</a:t>
            </a:r>
            <a:r>
              <a:rPr lang="en-US" sz="1800" dirty="0">
                <a:latin typeface="Segoe UI Semilight"/>
                <a:cs typeface="Segoe UI Semilight"/>
              </a:rPr>
              <a:t> 15</a:t>
            </a:r>
            <a:r>
              <a:rPr lang="en-US" sz="1800" b="0" i="0" dirty="0">
                <a:solidFill>
                  <a:srgbClr val="000000"/>
                </a:solidFill>
                <a:effectLst/>
                <a:latin typeface="Segoe UI Semilight"/>
                <a:cs typeface="Segoe UI Semilight"/>
              </a:rPr>
              <a:t>% </a:t>
            </a:r>
          </a:p>
          <a:p>
            <a:pPr marL="347663" indent="-231775" algn="l" rtl="0" fontAlgn="base">
              <a:spcBef>
                <a:spcPts val="200"/>
              </a:spcBef>
              <a:buFont typeface="Arial" panose="020B0604020202020204" pitchFamily="34" charset="0"/>
              <a:buChar char="•"/>
            </a:pPr>
            <a:r>
              <a:rPr lang="en-US" sz="1800" b="0" i="0" dirty="0">
                <a:solidFill>
                  <a:srgbClr val="000000"/>
                </a:solidFill>
                <a:effectLst/>
                <a:latin typeface="Segoe UI Semilight" panose="020B0402040204020203" pitchFamily="34" charset="0"/>
                <a:cs typeface="Segoe UI Semilight" panose="020B0402040204020203" pitchFamily="34" charset="0"/>
              </a:rPr>
              <a:t>Escalation fees calculated at a compounded rate of at least 8% per year to account for cost increases from the moment funds are awarded, up to and including design and the mid-point of construction </a:t>
            </a:r>
          </a:p>
          <a:p>
            <a:pPr marL="347663" indent="-231775" algn="l" rtl="0" fontAlgn="base">
              <a:spcBef>
                <a:spcPts val="200"/>
              </a:spcBef>
              <a:buFont typeface="Arial" panose="020B0604020202020204" pitchFamily="34" charset="0"/>
              <a:buChar char="•"/>
            </a:pPr>
            <a:r>
              <a:rPr lang="en-US" sz="1800" b="0" i="0" dirty="0">
                <a:solidFill>
                  <a:srgbClr val="000000"/>
                </a:solidFill>
                <a:effectLst/>
                <a:latin typeface="Segoe UI Semilight" panose="020B0402040204020203" pitchFamily="34" charset="0"/>
                <a:cs typeface="Segoe UI Semilight" panose="020B0402040204020203" pitchFamily="34" charset="0"/>
              </a:rPr>
              <a:t>Other fees and expenses that may apply to your project include: </a:t>
            </a:r>
          </a:p>
          <a:p>
            <a:pPr marL="625475" indent="-285750" algn="l" rtl="0" fontAlgn="base">
              <a:spcBef>
                <a:spcPts val="200"/>
              </a:spcBef>
              <a:buSzPct val="75000"/>
              <a:buFont typeface="Courier New" panose="02070309020205020404" pitchFamily="49" charset="0"/>
              <a:buChar char="o"/>
            </a:pPr>
            <a:r>
              <a:rPr lang="en-US" sz="1800" b="0" i="0" dirty="0">
                <a:solidFill>
                  <a:srgbClr val="000000"/>
                </a:solidFill>
                <a:effectLst/>
                <a:latin typeface="Segoe UI Semilight" panose="020B0402040204020203" pitchFamily="34" charset="0"/>
                <a:cs typeface="Segoe UI Semilight" panose="020B0402040204020203" pitchFamily="34" charset="0"/>
              </a:rPr>
              <a:t>Estimating allowance, 15% </a:t>
            </a:r>
          </a:p>
          <a:p>
            <a:pPr marL="625475" indent="-285750" algn="l" rtl="0" fontAlgn="base">
              <a:spcBef>
                <a:spcPts val="200"/>
              </a:spcBef>
              <a:buSzPct val="75000"/>
              <a:buFont typeface="Courier New" panose="02070309020205020404" pitchFamily="49" charset="0"/>
              <a:buChar char="o"/>
            </a:pPr>
            <a:r>
              <a:rPr lang="en-US" sz="1800" b="0" i="0" dirty="0">
                <a:solidFill>
                  <a:srgbClr val="000000"/>
                </a:solidFill>
                <a:effectLst/>
                <a:latin typeface="Segoe UI Semilight" panose="020B0402040204020203" pitchFamily="34" charset="0"/>
                <a:cs typeface="Segoe UI Semilight" panose="020B0402040204020203" pitchFamily="34" charset="0"/>
              </a:rPr>
              <a:t>Phasing allowance, 15% </a:t>
            </a:r>
          </a:p>
          <a:p>
            <a:pPr marL="625475" indent="-285750" algn="l" rtl="0" fontAlgn="base">
              <a:spcBef>
                <a:spcPts val="200"/>
              </a:spcBef>
              <a:buSzPct val="75000"/>
              <a:buFont typeface="Courier New" panose="02070309020205020404" pitchFamily="49" charset="0"/>
              <a:buChar char="o"/>
            </a:pPr>
            <a:r>
              <a:rPr lang="en-US" sz="1800" b="0" i="0" dirty="0">
                <a:solidFill>
                  <a:srgbClr val="000000"/>
                </a:solidFill>
                <a:effectLst/>
                <a:latin typeface="Segoe UI Semilight" panose="020B0402040204020203" pitchFamily="34" charset="0"/>
                <a:cs typeface="Segoe UI Semilight" panose="020B0402040204020203" pitchFamily="34" charset="0"/>
              </a:rPr>
              <a:t>Accessibility allowance (local, state, and federal regulations), 20% </a:t>
            </a:r>
          </a:p>
          <a:p>
            <a:pPr marL="625475" indent="-285750" algn="l" rtl="0" fontAlgn="base">
              <a:spcBef>
                <a:spcPts val="200"/>
              </a:spcBef>
              <a:buSzPct val="75000"/>
              <a:buFont typeface="Courier New" panose="02070309020205020404" pitchFamily="49" charset="0"/>
              <a:buChar char="o"/>
            </a:pPr>
            <a:r>
              <a:rPr lang="en-US" sz="1800" b="0" i="0" dirty="0">
                <a:solidFill>
                  <a:srgbClr val="000000"/>
                </a:solidFill>
                <a:effectLst/>
                <a:latin typeface="Segoe UI Semilight" panose="020B0402040204020203" pitchFamily="34" charset="0"/>
                <a:cs typeface="Segoe UI Semilight" panose="020B0402040204020203" pitchFamily="34" charset="0"/>
              </a:rPr>
              <a:t>Incidental asbestos and lead abatement allowances of at least $15,000 or 3%, whichever is greater </a:t>
            </a:r>
          </a:p>
          <a:p>
            <a:pPr marL="625475" indent="-285750" algn="l" rtl="0" fontAlgn="base">
              <a:spcBef>
                <a:spcPts val="200"/>
              </a:spcBef>
              <a:buSzPct val="75000"/>
              <a:buFont typeface="Courier New" panose="02070309020205020404" pitchFamily="49" charset="0"/>
              <a:buChar char="o"/>
            </a:pPr>
            <a:r>
              <a:rPr lang="en-US" sz="1800" b="0" i="0" dirty="0">
                <a:solidFill>
                  <a:srgbClr val="000000"/>
                </a:solidFill>
                <a:effectLst/>
                <a:latin typeface="Segoe UI Semilight" panose="020B0402040204020203" pitchFamily="34" charset="0"/>
                <a:cs typeface="Segoe UI Semilight" panose="020B0402040204020203" pitchFamily="34" charset="0"/>
              </a:rPr>
              <a:t>Special inspections of at least 2% of the estimated bid amount </a:t>
            </a:r>
          </a:p>
          <a:p>
            <a:pPr marL="111125" lvl="3" indent="-7938" algn="l" rtl="0">
              <a:lnSpc>
                <a:spcPct val="110000"/>
              </a:lnSpc>
              <a:spcBef>
                <a:spcPts val="0"/>
              </a:spcBef>
              <a:spcAft>
                <a:spcPts val="0"/>
              </a:spcAft>
              <a:buClr>
                <a:schemeClr val="dk1"/>
              </a:buClr>
              <a:buSzPts val="1800"/>
              <a:buNone/>
            </a:pPr>
            <a:r>
              <a:rPr lang="en-US" sz="1600" b="1" dirty="0">
                <a:latin typeface="Segoe UI Semilight" panose="020B0402040204020203" pitchFamily="34" charset="0"/>
                <a:cs typeface="Segoe UI Semilight" panose="020B0402040204020203" pitchFamily="34" charset="0"/>
              </a:rPr>
              <a:t>(Note: all mark-up percentages are based on construction costs)</a:t>
            </a:r>
          </a:p>
          <a:p>
            <a:pPr marL="858838" lvl="3" indent="-285750" algn="l" rtl="0">
              <a:lnSpc>
                <a:spcPct val="110000"/>
              </a:lnSpc>
              <a:spcBef>
                <a:spcPts val="0"/>
              </a:spcBef>
              <a:spcAft>
                <a:spcPts val="0"/>
              </a:spcAft>
              <a:buClr>
                <a:schemeClr val="dk1"/>
              </a:buClr>
              <a:buSzPts val="1800"/>
              <a:buNone/>
            </a:pPr>
            <a:endParaRPr lang="en-US" sz="1600" b="1" dirty="0">
              <a:latin typeface="Segoe UI Semilight" panose="020B0402040204020203" pitchFamily="34" charset="0"/>
              <a:cs typeface="Segoe UI Semilight" panose="020B0402040204020203" pitchFamily="34" charset="0"/>
            </a:endParaRPr>
          </a:p>
          <a:p>
            <a:pPr marL="509588" lvl="3" indent="-285750">
              <a:lnSpc>
                <a:spcPct val="110000"/>
              </a:lnSpc>
              <a:buClr>
                <a:schemeClr val="dk1"/>
              </a:buClr>
              <a:buSzPts val="1800"/>
            </a:pPr>
            <a:r>
              <a:rPr lang="en-US" sz="1600" i="1" dirty="0">
                <a:solidFill>
                  <a:schemeClr val="tx1"/>
                </a:solidFill>
                <a:latin typeface="Segoe UI Semilight" panose="020B0402040204020203" pitchFamily="34" charset="0"/>
                <a:ea typeface="Roboto"/>
                <a:cs typeface="Segoe UI Semilight" panose="020B0402040204020203" pitchFamily="34" charset="0"/>
                <a:sym typeface="Roboto"/>
              </a:rPr>
              <a:t>	 Talk to your Project Manager about your cost estimate.</a:t>
            </a:r>
            <a:endParaRPr sz="1200" b="1" dirty="0">
              <a:latin typeface="Segoe UI Semilight" panose="020B0402040204020203" pitchFamily="34" charset="0"/>
              <a:cs typeface="Segoe UI Semilight" panose="020B0402040204020203" pitchFamily="34" charset="0"/>
            </a:endParaRPr>
          </a:p>
        </p:txBody>
      </p:sp>
      <p:pic>
        <p:nvPicPr>
          <p:cNvPr id="5" name="Picture 4">
            <a:extLst>
              <a:ext uri="{FF2B5EF4-FFF2-40B4-BE49-F238E27FC236}">
                <a16:creationId xmlns:a16="http://schemas.microsoft.com/office/drawing/2014/main" id="{034BEF23-F5A9-4A2A-98C7-E5E8573BB4EB}"/>
              </a:ex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00927" y="6271524"/>
            <a:ext cx="335309" cy="335309"/>
          </a:xfrm>
          <a:prstGeom prst="rect">
            <a:avLst/>
          </a:prstGeom>
        </p:spPr>
      </p:pic>
      <p:sp>
        <p:nvSpPr>
          <p:cNvPr id="3" name="Flowchart: Extract 2">
            <a:extLst>
              <a:ext uri="{FF2B5EF4-FFF2-40B4-BE49-F238E27FC236}">
                <a16:creationId xmlns:a16="http://schemas.microsoft.com/office/drawing/2014/main" id="{125AA120-C353-969E-0236-197409A93EE7}"/>
              </a:ext>
              <a:ext uri="{C183D7F6-B498-43B3-948B-1728B52AA6E4}">
                <adec:decorative xmlns:adec="http://schemas.microsoft.com/office/drawing/2017/decorative" val="1"/>
              </a:ext>
            </a:extLst>
          </p:cNvPr>
          <p:cNvSpPr/>
          <p:nvPr/>
        </p:nvSpPr>
        <p:spPr>
          <a:xfrm rot="5400000">
            <a:off x="-236219" y="281940"/>
            <a:ext cx="777240" cy="304802"/>
          </a:xfrm>
          <a:prstGeom prst="flowChartExtract">
            <a:avLst/>
          </a:prstGeom>
          <a:solidFill>
            <a:srgbClr val="39CD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sp>
        <p:nvSpPr>
          <p:cNvPr id="267" name="Google Shape;267;p25"/>
          <p:cNvSpPr txBox="1">
            <a:spLocks noGrp="1"/>
          </p:cNvSpPr>
          <p:nvPr>
            <p:ph type="title"/>
          </p:nvPr>
        </p:nvSpPr>
        <p:spPr>
          <a:xfrm>
            <a:off x="0" y="0"/>
            <a:ext cx="12192000" cy="777240"/>
          </a:xfrm>
          <a:prstGeom prst="rect">
            <a:avLst/>
          </a:prstGeom>
          <a:noFill/>
          <a:ln>
            <a:noFill/>
          </a:ln>
        </p:spPr>
        <p:txBody>
          <a:bodyPr spcFirstLastPara="1" wrap="square" lIns="91425" tIns="45700" rIns="91425" bIns="45700" anchor="ctr" anchorCtr="0">
            <a:noAutofit/>
          </a:bodyPr>
          <a:lstStyle/>
          <a:p>
            <a:pPr marL="228600"/>
            <a:r>
              <a:rPr lang="en-US" dirty="0">
                <a:latin typeface="Segoe UI Semibold" panose="020B0702040204020203" pitchFamily="34" charset="0"/>
                <a:cs typeface="Segoe UI Semibold" panose="020B0702040204020203" pitchFamily="34" charset="0"/>
              </a:rPr>
              <a:t>Ineligible Capital Costs </a:t>
            </a:r>
            <a:r>
              <a:rPr lang="en-US" dirty="0">
                <a:solidFill>
                  <a:srgbClr val="FAFAFA"/>
                </a:solidFill>
                <a:latin typeface="Segoe UI Semibold" panose="020B0702040204020203" pitchFamily="34" charset="0"/>
                <a:cs typeface="Segoe UI Semibold" panose="020B0702040204020203" pitchFamily="34" charset="0"/>
              </a:rPr>
              <a:t>Operational</a:t>
            </a:r>
          </a:p>
        </p:txBody>
      </p:sp>
      <p:sp>
        <p:nvSpPr>
          <p:cNvPr id="3" name="Google Shape;268;p25">
            <a:extLst>
              <a:ext uri="{FF2B5EF4-FFF2-40B4-BE49-F238E27FC236}">
                <a16:creationId xmlns:a16="http://schemas.microsoft.com/office/drawing/2014/main" id="{6E07FDCF-CCD1-3375-A0D2-66859BC9520D}"/>
              </a:ext>
            </a:extLst>
          </p:cNvPr>
          <p:cNvSpPr txBox="1">
            <a:spLocks/>
          </p:cNvSpPr>
          <p:nvPr/>
        </p:nvSpPr>
        <p:spPr>
          <a:xfrm>
            <a:off x="304800" y="990600"/>
            <a:ext cx="5486400" cy="1676400"/>
          </a:xfrm>
          <a:prstGeom prst="roundRect">
            <a:avLst>
              <a:gd name="adj" fmla="val 0"/>
            </a:avLst>
          </a:prstGeom>
          <a:noFill/>
          <a:ln w="9525" cap="flat" cmpd="sng">
            <a:solidFill>
              <a:srgbClr val="DCDCDC"/>
            </a:solidFill>
            <a:prstDash val="solid"/>
            <a:round/>
            <a:headEnd type="none" w="sm" len="sm"/>
            <a:tailEnd type="none" w="sm" len="sm"/>
          </a:ln>
          <a:effectLst/>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233363">
              <a:buClr>
                <a:schemeClr val="dk1"/>
              </a:buClr>
              <a:buSzPts val="1700"/>
            </a:pPr>
            <a:r>
              <a:rPr lang="en-US" sz="1700" dirty="0">
                <a:latin typeface="Segoe UI Semilight" panose="020B0402040204020203" pitchFamily="34" charset="0"/>
                <a:ea typeface="Roboto"/>
                <a:cs typeface="Segoe UI Semilight" panose="020B0402040204020203" pitchFamily="34" charset="0"/>
                <a:sym typeface="Roboto"/>
              </a:rPr>
              <a:t>Maintenance:</a:t>
            </a:r>
            <a:endParaRPr lang="en-US" dirty="0">
              <a:latin typeface="Segoe UI Semilight" panose="020B0402040204020203" pitchFamily="34" charset="0"/>
              <a:ea typeface="Roboto"/>
              <a:cs typeface="Segoe UI Semilight" panose="020B0402040204020203" pitchFamily="34" charset="0"/>
              <a:sym typeface="Roboto"/>
            </a:endParaRPr>
          </a:p>
          <a:p>
            <a:pPr marL="512763" indent="-285748">
              <a:lnSpc>
                <a:spcPct val="110000"/>
              </a:lnSpc>
              <a:buClr>
                <a:schemeClr val="dk1"/>
              </a:buClr>
              <a:buSzPts val="1700"/>
              <a:buFont typeface="Arial"/>
              <a:buChar char="•"/>
            </a:pPr>
            <a:r>
              <a:rPr lang="en-US" sz="1700" dirty="0">
                <a:latin typeface="Segoe UI Semilight" panose="020B0402040204020203" pitchFamily="34" charset="0"/>
                <a:ea typeface="Roboto"/>
                <a:cs typeface="Segoe UI Semilight" panose="020B0402040204020203" pitchFamily="34" charset="0"/>
                <a:sym typeface="Roboto"/>
              </a:rPr>
              <a:t>Repair/Maintenance work, e.g. roof patching</a:t>
            </a:r>
            <a:endParaRPr lang="en-US" dirty="0">
              <a:latin typeface="Segoe UI Semilight" panose="020B0402040204020203" pitchFamily="34" charset="0"/>
              <a:ea typeface="Roboto"/>
              <a:cs typeface="Segoe UI Semilight" panose="020B0402040204020203" pitchFamily="34" charset="0"/>
              <a:sym typeface="Roboto"/>
            </a:endParaRPr>
          </a:p>
          <a:p>
            <a:pPr marL="512763" indent="-285748">
              <a:lnSpc>
                <a:spcPct val="110000"/>
              </a:lnSpc>
              <a:buClr>
                <a:schemeClr val="dk1"/>
              </a:buClr>
              <a:buSzPts val="1700"/>
              <a:buFont typeface="Arial"/>
              <a:buChar char="•"/>
            </a:pPr>
            <a:r>
              <a:rPr lang="en-US" sz="1700" dirty="0">
                <a:latin typeface="Segoe UI Semilight" panose="020B0402040204020203" pitchFamily="34" charset="0"/>
                <a:ea typeface="Roboto"/>
                <a:cs typeface="Segoe UI Semilight" panose="020B0402040204020203" pitchFamily="34" charset="0"/>
                <a:sym typeface="Roboto"/>
              </a:rPr>
              <a:t>Painting &amp; carpeting as standalone scope</a:t>
            </a:r>
          </a:p>
          <a:p>
            <a:pPr marL="512763" indent="-285748">
              <a:lnSpc>
                <a:spcPct val="110000"/>
              </a:lnSpc>
              <a:buClr>
                <a:schemeClr val="dk1"/>
              </a:buClr>
              <a:buSzPts val="1700"/>
              <a:buFont typeface="Arial"/>
              <a:buChar char="•"/>
            </a:pPr>
            <a:r>
              <a:rPr lang="en-US" sz="1700" dirty="0">
                <a:latin typeface="Segoe UI Semilight" panose="020B0402040204020203" pitchFamily="34" charset="0"/>
                <a:ea typeface="Roboto"/>
                <a:cs typeface="Segoe UI Semilight" panose="020B0402040204020203" pitchFamily="34" charset="0"/>
                <a:sym typeface="Roboto"/>
              </a:rPr>
              <a:t>Extended warranties</a:t>
            </a:r>
            <a:endParaRPr lang="en-US" dirty="0">
              <a:latin typeface="Segoe UI Semilight" panose="020B0402040204020203" pitchFamily="34" charset="0"/>
              <a:ea typeface="Roboto"/>
              <a:cs typeface="Segoe UI Semilight" panose="020B0402040204020203" pitchFamily="34" charset="0"/>
              <a:sym typeface="Roboto"/>
            </a:endParaRPr>
          </a:p>
          <a:p>
            <a:pPr marL="512763" indent="-285748">
              <a:lnSpc>
                <a:spcPct val="110000"/>
              </a:lnSpc>
              <a:buClr>
                <a:schemeClr val="dk1"/>
              </a:buClr>
              <a:buSzPts val="1700"/>
              <a:buFont typeface="Arial"/>
              <a:buChar char="•"/>
            </a:pPr>
            <a:r>
              <a:rPr lang="en-US" sz="1700" dirty="0">
                <a:latin typeface="Segoe UI Semilight" panose="020B0402040204020203" pitchFamily="34" charset="0"/>
                <a:ea typeface="Roboto"/>
                <a:cs typeface="Segoe UI Semilight" panose="020B0402040204020203" pitchFamily="34" charset="0"/>
                <a:sym typeface="Roboto"/>
              </a:rPr>
              <a:t>Maintenance agreements &amp; service contracts</a:t>
            </a:r>
          </a:p>
        </p:txBody>
      </p:sp>
      <p:sp>
        <p:nvSpPr>
          <p:cNvPr id="4" name="Google Shape;269;p25">
            <a:extLst>
              <a:ext uri="{FF2B5EF4-FFF2-40B4-BE49-F238E27FC236}">
                <a16:creationId xmlns:a16="http://schemas.microsoft.com/office/drawing/2014/main" id="{55C3E63A-815B-39AD-A89E-224956392BB4}"/>
              </a:ext>
            </a:extLst>
          </p:cNvPr>
          <p:cNvSpPr/>
          <p:nvPr/>
        </p:nvSpPr>
        <p:spPr>
          <a:xfrm>
            <a:off x="6299200" y="1001949"/>
            <a:ext cx="5486400" cy="1676400"/>
          </a:xfrm>
          <a:prstGeom prst="roundRect">
            <a:avLst>
              <a:gd name="adj" fmla="val 0"/>
            </a:avLst>
          </a:prstGeom>
          <a:noFill/>
          <a:ln w="9525" cap="flat" cmpd="sng">
            <a:solidFill>
              <a:srgbClr val="DCDCDC"/>
            </a:solidFill>
            <a:prstDash val="solid"/>
            <a:round/>
            <a:headEnd type="none" w="sm" len="sm"/>
            <a:tailEnd type="none" w="sm" len="sm"/>
          </a:ln>
          <a:effectLst/>
        </p:spPr>
        <p:txBody>
          <a:bodyPr spcFirstLastPara="1" wrap="square" lIns="91425" tIns="45700" rIns="91425" bIns="45700" anchor="ctr" anchorCtr="0">
            <a:normAutofit/>
          </a:bodyPr>
          <a:lstStyle/>
          <a:p>
            <a:pPr marL="233363" marR="0" lvl="0" indent="0" algn="l" rtl="0">
              <a:lnSpc>
                <a:spcPct val="100000"/>
              </a:lnSpc>
              <a:spcBef>
                <a:spcPts val="0"/>
              </a:spcBef>
              <a:spcAft>
                <a:spcPts val="0"/>
              </a:spcAft>
              <a:buClr>
                <a:schemeClr val="dk1"/>
              </a:buClr>
              <a:buSzPts val="1700"/>
              <a:buFont typeface="Arial"/>
              <a:buNone/>
            </a:pPr>
            <a:r>
              <a:rPr lang="en-US" sz="1700" b="0" i="0" u="none" strike="noStrike" cap="none" dirty="0">
                <a:solidFill>
                  <a:schemeClr val="dk1"/>
                </a:solidFill>
                <a:latin typeface="Segoe UI Semilight" panose="020B0402040204020203" pitchFamily="34" charset="0"/>
                <a:ea typeface="Roboto"/>
                <a:cs typeface="Segoe UI Semilight" panose="020B0402040204020203" pitchFamily="34" charset="0"/>
                <a:sym typeface="Roboto"/>
              </a:rPr>
              <a:t>Studies:</a:t>
            </a:r>
            <a:endParaRPr sz="1800" b="0" i="0" u="none" strike="noStrike" cap="none" dirty="0">
              <a:solidFill>
                <a:schemeClr val="dk1"/>
              </a:solidFill>
              <a:latin typeface="Segoe UI Semilight" panose="020B0402040204020203" pitchFamily="34" charset="0"/>
              <a:ea typeface="Roboto"/>
              <a:cs typeface="Segoe UI Semilight" panose="020B0402040204020203" pitchFamily="34" charset="0"/>
              <a:sym typeface="Roboto"/>
            </a:endParaRPr>
          </a:p>
          <a:p>
            <a:pPr marL="519113" marR="0" lvl="0" indent="-285748" algn="l" rtl="0">
              <a:lnSpc>
                <a:spcPct val="100000"/>
              </a:lnSpc>
              <a:spcBef>
                <a:spcPts val="340"/>
              </a:spcBef>
              <a:spcAft>
                <a:spcPts val="0"/>
              </a:spcAft>
              <a:buClr>
                <a:schemeClr val="dk1"/>
              </a:buClr>
              <a:buSzPts val="1700"/>
              <a:buFont typeface="Arial"/>
              <a:buChar char="•"/>
            </a:pPr>
            <a:r>
              <a:rPr lang="en-US" sz="1700" b="0" i="0" u="none" strike="noStrike" cap="none" dirty="0">
                <a:solidFill>
                  <a:schemeClr val="dk1"/>
                </a:solidFill>
                <a:latin typeface="Segoe UI Semilight" panose="020B0402040204020203" pitchFamily="34" charset="0"/>
                <a:ea typeface="Roboto"/>
                <a:cs typeface="Segoe UI Semilight" panose="020B0402040204020203" pitchFamily="34" charset="0"/>
                <a:sym typeface="Roboto"/>
              </a:rPr>
              <a:t>Environmental assessments (as a stand-alone item)</a:t>
            </a:r>
            <a:endParaRPr sz="1800" b="0" i="0" u="none" strike="noStrike" cap="none" dirty="0">
              <a:solidFill>
                <a:schemeClr val="dk1"/>
              </a:solidFill>
              <a:latin typeface="Segoe UI Semilight" panose="020B0402040204020203" pitchFamily="34" charset="0"/>
              <a:ea typeface="Roboto"/>
              <a:cs typeface="Segoe UI Semilight" panose="020B0402040204020203" pitchFamily="34" charset="0"/>
              <a:sym typeface="Roboto"/>
            </a:endParaRPr>
          </a:p>
          <a:p>
            <a:pPr marL="519113" marR="0" lvl="0" indent="-285748" algn="l" rtl="0">
              <a:lnSpc>
                <a:spcPct val="100000"/>
              </a:lnSpc>
              <a:spcBef>
                <a:spcPts val="340"/>
              </a:spcBef>
              <a:spcAft>
                <a:spcPts val="0"/>
              </a:spcAft>
              <a:buClr>
                <a:schemeClr val="dk1"/>
              </a:buClr>
              <a:buSzPts val="1700"/>
              <a:buFont typeface="Arial"/>
              <a:buChar char="•"/>
            </a:pPr>
            <a:r>
              <a:rPr lang="en-US" sz="1700" b="0" i="0" u="none" strike="noStrike" cap="none" dirty="0">
                <a:solidFill>
                  <a:schemeClr val="dk1"/>
                </a:solidFill>
                <a:latin typeface="Segoe UI Semilight" panose="020B0402040204020203" pitchFamily="34" charset="0"/>
                <a:ea typeface="Roboto"/>
                <a:cs typeface="Segoe UI Semilight" panose="020B0402040204020203" pitchFamily="34" charset="0"/>
                <a:sym typeface="Roboto"/>
              </a:rPr>
              <a:t>Feasibility studies</a:t>
            </a:r>
            <a:endParaRPr sz="1800" b="0" i="0" u="none" strike="noStrike" cap="none" dirty="0">
              <a:solidFill>
                <a:schemeClr val="dk1"/>
              </a:solidFill>
              <a:latin typeface="Segoe UI Semilight" panose="020B0402040204020203" pitchFamily="34" charset="0"/>
              <a:ea typeface="Roboto"/>
              <a:cs typeface="Segoe UI Semilight" panose="020B0402040204020203" pitchFamily="34" charset="0"/>
              <a:sym typeface="Roboto"/>
            </a:endParaRPr>
          </a:p>
        </p:txBody>
      </p:sp>
      <p:sp>
        <p:nvSpPr>
          <p:cNvPr id="6" name="Google Shape;271;p25">
            <a:extLst>
              <a:ext uri="{FF2B5EF4-FFF2-40B4-BE49-F238E27FC236}">
                <a16:creationId xmlns:a16="http://schemas.microsoft.com/office/drawing/2014/main" id="{C37E41C8-E30B-CCDD-A940-70F1F61A2319}"/>
              </a:ext>
            </a:extLst>
          </p:cNvPr>
          <p:cNvSpPr/>
          <p:nvPr/>
        </p:nvSpPr>
        <p:spPr>
          <a:xfrm>
            <a:off x="3403600" y="2944238"/>
            <a:ext cx="5384800" cy="1676400"/>
          </a:xfrm>
          <a:prstGeom prst="roundRect">
            <a:avLst>
              <a:gd name="adj" fmla="val 0"/>
            </a:avLst>
          </a:prstGeom>
          <a:noFill/>
          <a:ln w="9525" cap="flat" cmpd="sng">
            <a:solidFill>
              <a:srgbClr val="DCDCDC"/>
            </a:solidFill>
            <a:prstDash val="solid"/>
            <a:round/>
            <a:headEnd type="none" w="sm" len="sm"/>
            <a:tailEnd type="none" w="sm" len="sm"/>
          </a:ln>
          <a:effectLst/>
        </p:spPr>
        <p:txBody>
          <a:bodyPr spcFirstLastPara="1" wrap="square" lIns="91425" tIns="45700" rIns="91425" bIns="45700" anchor="ctr" anchorCtr="0">
            <a:normAutofit/>
          </a:bodyPr>
          <a:lstStyle/>
          <a:p>
            <a:pPr marL="233363" marR="0" lvl="0" indent="0" algn="l" rtl="0">
              <a:lnSpc>
                <a:spcPct val="100000"/>
              </a:lnSpc>
              <a:spcBef>
                <a:spcPts val="0"/>
              </a:spcBef>
              <a:spcAft>
                <a:spcPts val="0"/>
              </a:spcAft>
              <a:buClr>
                <a:schemeClr val="dk1"/>
              </a:buClr>
              <a:buSzPts val="1700"/>
              <a:buFont typeface="Arial"/>
              <a:buNone/>
            </a:pPr>
            <a:r>
              <a:rPr lang="en-US" sz="1700" b="0" i="0" u="none" strike="noStrike" cap="none" dirty="0">
                <a:solidFill>
                  <a:schemeClr val="dk1"/>
                </a:solidFill>
                <a:latin typeface="Segoe UI Semilight" panose="020B0402040204020203" pitchFamily="34" charset="0"/>
                <a:ea typeface="Roboto"/>
                <a:cs typeface="Segoe UI Semilight" panose="020B0402040204020203" pitchFamily="34" charset="0"/>
                <a:sym typeface="Roboto"/>
              </a:rPr>
              <a:t>Operational:</a:t>
            </a:r>
            <a:endParaRPr sz="1800" b="0" i="0" u="none" strike="noStrike" cap="none" dirty="0">
              <a:solidFill>
                <a:schemeClr val="dk1"/>
              </a:solidFill>
              <a:latin typeface="Segoe UI Semilight" panose="020B0402040204020203" pitchFamily="34" charset="0"/>
              <a:ea typeface="Roboto"/>
              <a:cs typeface="Segoe UI Semilight" panose="020B0402040204020203" pitchFamily="34" charset="0"/>
              <a:sym typeface="Roboto"/>
            </a:endParaRPr>
          </a:p>
          <a:p>
            <a:pPr marL="569913" marR="0" lvl="0" indent="-342898" algn="l" rtl="0">
              <a:lnSpc>
                <a:spcPct val="110000"/>
              </a:lnSpc>
              <a:spcBef>
                <a:spcPts val="0"/>
              </a:spcBef>
              <a:spcAft>
                <a:spcPts val="0"/>
              </a:spcAft>
              <a:buClr>
                <a:schemeClr val="dk1"/>
              </a:buClr>
              <a:buSzPts val="1700"/>
              <a:buFont typeface="Arial"/>
              <a:buChar char="•"/>
            </a:pPr>
            <a:r>
              <a:rPr lang="en-US" sz="1700" b="0" i="0" u="none" strike="noStrike" cap="none" dirty="0">
                <a:solidFill>
                  <a:schemeClr val="dk1"/>
                </a:solidFill>
                <a:latin typeface="Segoe UI Semilight" panose="020B0402040204020203" pitchFamily="34" charset="0"/>
                <a:ea typeface="Roboto"/>
                <a:cs typeface="Segoe UI Semilight" panose="020B0402040204020203" pitchFamily="34" charset="0"/>
                <a:sym typeface="Roboto"/>
              </a:rPr>
              <a:t>Employee salaries </a:t>
            </a:r>
            <a:endParaRPr sz="1800" b="0" i="0" u="none" strike="noStrike" cap="none" dirty="0">
              <a:solidFill>
                <a:schemeClr val="dk1"/>
              </a:solidFill>
              <a:latin typeface="Segoe UI Semilight" panose="020B0402040204020203" pitchFamily="34" charset="0"/>
              <a:ea typeface="Roboto"/>
              <a:cs typeface="Segoe UI Semilight" panose="020B0402040204020203" pitchFamily="34" charset="0"/>
              <a:sym typeface="Roboto"/>
            </a:endParaRPr>
          </a:p>
          <a:p>
            <a:pPr marL="569913" marR="0" lvl="0" indent="-342898" algn="l" rtl="0">
              <a:lnSpc>
                <a:spcPct val="110000"/>
              </a:lnSpc>
              <a:spcBef>
                <a:spcPts val="0"/>
              </a:spcBef>
              <a:spcAft>
                <a:spcPts val="0"/>
              </a:spcAft>
              <a:buClr>
                <a:schemeClr val="dk1"/>
              </a:buClr>
              <a:buSzPts val="1700"/>
              <a:buFont typeface="Arial"/>
              <a:buChar char="•"/>
            </a:pPr>
            <a:r>
              <a:rPr lang="en-US" sz="1700" b="0" i="0" u="none" strike="noStrike" cap="none" dirty="0">
                <a:solidFill>
                  <a:schemeClr val="dk1"/>
                </a:solidFill>
                <a:latin typeface="Segoe UI Semilight" panose="020B0402040204020203" pitchFamily="34" charset="0"/>
                <a:ea typeface="Roboto"/>
                <a:cs typeface="Segoe UI Semilight" panose="020B0402040204020203" pitchFamily="34" charset="0"/>
                <a:sym typeface="Roboto"/>
              </a:rPr>
              <a:t>Administrative expenses</a:t>
            </a:r>
            <a:endParaRPr sz="1800" b="0" i="0" u="none" strike="noStrike" cap="none" dirty="0">
              <a:solidFill>
                <a:schemeClr val="dk1"/>
              </a:solidFill>
              <a:latin typeface="Segoe UI Semilight" panose="020B0402040204020203" pitchFamily="34" charset="0"/>
              <a:ea typeface="Roboto"/>
              <a:cs typeface="Segoe UI Semilight" panose="020B0402040204020203" pitchFamily="34" charset="0"/>
              <a:sym typeface="Roboto"/>
            </a:endParaRPr>
          </a:p>
          <a:p>
            <a:pPr marL="569913" marR="0" lvl="0" indent="-342898" algn="l" rtl="0">
              <a:lnSpc>
                <a:spcPct val="110000"/>
              </a:lnSpc>
              <a:spcBef>
                <a:spcPts val="0"/>
              </a:spcBef>
              <a:spcAft>
                <a:spcPts val="0"/>
              </a:spcAft>
              <a:buClr>
                <a:schemeClr val="dk1"/>
              </a:buClr>
              <a:buSzPts val="1700"/>
              <a:buFont typeface="Arial"/>
              <a:buChar char="•"/>
            </a:pPr>
            <a:r>
              <a:rPr lang="en-US" sz="1700" b="0" i="0" u="none" strike="noStrike" cap="none" dirty="0">
                <a:solidFill>
                  <a:schemeClr val="dk1"/>
                </a:solidFill>
                <a:latin typeface="Segoe UI Semilight" panose="020B0402040204020203" pitchFamily="34" charset="0"/>
                <a:ea typeface="Roboto"/>
                <a:cs typeface="Segoe UI Semilight" panose="020B0402040204020203" pitchFamily="34" charset="0"/>
                <a:sym typeface="Roboto"/>
              </a:rPr>
              <a:t>Training</a:t>
            </a:r>
            <a:endParaRPr sz="1800" b="0" i="0" u="none" strike="noStrike" cap="none" dirty="0">
              <a:solidFill>
                <a:schemeClr val="dk1"/>
              </a:solidFill>
              <a:latin typeface="Segoe UI Semilight" panose="020B0402040204020203" pitchFamily="34" charset="0"/>
              <a:ea typeface="Roboto"/>
              <a:cs typeface="Segoe UI Semilight" panose="020B0402040204020203" pitchFamily="34" charset="0"/>
              <a:sym typeface="Roboto"/>
            </a:endParaRPr>
          </a:p>
        </p:txBody>
      </p:sp>
      <p:sp>
        <p:nvSpPr>
          <p:cNvPr id="5" name="Google Shape;270;p25">
            <a:extLst>
              <a:ext uri="{FF2B5EF4-FFF2-40B4-BE49-F238E27FC236}">
                <a16:creationId xmlns:a16="http://schemas.microsoft.com/office/drawing/2014/main" id="{15CD1807-AAD4-A849-ACAE-9C7FC3129C54}"/>
              </a:ext>
            </a:extLst>
          </p:cNvPr>
          <p:cNvSpPr txBox="1">
            <a:spLocks/>
          </p:cNvSpPr>
          <p:nvPr/>
        </p:nvSpPr>
        <p:spPr>
          <a:xfrm>
            <a:off x="304800" y="4886527"/>
            <a:ext cx="5486400" cy="1676401"/>
          </a:xfrm>
          <a:prstGeom prst="roundRect">
            <a:avLst>
              <a:gd name="adj" fmla="val 0"/>
            </a:avLst>
          </a:prstGeom>
          <a:noFill/>
          <a:ln w="9525" cap="flat" cmpd="sng">
            <a:solidFill>
              <a:srgbClr val="DCDCDC"/>
            </a:solidFill>
            <a:prstDash val="solid"/>
            <a:round/>
            <a:headEnd type="none" w="sm" len="sm"/>
            <a:tailEnd type="none" w="sm" len="sm"/>
          </a:ln>
          <a:effectLst/>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233363">
              <a:buClr>
                <a:schemeClr val="dk1"/>
              </a:buClr>
              <a:buSzPts val="1700"/>
            </a:pPr>
            <a:r>
              <a:rPr lang="en-US" sz="1700" dirty="0">
                <a:latin typeface="Segoe UI Semilight" panose="020B0402040204020203" pitchFamily="34" charset="0"/>
                <a:ea typeface="Roboto"/>
                <a:cs typeface="Segoe UI Semilight" panose="020B0402040204020203" pitchFamily="34" charset="0"/>
                <a:sym typeface="Roboto"/>
              </a:rPr>
              <a:t>Fixtures/Equipment:</a:t>
            </a:r>
          </a:p>
          <a:p>
            <a:pPr marL="515938" indent="-342900">
              <a:buFont typeface="Arial" panose="020B0604020202020204" pitchFamily="34" charset="0"/>
              <a:buChar char="•"/>
            </a:pPr>
            <a:r>
              <a:rPr lang="en-US" sz="1700" dirty="0">
                <a:latin typeface="Segoe UI Semilight" panose="020B0402040204020203" pitchFamily="34" charset="0"/>
                <a:ea typeface="Roboto"/>
                <a:cs typeface="Segoe UI Semilight" panose="020B0402040204020203" pitchFamily="34" charset="0"/>
                <a:sym typeface="Roboto"/>
              </a:rPr>
              <a:t>Fixtures or equipment that require attachment to the </a:t>
            </a:r>
            <a:r>
              <a:rPr lang="en-US" sz="1700" dirty="0">
                <a:solidFill>
                  <a:schemeClr val="tx1"/>
                </a:solidFill>
                <a:latin typeface="Segoe UI Semilight" panose="020B0402040204020203" pitchFamily="34" charset="0"/>
                <a:ea typeface="Roboto"/>
                <a:cs typeface="Segoe UI Semilight" panose="020B0402040204020203" pitchFamily="34" charset="0"/>
                <a:sym typeface="Roboto"/>
              </a:rPr>
              <a:t>property are ineligible unless additional legal requirements are met</a:t>
            </a:r>
          </a:p>
          <a:p>
            <a:pPr marL="515938" indent="-342900">
              <a:buFont typeface="Arial" panose="020B0604020202020204" pitchFamily="34" charset="0"/>
              <a:buChar char="•"/>
            </a:pPr>
            <a:r>
              <a:rPr lang="en-US" sz="1700" dirty="0">
                <a:solidFill>
                  <a:schemeClr val="tx1"/>
                </a:solidFill>
                <a:latin typeface="Segoe UI Semilight" panose="020B0402040204020203" pitchFamily="34" charset="0"/>
                <a:ea typeface="Roboto"/>
                <a:cs typeface="Segoe UI Semilight" panose="020B0402040204020203" pitchFamily="34" charset="0"/>
                <a:sym typeface="Roboto"/>
              </a:rPr>
              <a:t>Initial Outfitting*</a:t>
            </a:r>
          </a:p>
          <a:p>
            <a:pPr marL="515938" indent="-342900">
              <a:buSzPct val="100000"/>
              <a:buFont typeface="Arial" panose="020B0604020202020204" pitchFamily="34" charset="0"/>
              <a:buChar char="•"/>
            </a:pPr>
            <a:r>
              <a:rPr lang="en-US" sz="1700" dirty="0">
                <a:solidFill>
                  <a:schemeClr val="tx1"/>
                </a:solidFill>
                <a:latin typeface="Segoe UI Semilight" panose="020B0402040204020203" pitchFamily="34" charset="0"/>
                <a:ea typeface="Roboto"/>
                <a:cs typeface="Segoe UI Semilight" panose="020B0402040204020203" pitchFamily="34" charset="0"/>
                <a:sym typeface="Roboto"/>
              </a:rPr>
              <a:t>Organization-specific signage/donor plaques </a:t>
            </a:r>
          </a:p>
        </p:txBody>
      </p:sp>
      <p:sp>
        <p:nvSpPr>
          <p:cNvPr id="8" name="Google Shape;272;p25">
            <a:extLst>
              <a:ext uri="{FF2B5EF4-FFF2-40B4-BE49-F238E27FC236}">
                <a16:creationId xmlns:a16="http://schemas.microsoft.com/office/drawing/2014/main" id="{CBE6E7B3-EB49-D921-3F89-D5D11ABFAC52}"/>
              </a:ext>
            </a:extLst>
          </p:cNvPr>
          <p:cNvSpPr/>
          <p:nvPr/>
        </p:nvSpPr>
        <p:spPr>
          <a:xfrm>
            <a:off x="6299200" y="4886528"/>
            <a:ext cx="5486400" cy="1676400"/>
          </a:xfrm>
          <a:prstGeom prst="roundRect">
            <a:avLst>
              <a:gd name="adj" fmla="val 0"/>
            </a:avLst>
          </a:prstGeom>
          <a:noFill/>
          <a:ln w="9525" cap="flat" cmpd="sng">
            <a:solidFill>
              <a:srgbClr val="DCDCDC"/>
            </a:solidFill>
            <a:prstDash val="solid"/>
            <a:round/>
            <a:headEnd type="none" w="sm" len="sm"/>
            <a:tailEnd type="none" w="sm" len="sm"/>
          </a:ln>
          <a:effectLst/>
        </p:spPr>
        <p:txBody>
          <a:bodyPr spcFirstLastPara="1" wrap="square" lIns="91425" tIns="45700" rIns="91425" bIns="45700" anchor="ctr" anchorCtr="0">
            <a:normAutofit fontScale="77500" lnSpcReduction="20000"/>
          </a:bodyPr>
          <a:lstStyle/>
          <a:p>
            <a:pPr marL="233045" lvl="0" indent="0" defTabSz="914400" eaLnBrk="1" fontAlgn="auto" latinLnBrk="0" hangingPunct="1">
              <a:spcBef>
                <a:spcPts val="0"/>
              </a:spcBef>
              <a:buClr>
                <a:srgbClr val="000000"/>
              </a:buClr>
              <a:buSzPts val="1700"/>
              <a:buFont typeface="Arial"/>
              <a:buNone/>
              <a:tabLst/>
              <a:defRPr/>
            </a:pPr>
            <a:r>
              <a:rPr lang="en-US" sz="2200" dirty="0">
                <a:latin typeface="Segoe UI Semilight" panose="020B0402040204020203" pitchFamily="34" charset="0"/>
                <a:ea typeface="Roboto"/>
                <a:cs typeface="Segoe UI Semilight" panose="020B0402040204020203" pitchFamily="34" charset="0"/>
                <a:sym typeface="Roboto"/>
              </a:rPr>
              <a:t>Other:</a:t>
            </a:r>
            <a:endParaRPr lang="en-US" sz="2200" dirty="0">
              <a:latin typeface="Segoe UI Semilight" panose="020B0402040204020203" pitchFamily="34" charset="0"/>
              <a:ea typeface="Roboto"/>
              <a:cs typeface="Segoe UI Semilight" panose="020B0402040204020203" pitchFamily="34" charset="0"/>
            </a:endParaRPr>
          </a:p>
          <a:p>
            <a:pPr marL="518795" lvl="0" indent="-285115" defTabSz="914400" eaLnBrk="1" fontAlgn="auto" latinLnBrk="0" hangingPunct="1">
              <a:spcBef>
                <a:spcPts val="340"/>
              </a:spcBef>
              <a:buClr>
                <a:srgbClr val="000000"/>
              </a:buClr>
              <a:buSzPts val="1700"/>
              <a:buFont typeface="Arial"/>
              <a:buChar char="•"/>
              <a:tabLst/>
              <a:defRPr/>
            </a:pPr>
            <a:r>
              <a:rPr lang="en-US" sz="2200" dirty="0">
                <a:latin typeface="Segoe UI Semilight" panose="020B0402040204020203" pitchFamily="34" charset="0"/>
                <a:ea typeface="Roboto"/>
                <a:cs typeface="Segoe UI Semilight" panose="020B0402040204020203" pitchFamily="34" charset="0"/>
                <a:sym typeface="Roboto"/>
              </a:rPr>
              <a:t>Fundraising, financing, owner’s rep, or legal fees</a:t>
            </a:r>
            <a:endParaRPr lang="en-US" sz="2200" dirty="0">
              <a:latin typeface="Segoe UI Semilight" panose="020B0402040204020203" pitchFamily="34" charset="0"/>
              <a:ea typeface="Roboto"/>
              <a:cs typeface="Segoe UI Semilight" panose="020B0402040204020203" pitchFamily="34" charset="0"/>
            </a:endParaRPr>
          </a:p>
          <a:p>
            <a:pPr marL="518795" lvl="0" indent="-285115" defTabSz="914400" eaLnBrk="1" fontAlgn="auto" latinLnBrk="0" hangingPunct="1">
              <a:spcBef>
                <a:spcPts val="340"/>
              </a:spcBef>
              <a:buClr>
                <a:srgbClr val="000000"/>
              </a:buClr>
              <a:buSzPts val="1700"/>
              <a:buFont typeface="Arial"/>
              <a:buChar char="•"/>
              <a:tabLst/>
              <a:defRPr/>
            </a:pPr>
            <a:r>
              <a:rPr lang="en-US" sz="2200" dirty="0">
                <a:latin typeface="Segoe UI Semilight" panose="020B0402040204020203" pitchFamily="34" charset="0"/>
                <a:ea typeface="Roboto"/>
                <a:cs typeface="Segoe UI Semilight" panose="020B0402040204020203" pitchFamily="34" charset="0"/>
                <a:sym typeface="Roboto"/>
              </a:rPr>
              <a:t>Custom databases </a:t>
            </a:r>
            <a:endParaRPr lang="en-US" sz="2200" dirty="0">
              <a:latin typeface="Segoe UI Semilight" panose="020B0402040204020203" pitchFamily="34" charset="0"/>
              <a:ea typeface="Roboto"/>
              <a:cs typeface="Segoe UI Semilight" panose="020B0402040204020203" pitchFamily="34" charset="0"/>
            </a:endParaRPr>
          </a:p>
          <a:p>
            <a:pPr marL="518795" lvl="0" indent="-285115" defTabSz="914400" eaLnBrk="1" fontAlgn="auto" latinLnBrk="0" hangingPunct="1">
              <a:spcBef>
                <a:spcPts val="340"/>
              </a:spcBef>
              <a:buClr>
                <a:srgbClr val="000000"/>
              </a:buClr>
              <a:buSzPts val="1700"/>
              <a:buFont typeface="Arial"/>
              <a:buChar char="•"/>
              <a:tabLst/>
              <a:defRPr/>
            </a:pPr>
            <a:r>
              <a:rPr lang="en-US" sz="2200" dirty="0">
                <a:latin typeface="Segoe UI Semilight" panose="020B0402040204020203" pitchFamily="34" charset="0"/>
                <a:ea typeface="Roboto"/>
                <a:cs typeface="Segoe UI Semilight" panose="020B0402040204020203" pitchFamily="34" charset="0"/>
                <a:sym typeface="Roboto"/>
              </a:rPr>
              <a:t>Unique or excessively expensive items</a:t>
            </a:r>
            <a:endParaRPr lang="en-US" sz="2200" dirty="0">
              <a:latin typeface="Segoe UI Semilight" panose="020B0402040204020203" pitchFamily="34" charset="0"/>
              <a:ea typeface="Roboto"/>
              <a:cs typeface="Segoe UI Semilight" panose="020B0402040204020203" pitchFamily="34" charset="0"/>
            </a:endParaRPr>
          </a:p>
          <a:p>
            <a:pPr marL="518795" lvl="0" indent="-285115" defTabSz="914400" eaLnBrk="1" fontAlgn="auto" latinLnBrk="0" hangingPunct="1">
              <a:spcBef>
                <a:spcPts val="340"/>
              </a:spcBef>
              <a:buClr>
                <a:srgbClr val="000000"/>
              </a:buClr>
              <a:buSzPts val="1700"/>
              <a:buFont typeface="Arial"/>
              <a:buChar char="•"/>
              <a:tabLst/>
              <a:defRPr/>
            </a:pPr>
            <a:r>
              <a:rPr lang="en-US" sz="2200" dirty="0">
                <a:latin typeface="Segoe UI Semilight" panose="020B0402040204020203" pitchFamily="34" charset="0"/>
                <a:ea typeface="Roboto"/>
                <a:cs typeface="Segoe UI Semilight" panose="020B0402040204020203" pitchFamily="34" charset="0"/>
              </a:rPr>
              <a:t>Any work completed prior to the appropriation</a:t>
            </a:r>
          </a:p>
        </p:txBody>
      </p:sp>
      <p:sp>
        <p:nvSpPr>
          <p:cNvPr id="2" name="Flowchart: Extract 1">
            <a:extLst>
              <a:ext uri="{FF2B5EF4-FFF2-40B4-BE49-F238E27FC236}">
                <a16:creationId xmlns:a16="http://schemas.microsoft.com/office/drawing/2014/main" id="{01BDC355-F6CF-6971-EBBC-98F297779D43}"/>
              </a:ext>
              <a:ext uri="{C183D7F6-B498-43B3-948B-1728B52AA6E4}">
                <adec:decorative xmlns:adec="http://schemas.microsoft.com/office/drawing/2017/decorative" val="1"/>
              </a:ext>
            </a:extLst>
          </p:cNvPr>
          <p:cNvSpPr/>
          <p:nvPr/>
        </p:nvSpPr>
        <p:spPr>
          <a:xfrm rot="5400000">
            <a:off x="-236219" y="281940"/>
            <a:ext cx="777240" cy="304802"/>
          </a:xfrm>
          <a:prstGeom prst="flowChartExtract">
            <a:avLst/>
          </a:prstGeom>
          <a:solidFill>
            <a:srgbClr val="39CD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22438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85" name="Google Shape;285;p27"/>
          <p:cNvSpPr txBox="1">
            <a:spLocks noGrp="1"/>
          </p:cNvSpPr>
          <p:nvPr>
            <p:ph type="title"/>
          </p:nvPr>
        </p:nvSpPr>
        <p:spPr>
          <a:xfrm>
            <a:off x="0" y="0"/>
            <a:ext cx="12192000" cy="777240"/>
          </a:xfrm>
          <a:prstGeom prst="rect">
            <a:avLst/>
          </a:prstGeom>
          <a:noFill/>
          <a:ln>
            <a:noFill/>
          </a:ln>
        </p:spPr>
        <p:txBody>
          <a:bodyPr spcFirstLastPara="1" wrap="square" lIns="91425" tIns="45700" rIns="91425" bIns="45700" anchor="ctr" anchorCtr="0">
            <a:noAutofit/>
          </a:bodyPr>
          <a:lstStyle/>
          <a:p>
            <a:pPr marL="228600" lvl="0" indent="0" algn="l" rtl="0">
              <a:lnSpc>
                <a:spcPct val="100000"/>
              </a:lnSpc>
              <a:spcBef>
                <a:spcPts val="0"/>
              </a:spcBef>
              <a:spcAft>
                <a:spcPts val="0"/>
              </a:spcAft>
              <a:buClr>
                <a:schemeClr val="dk1"/>
              </a:buClr>
              <a:buSzPts val="4400"/>
              <a:buFont typeface="Roboto"/>
              <a:buNone/>
            </a:pPr>
            <a:r>
              <a:rPr lang="en-US" dirty="0">
                <a:latin typeface="Segoe UI Semibold" panose="020B0702040204020203" pitchFamily="34" charset="0"/>
                <a:cs typeface="Segoe UI Semibold" panose="020B0702040204020203" pitchFamily="34" charset="0"/>
                <a:sym typeface="Roboto"/>
              </a:rPr>
              <a:t>Fun Fact #</a:t>
            </a:r>
            <a:r>
              <a:rPr lang="en-US" dirty="0">
                <a:solidFill>
                  <a:schemeClr val="tx1"/>
                </a:solidFill>
                <a:latin typeface="Segoe UI Semibold" panose="020B0702040204020203" pitchFamily="34" charset="0"/>
                <a:cs typeface="Segoe UI Semibold" panose="020B0702040204020203" pitchFamily="34" charset="0"/>
                <a:sym typeface="Roboto"/>
              </a:rPr>
              <a:t>3</a:t>
            </a:r>
            <a:r>
              <a:rPr lang="en-US" dirty="0">
                <a:latin typeface="Segoe UI Semibold" panose="020B0702040204020203" pitchFamily="34" charset="0"/>
                <a:cs typeface="Segoe UI Semibold" panose="020B0702040204020203" pitchFamily="34" charset="0"/>
                <a:sym typeface="Roboto"/>
              </a:rPr>
              <a:t>: City-funded Projects </a:t>
            </a:r>
            <a:r>
              <a:rPr lang="en-US" dirty="0"/>
              <a:t>T</a:t>
            </a:r>
            <a:r>
              <a:rPr lang="en-US" dirty="0">
                <a:latin typeface="Segoe UI Semibold" panose="020B0702040204020203" pitchFamily="34" charset="0"/>
                <a:cs typeface="Segoe UI Semibold" panose="020B0702040204020203" pitchFamily="34" charset="0"/>
                <a:sym typeface="Roboto"/>
              </a:rPr>
              <a:t>ake </a:t>
            </a:r>
            <a:r>
              <a:rPr lang="en-US" dirty="0"/>
              <a:t>T</a:t>
            </a:r>
            <a:r>
              <a:rPr lang="en-US" dirty="0">
                <a:latin typeface="Segoe UI Semibold" panose="020B0702040204020203" pitchFamily="34" charset="0"/>
                <a:cs typeface="Segoe UI Semibold" panose="020B0702040204020203" pitchFamily="34" charset="0"/>
                <a:sym typeface="Roboto"/>
              </a:rPr>
              <a:t>ime</a:t>
            </a:r>
            <a:endParaRPr dirty="0">
              <a:latin typeface="Segoe UI Semibold" panose="020B0702040204020203" pitchFamily="34" charset="0"/>
              <a:cs typeface="Segoe UI Semibold" panose="020B0702040204020203" pitchFamily="34" charset="0"/>
              <a:sym typeface="Roboto"/>
            </a:endParaRPr>
          </a:p>
        </p:txBody>
      </p:sp>
      <p:pic>
        <p:nvPicPr>
          <p:cNvPr id="286" name="Google Shape;286;p27" descr="GIF image of a Felix The Clock Cat, with his pendulum tail wagging and his eyes looking back and forth"/>
          <p:cNvPicPr preferRelativeResize="0">
            <a:picLocks noGrp="1"/>
          </p:cNvPicPr>
          <p:nvPr>
            <p:ph type="body" idx="4294967295"/>
          </p:nvPr>
        </p:nvPicPr>
        <p:blipFill rotWithShape="1">
          <a:blip r:embed="rId3">
            <a:alphaModFix/>
          </a:blip>
          <a:srcRect/>
          <a:stretch/>
        </p:blipFill>
        <p:spPr>
          <a:xfrm>
            <a:off x="3467100" y="777240"/>
            <a:ext cx="5257800" cy="5257800"/>
          </a:xfrm>
          <a:prstGeom prst="roundRect">
            <a:avLst>
              <a:gd name="adj" fmla="val 181"/>
            </a:avLst>
          </a:prstGeom>
          <a:solidFill>
            <a:schemeClr val="lt1"/>
          </a:solidFill>
          <a:ln>
            <a:noFill/>
          </a:ln>
        </p:spPr>
      </p:pic>
      <p:sp>
        <p:nvSpPr>
          <p:cNvPr id="287" name="Google Shape;287;p27"/>
          <p:cNvSpPr>
            <a:spLocks noGrp="1"/>
          </p:cNvSpPr>
          <p:nvPr>
            <p:ph type="body" idx="2"/>
          </p:nvPr>
        </p:nvSpPr>
        <p:spPr>
          <a:xfrm>
            <a:off x="303274" y="5845223"/>
            <a:ext cx="11585450" cy="783918"/>
          </a:xfrm>
          <a:prstGeom prst="roundRect">
            <a:avLst>
              <a:gd name="adj" fmla="val 4374"/>
            </a:avLst>
          </a:prstGeom>
          <a:solidFill>
            <a:schemeClr val="lt1"/>
          </a:solidFill>
          <a:ln w="9525" cap="flat" cmpd="sng">
            <a:noFill/>
            <a:prstDash val="solid"/>
            <a:round/>
            <a:headEnd type="none" w="sm" len="sm"/>
            <a:tailEnd type="none" w="sm" len="sm"/>
          </a:ln>
          <a:effectLst/>
        </p:spPr>
        <p:txBody>
          <a:bodyPr spcFirstLastPara="1" wrap="square" lIns="91425" tIns="45700" rIns="91425" bIns="45700" anchor="ctr" anchorCtr="0">
            <a:normAutofit/>
          </a:bodyPr>
          <a:lstStyle/>
          <a:p>
            <a:pPr marL="233363" lvl="0" indent="0" algn="ctr" rtl="0">
              <a:lnSpc>
                <a:spcPct val="100000"/>
              </a:lnSpc>
              <a:spcBef>
                <a:spcPts val="0"/>
              </a:spcBef>
              <a:spcAft>
                <a:spcPts val="0"/>
              </a:spcAft>
              <a:buClr>
                <a:schemeClr val="dk1"/>
              </a:buClr>
              <a:buSzPts val="2800"/>
              <a:buNone/>
            </a:pPr>
            <a:r>
              <a:rPr lang="en-US" sz="2000" dirty="0">
                <a:latin typeface="Segoe UI Semilight" panose="020B0402040204020203" pitchFamily="34" charset="0"/>
                <a:cs typeface="Segoe UI Semilight" panose="020B0402040204020203" pitchFamily="34" charset="0"/>
                <a:sym typeface="Roboto"/>
              </a:rPr>
              <a:t>Do not expect the project to follow your preconceived timeline.</a:t>
            </a:r>
            <a:endParaRPr sz="2000" dirty="0">
              <a:latin typeface="Segoe UI Semilight" panose="020B0402040204020203" pitchFamily="34" charset="0"/>
              <a:cs typeface="Segoe UI Semilight" panose="020B0402040204020203" pitchFamily="34" charset="0"/>
              <a:sym typeface="Roboto"/>
            </a:endParaRPr>
          </a:p>
        </p:txBody>
      </p:sp>
      <p:pic>
        <p:nvPicPr>
          <p:cNvPr id="3" name="Picture 2">
            <a:extLst>
              <a:ext uri="{FF2B5EF4-FFF2-40B4-BE49-F238E27FC236}">
                <a16:creationId xmlns:a16="http://schemas.microsoft.com/office/drawing/2014/main" id="{66F209F6-D3E2-832F-C802-F5F5E94C75B7}"/>
              </a:ex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04795" y="5826056"/>
            <a:ext cx="805665" cy="805665"/>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alphaModFix amt="65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AABF23-8775-4984-B522-E4EB16A76D87}"/>
              </a:ext>
            </a:extLst>
          </p:cNvPr>
          <p:cNvSpPr>
            <a:spLocks noGrp="1"/>
          </p:cNvSpPr>
          <p:nvPr>
            <p:ph type="title"/>
          </p:nvPr>
        </p:nvSpPr>
        <p:spPr>
          <a:xfrm>
            <a:off x="143836" y="0"/>
            <a:ext cx="12192000" cy="777240"/>
          </a:xfrm>
        </p:spPr>
        <p:txBody>
          <a:bodyPr/>
          <a:lstStyle/>
          <a:p>
            <a:r>
              <a:rPr lang="en-US" dirty="0">
                <a:latin typeface="Segoe UI Semibold" panose="020B0702040204020203" pitchFamily="34" charset="0"/>
                <a:cs typeface="Segoe UI Semibold" panose="020B0702040204020203" pitchFamily="34" charset="0"/>
              </a:rPr>
              <a:t>Welcome and Housekeeping</a:t>
            </a:r>
          </a:p>
        </p:txBody>
      </p:sp>
      <p:sp>
        <p:nvSpPr>
          <p:cNvPr id="3" name="Google Shape;128;gb62e53025f_0_6">
            <a:extLst>
              <a:ext uri="{FF2B5EF4-FFF2-40B4-BE49-F238E27FC236}">
                <a16:creationId xmlns:a16="http://schemas.microsoft.com/office/drawing/2014/main" id="{46BF2D96-7FD7-40B9-9268-F4F663FE4E82}"/>
              </a:ext>
            </a:extLst>
          </p:cNvPr>
          <p:cNvSpPr txBox="1">
            <a:spLocks/>
          </p:cNvSpPr>
          <p:nvPr/>
        </p:nvSpPr>
        <p:spPr>
          <a:xfrm>
            <a:off x="1495313" y="1688951"/>
            <a:ext cx="9542034" cy="4485938"/>
          </a:xfrm>
          <a:prstGeom prst="roundRect">
            <a:avLst>
              <a:gd name="adj" fmla="val 1213"/>
            </a:avLst>
          </a:prstGeom>
          <a:solidFill>
            <a:schemeClr val="lt1"/>
          </a:solidFill>
          <a:ln>
            <a:noFill/>
          </a:ln>
          <a:effectLst/>
        </p:spPr>
        <p:txBody>
          <a:bodyPr spcFirstLastPara="1" wrap="square" lIns="91425" tIns="45700" rIns="91425" bIns="4570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0">
              <a:lnSpc>
                <a:spcPct val="100000"/>
              </a:lnSpc>
              <a:spcBef>
                <a:spcPts val="1200"/>
              </a:spcBef>
              <a:spcAft>
                <a:spcPts val="1200"/>
              </a:spcAft>
              <a:buClrTx/>
              <a:buFont typeface="Arial" panose="020B0604020202020204" pitchFamily="34" charset="0"/>
              <a:buNone/>
            </a:pPr>
            <a:endParaRPr lang="en-US" sz="2400" dirty="0">
              <a:latin typeface="Roboto"/>
              <a:ea typeface="Roboto"/>
              <a:cs typeface="Roboto"/>
            </a:endParaRPr>
          </a:p>
          <a:p>
            <a:pPr marL="457200" indent="0">
              <a:lnSpc>
                <a:spcPct val="100000"/>
              </a:lnSpc>
              <a:spcBef>
                <a:spcPts val="1200"/>
              </a:spcBef>
              <a:spcAft>
                <a:spcPts val="1200"/>
              </a:spcAft>
              <a:buClrTx/>
              <a:buFont typeface="Arial" panose="020B0604020202020204" pitchFamily="34" charset="0"/>
              <a:buNone/>
            </a:pPr>
            <a:endParaRPr lang="en-US" sz="2400" dirty="0">
              <a:latin typeface="Roboto"/>
              <a:ea typeface="Roboto"/>
              <a:cs typeface="Roboto"/>
            </a:endParaRPr>
          </a:p>
          <a:p>
            <a:pPr marL="12700" indent="0">
              <a:lnSpc>
                <a:spcPct val="100000"/>
              </a:lnSpc>
              <a:spcBef>
                <a:spcPts val="1200"/>
              </a:spcBef>
              <a:spcAft>
                <a:spcPts val="1200"/>
              </a:spcAft>
              <a:buClrTx/>
              <a:buSzPts val="2400"/>
              <a:buNone/>
            </a:pPr>
            <a:r>
              <a:rPr lang="en-US" sz="2000" dirty="0">
                <a:latin typeface="Segoe UI Semilight"/>
                <a:ea typeface="Tahoma"/>
                <a:cs typeface="Segoe UI Semilight"/>
                <a:sym typeface="Roboto"/>
              </a:rPr>
              <a:t>We will address questions at the end of the presentation.</a:t>
            </a:r>
          </a:p>
          <a:p>
            <a:pPr marL="12700" indent="0">
              <a:lnSpc>
                <a:spcPct val="100000"/>
              </a:lnSpc>
              <a:spcBef>
                <a:spcPts val="1200"/>
              </a:spcBef>
              <a:spcAft>
                <a:spcPts val="1200"/>
              </a:spcAft>
              <a:buClrTx/>
              <a:buSzPts val="2400"/>
              <a:buNone/>
            </a:pPr>
            <a:r>
              <a:rPr lang="en-US" sz="2000" dirty="0">
                <a:latin typeface="Segoe UI Semilight"/>
                <a:ea typeface="Tahoma"/>
                <a:cs typeface="Segoe UI Semilight"/>
                <a:sym typeface="Roboto"/>
              </a:rPr>
              <a:t>You can submit questions throughout the presentation in the following ways:</a:t>
            </a:r>
            <a:br>
              <a:rPr lang="en-US" sz="2000" dirty="0">
                <a:latin typeface="Segoe UI Semilight" panose="020B0402040204020203" pitchFamily="34" charset="0"/>
                <a:ea typeface="Tahoma" panose="020B0604030504040204" pitchFamily="34" charset="0"/>
                <a:cs typeface="Segoe UI Semilight" panose="020B0402040204020203" pitchFamily="34" charset="0"/>
              </a:rPr>
            </a:br>
            <a:r>
              <a:rPr lang="en-US" sz="2000" dirty="0">
                <a:latin typeface="Segoe UI Semilight"/>
                <a:ea typeface="Tahoma"/>
                <a:cs typeface="Segoe UI Semilight"/>
              </a:rPr>
              <a:t>	</a:t>
            </a:r>
            <a:r>
              <a:rPr lang="en-US" sz="2000" dirty="0">
                <a:latin typeface="Segoe UI Semilight"/>
                <a:ea typeface="Tahoma"/>
                <a:cs typeface="Segoe UI Semilight"/>
                <a:sym typeface="Roboto"/>
              </a:rPr>
              <a:t>1. Q + A feature on Zoom (please do not use chat feature)</a:t>
            </a:r>
            <a:br>
              <a:rPr lang="en-US" sz="2000" dirty="0">
                <a:latin typeface="Segoe UI Semilight" panose="020B0402040204020203" pitchFamily="34" charset="0"/>
                <a:ea typeface="Tahoma" panose="020B0604030504040204" pitchFamily="34" charset="0"/>
                <a:cs typeface="Segoe UI Semilight" panose="020B0402040204020203" pitchFamily="34" charset="0"/>
              </a:rPr>
            </a:br>
            <a:r>
              <a:rPr lang="en-US" sz="2000" dirty="0">
                <a:latin typeface="Segoe UI Semilight"/>
                <a:ea typeface="Tahoma"/>
                <a:cs typeface="Segoe UI Semilight"/>
              </a:rPr>
              <a:t>	</a:t>
            </a:r>
            <a:r>
              <a:rPr lang="en-US" sz="2000" dirty="0">
                <a:latin typeface="Segoe UI Semilight"/>
                <a:ea typeface="Tahoma"/>
                <a:cs typeface="Segoe UI Semilight"/>
                <a:sym typeface="Roboto"/>
              </a:rPr>
              <a:t>2. Through emails to: </a:t>
            </a:r>
            <a:r>
              <a:rPr lang="en-US" sz="2000" dirty="0">
                <a:latin typeface="Segoe UI Semilight"/>
                <a:ea typeface="Tahoma"/>
                <a:cs typeface="Segoe UI Semilight"/>
                <a:sym typeface="Roboto"/>
                <a:hlinkClick r:id="rId4"/>
              </a:rPr>
              <a:t>capitalrequest@culture.nyc.gov</a:t>
            </a:r>
            <a:endParaRPr lang="en-US" sz="2000" dirty="0">
              <a:latin typeface="Segoe UI Semilight"/>
              <a:ea typeface="Tahoma"/>
              <a:cs typeface="Segoe UI Semilight"/>
              <a:sym typeface="Roboto"/>
            </a:endParaRPr>
          </a:p>
          <a:p>
            <a:pPr marL="12700" indent="0">
              <a:lnSpc>
                <a:spcPct val="100000"/>
              </a:lnSpc>
              <a:spcBef>
                <a:spcPts val="1200"/>
              </a:spcBef>
              <a:spcAft>
                <a:spcPts val="1200"/>
              </a:spcAft>
              <a:buClrTx/>
              <a:buSzPts val="2400"/>
              <a:buNone/>
            </a:pPr>
            <a:r>
              <a:rPr lang="en-US" sz="2000" dirty="0">
                <a:latin typeface="Segoe UI Semilight"/>
                <a:ea typeface="Tahoma"/>
                <a:cs typeface="Segoe UI Semilight"/>
                <a:sym typeface="Roboto"/>
              </a:rPr>
              <a:t>When you submit a question through any of the above options, please let us know your name and what organization you are with.</a:t>
            </a:r>
            <a:endParaRPr lang="en-US" sz="2400" b="1" dirty="0">
              <a:latin typeface="Segoe UI Semilight" panose="020B0402040204020203" pitchFamily="34" charset="0"/>
              <a:ea typeface="Tahoma" panose="020B0604030504040204" pitchFamily="34" charset="0"/>
              <a:cs typeface="Segoe UI Semilight" panose="020B0402040204020203" pitchFamily="34" charset="0"/>
            </a:endParaRPr>
          </a:p>
          <a:p>
            <a:pPr marL="12700" indent="0">
              <a:lnSpc>
                <a:spcPct val="100000"/>
              </a:lnSpc>
              <a:spcBef>
                <a:spcPts val="1200"/>
              </a:spcBef>
              <a:spcAft>
                <a:spcPts val="1200"/>
              </a:spcAft>
              <a:buClrTx/>
              <a:buSzPts val="2400"/>
              <a:buNone/>
            </a:pPr>
            <a:r>
              <a:rPr lang="en-US" sz="2000" dirty="0">
                <a:latin typeface="Segoe UI Semilight"/>
                <a:ea typeface="Tahoma"/>
                <a:cs typeface="Segoe UI Semilight"/>
              </a:rPr>
              <a:t>This webinar will not be recorded.</a:t>
            </a:r>
          </a:p>
          <a:p>
            <a:pPr marL="12700" indent="0">
              <a:lnSpc>
                <a:spcPct val="100000"/>
              </a:lnSpc>
              <a:spcBef>
                <a:spcPts val="1200"/>
              </a:spcBef>
              <a:spcAft>
                <a:spcPts val="1200"/>
              </a:spcAft>
              <a:buClrTx/>
              <a:buSzPts val="2400"/>
              <a:buNone/>
            </a:pPr>
            <a:r>
              <a:rPr lang="en-US" sz="2000" dirty="0">
                <a:latin typeface="Segoe UI Semilight"/>
                <a:ea typeface="Tahoma"/>
                <a:cs typeface="Segoe UI Semilight"/>
                <a:sym typeface="Roboto"/>
              </a:rPr>
              <a:t>All participant mics remain muted throughout the presentation and Q + A.</a:t>
            </a:r>
            <a:endParaRPr lang="en-US" sz="2400" b="1" dirty="0">
              <a:solidFill>
                <a:srgbClr val="000000"/>
              </a:solidFill>
              <a:latin typeface="Segoe UI Semilight"/>
              <a:ea typeface="Tahoma"/>
              <a:cs typeface="Segoe UI Semilight"/>
            </a:endParaRPr>
          </a:p>
          <a:p>
            <a:pPr marL="0" indent="0">
              <a:lnSpc>
                <a:spcPct val="100000"/>
              </a:lnSpc>
              <a:spcBef>
                <a:spcPts val="1200"/>
              </a:spcBef>
              <a:spcAft>
                <a:spcPts val="1200"/>
              </a:spcAft>
              <a:buClrTx/>
              <a:buNone/>
            </a:pPr>
            <a:endParaRPr lang="en-US" sz="2400" b="1" dirty="0">
              <a:solidFill>
                <a:srgbClr val="000000"/>
              </a:solidFill>
              <a:latin typeface="Roboto"/>
              <a:ea typeface="Roboto"/>
              <a:cs typeface="Roboto"/>
            </a:endParaRPr>
          </a:p>
          <a:p>
            <a:pPr marL="0" indent="0">
              <a:lnSpc>
                <a:spcPct val="100000"/>
              </a:lnSpc>
              <a:spcBef>
                <a:spcPts val="1200"/>
              </a:spcBef>
              <a:spcAft>
                <a:spcPts val="1200"/>
              </a:spcAft>
              <a:buClrTx/>
              <a:buNone/>
            </a:pPr>
            <a:endParaRPr lang="en-US" sz="2400" b="1" dirty="0">
              <a:solidFill>
                <a:srgbClr val="000000"/>
              </a:solidFill>
              <a:latin typeface="Roboto"/>
              <a:ea typeface="Roboto"/>
              <a:cs typeface="Roboto"/>
            </a:endParaRPr>
          </a:p>
        </p:txBody>
      </p:sp>
    </p:spTree>
    <p:extLst>
      <p:ext uri="{BB962C8B-B14F-4D97-AF65-F5344CB8AC3E}">
        <p14:creationId xmlns:p14="http://schemas.microsoft.com/office/powerpoint/2010/main" val="4007376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292" name="Google Shape;292;p28"/>
          <p:cNvSpPr txBox="1">
            <a:spLocks noGrp="1"/>
          </p:cNvSpPr>
          <p:nvPr>
            <p:ph type="title"/>
          </p:nvPr>
        </p:nvSpPr>
        <p:spPr>
          <a:xfrm>
            <a:off x="0" y="0"/>
            <a:ext cx="12192000" cy="777240"/>
          </a:xfrm>
          <a:prstGeom prst="rect">
            <a:avLst/>
          </a:prstGeom>
          <a:noFill/>
          <a:ln>
            <a:noFill/>
          </a:ln>
        </p:spPr>
        <p:txBody>
          <a:bodyPr spcFirstLastPara="1" wrap="square" lIns="91425" tIns="45700" rIns="91425" bIns="45700" anchor="ctr" anchorCtr="0">
            <a:noAutofit/>
          </a:bodyPr>
          <a:lstStyle/>
          <a:p>
            <a:pPr marL="231775">
              <a:buClr>
                <a:srgbClr val="000000"/>
              </a:buClr>
              <a:buFont typeface="Arial"/>
            </a:pPr>
            <a:r>
              <a:rPr lang="en-US" dirty="0">
                <a:sym typeface="Roboto"/>
              </a:rPr>
              <a:t>Construction/Renovation Timeline</a:t>
            </a:r>
            <a:endParaRPr lang="en-US" dirty="0"/>
          </a:p>
        </p:txBody>
      </p:sp>
      <p:sp>
        <p:nvSpPr>
          <p:cNvPr id="17" name="Google Shape;293;p28">
            <a:extLst>
              <a:ext uri="{FF2B5EF4-FFF2-40B4-BE49-F238E27FC236}">
                <a16:creationId xmlns:a16="http://schemas.microsoft.com/office/drawing/2014/main" id="{0A438383-3EE2-4550-B269-960A5F0F3700}"/>
              </a:ext>
            </a:extLst>
          </p:cNvPr>
          <p:cNvSpPr txBox="1">
            <a:spLocks/>
          </p:cNvSpPr>
          <p:nvPr/>
        </p:nvSpPr>
        <p:spPr>
          <a:xfrm>
            <a:off x="91440" y="935482"/>
            <a:ext cx="11950941" cy="419100"/>
          </a:xfrm>
          <a:prstGeom prst="roundRect">
            <a:avLst>
              <a:gd name="adj" fmla="val 0"/>
            </a:avLst>
          </a:prstGeom>
          <a:solidFill>
            <a:schemeClr val="lt1"/>
          </a:solidFill>
          <a:ln>
            <a:noFill/>
          </a:ln>
          <a:effectLst/>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10000"/>
              </a:lnSpc>
              <a:buClr>
                <a:schemeClr val="dk1"/>
              </a:buClr>
              <a:buSzPts val="1800"/>
            </a:pPr>
            <a:r>
              <a:rPr lang="en-US" sz="1800" b="1" dirty="0">
                <a:latin typeface="Segoe UI Semilight" panose="020B0402040204020203" pitchFamily="34" charset="0"/>
                <a:ea typeface="Roboto"/>
                <a:cs typeface="Segoe UI Semilight" panose="020B0402040204020203" pitchFamily="34" charset="0"/>
                <a:sym typeface="Roboto"/>
              </a:rPr>
              <a:t>In most cases, the City </a:t>
            </a:r>
            <a:r>
              <a:rPr lang="en-US" sz="1800" b="1" dirty="0">
                <a:solidFill>
                  <a:schemeClr val="tx1"/>
                </a:solidFill>
                <a:latin typeface="Segoe UI Semilight" panose="020B0402040204020203" pitchFamily="34" charset="0"/>
                <a:ea typeface="Roboto"/>
                <a:cs typeface="Segoe UI Semilight" panose="020B0402040204020203" pitchFamily="34" charset="0"/>
                <a:sym typeface="Roboto"/>
              </a:rPr>
              <a:t>(through DDC) </a:t>
            </a:r>
            <a:r>
              <a:rPr lang="en-US" sz="1800" b="1" dirty="0">
                <a:latin typeface="Segoe UI Semilight" panose="020B0402040204020203" pitchFamily="34" charset="0"/>
                <a:ea typeface="Roboto"/>
                <a:cs typeface="Segoe UI Semilight" panose="020B0402040204020203" pitchFamily="34" charset="0"/>
                <a:sym typeface="Roboto"/>
              </a:rPr>
              <a:t>will manage your construction project. Average ideal timeline:</a:t>
            </a:r>
            <a:endParaRPr lang="en-US" sz="1800" dirty="0">
              <a:latin typeface="Segoe UI Semilight" panose="020B0402040204020203" pitchFamily="34" charset="0"/>
              <a:ea typeface="Roboto"/>
              <a:cs typeface="Segoe UI Semilight" panose="020B0402040204020203" pitchFamily="34" charset="0"/>
              <a:sym typeface="Roboto"/>
            </a:endParaRPr>
          </a:p>
        </p:txBody>
      </p:sp>
      <p:sp>
        <p:nvSpPr>
          <p:cNvPr id="32" name="TextBox 31"/>
          <p:cNvSpPr txBox="1"/>
          <p:nvPr/>
        </p:nvSpPr>
        <p:spPr>
          <a:xfrm>
            <a:off x="83187" y="1432597"/>
            <a:ext cx="1897588" cy="1169551"/>
          </a:xfrm>
          <a:prstGeom prst="rect">
            <a:avLst/>
          </a:prstGeom>
          <a:noFill/>
          <a:ln>
            <a:noFill/>
          </a:ln>
        </p:spPr>
        <p:txBody>
          <a:bodyPr wrap="square" rtlCol="0">
            <a:spAutoFit/>
          </a:bodyPr>
          <a:lstStyle/>
          <a:p>
            <a:pPr marL="225425" indent="-225425"/>
            <a:r>
              <a:rPr lang="en-US" b="1" dirty="0">
                <a:solidFill>
                  <a:srgbClr val="CD7597"/>
                </a:solidFill>
                <a:latin typeface="Segoe UI Semilight" panose="020B0402040204020203" pitchFamily="34" charset="0"/>
                <a:ea typeface="Open Sans Condensed Light" pitchFamily="2" charset="0"/>
                <a:cs typeface="Segoe UI Semilight" panose="020B0402040204020203" pitchFamily="34" charset="0"/>
              </a:rPr>
              <a:t>1 | Project </a:t>
            </a:r>
            <a:r>
              <a:rPr lang="en-US" b="1">
                <a:solidFill>
                  <a:srgbClr val="CD7597"/>
                </a:solidFill>
                <a:latin typeface="Segoe UI Semilight" panose="020B0402040204020203" pitchFamily="34" charset="0"/>
                <a:ea typeface="Open Sans Condensed Light" pitchFamily="2" charset="0"/>
                <a:cs typeface="Segoe UI Semilight" panose="020B0402040204020203" pitchFamily="34" charset="0"/>
              </a:rPr>
              <a:t>Scope Creation:</a:t>
            </a:r>
            <a:endParaRPr lang="en-US" b="1" dirty="0">
              <a:solidFill>
                <a:srgbClr val="CD7597"/>
              </a:solidFill>
              <a:latin typeface="Segoe UI Semilight" panose="020B0402040204020203" pitchFamily="34" charset="0"/>
              <a:ea typeface="Open Sans Condensed Light" pitchFamily="2" charset="0"/>
              <a:cs typeface="Segoe UI Semilight" panose="020B0402040204020203" pitchFamily="34" charset="0"/>
            </a:endParaRPr>
          </a:p>
          <a:p>
            <a:pPr marL="225425"/>
            <a:r>
              <a:rPr lang="en-US" dirty="0">
                <a:latin typeface="Segoe UI Semilight" panose="020B0402040204020203" pitchFamily="34" charset="0"/>
                <a:ea typeface="Open Sans Condensed Light" pitchFamily="2" charset="0"/>
                <a:cs typeface="Segoe UI Semilight" panose="020B0402040204020203" pitchFamily="34" charset="0"/>
              </a:rPr>
              <a:t>Work with DCLA Project Manager to define scope</a:t>
            </a:r>
          </a:p>
        </p:txBody>
      </p:sp>
      <p:sp>
        <p:nvSpPr>
          <p:cNvPr id="39" name="Chevron 38"/>
          <p:cNvSpPr/>
          <p:nvPr/>
        </p:nvSpPr>
        <p:spPr>
          <a:xfrm>
            <a:off x="81671" y="2743200"/>
            <a:ext cx="1631754" cy="530512"/>
          </a:xfrm>
          <a:prstGeom prst="chevron">
            <a:avLst/>
          </a:prstGeom>
          <a:solidFill>
            <a:srgbClr val="D284A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a:solidFill>
                  <a:schemeClr val="tx1"/>
                </a:solidFill>
                <a:latin typeface="Segoe UI Semibold" panose="020B0702040204020203" pitchFamily="34" charset="0"/>
                <a:cs typeface="Segoe UI Semibold" panose="020B0702040204020203" pitchFamily="34" charset="0"/>
              </a:rPr>
              <a:t>3-9 Months</a:t>
            </a:r>
          </a:p>
        </p:txBody>
      </p:sp>
      <p:sp>
        <p:nvSpPr>
          <p:cNvPr id="37" name="Rectangle 36"/>
          <p:cNvSpPr/>
          <p:nvPr/>
        </p:nvSpPr>
        <p:spPr>
          <a:xfrm>
            <a:off x="1425223" y="3336152"/>
            <a:ext cx="1961443" cy="954107"/>
          </a:xfrm>
          <a:prstGeom prst="rect">
            <a:avLst/>
          </a:prstGeom>
          <a:ln>
            <a:noFill/>
          </a:ln>
        </p:spPr>
        <p:txBody>
          <a:bodyPr wrap="square">
            <a:spAutoFit/>
          </a:bodyPr>
          <a:lstStyle/>
          <a:p>
            <a:pPr marL="282575" indent="-282575"/>
            <a:r>
              <a:rPr lang="en-US" b="1" dirty="0">
                <a:solidFill>
                  <a:srgbClr val="A699C3"/>
                </a:solidFill>
                <a:latin typeface="Segoe UI Semilight" panose="020B0402040204020203" pitchFamily="34" charset="0"/>
                <a:ea typeface="Open Sans Condensed Light" pitchFamily="2" charset="0"/>
                <a:cs typeface="Segoe UI Semilight" panose="020B0402040204020203" pitchFamily="34" charset="0"/>
              </a:rPr>
              <a:t>2 | Front End Planning:</a:t>
            </a:r>
          </a:p>
          <a:p>
            <a:pPr marL="282575" indent="-282575"/>
            <a:r>
              <a:rPr lang="en-US" dirty="0">
                <a:latin typeface="Segoe UI Semilight" panose="020B0402040204020203" pitchFamily="34" charset="0"/>
                <a:ea typeface="Open Sans Condensed Light" pitchFamily="2" charset="0"/>
                <a:cs typeface="Segoe UI Semilight" panose="020B0402040204020203" pitchFamily="34" charset="0"/>
              </a:rPr>
              <a:t>	DDC will do initial feasibility and cost estimate reports</a:t>
            </a:r>
          </a:p>
        </p:txBody>
      </p:sp>
      <p:sp>
        <p:nvSpPr>
          <p:cNvPr id="25" name="Chevron 24"/>
          <p:cNvSpPr/>
          <p:nvPr/>
        </p:nvSpPr>
        <p:spPr>
          <a:xfrm>
            <a:off x="1499616" y="2743200"/>
            <a:ext cx="1621985" cy="530512"/>
          </a:xfrm>
          <a:prstGeom prst="chevron">
            <a:avLst/>
          </a:prstGeom>
          <a:solidFill>
            <a:srgbClr val="C1B8D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a:solidFill>
                  <a:schemeClr val="tx1"/>
                </a:solidFill>
                <a:latin typeface="Segoe UI Semibold" panose="020B0702040204020203" pitchFamily="34" charset="0"/>
                <a:cs typeface="Segoe UI Semibold" panose="020B0702040204020203" pitchFamily="34" charset="0"/>
              </a:rPr>
              <a:t>9</a:t>
            </a:r>
          </a:p>
          <a:p>
            <a:pPr algn="ctr"/>
            <a:r>
              <a:rPr lang="en-US" sz="1600" b="1" dirty="0">
                <a:solidFill>
                  <a:schemeClr val="tx1"/>
                </a:solidFill>
                <a:latin typeface="Segoe UI Semibold" panose="020B0702040204020203" pitchFamily="34" charset="0"/>
                <a:cs typeface="Segoe UI Semibold" panose="020B0702040204020203" pitchFamily="34" charset="0"/>
              </a:rPr>
              <a:t> Months</a:t>
            </a:r>
          </a:p>
        </p:txBody>
      </p:sp>
      <p:sp>
        <p:nvSpPr>
          <p:cNvPr id="64" name="Rectangle 63"/>
          <p:cNvSpPr/>
          <p:nvPr/>
        </p:nvSpPr>
        <p:spPr>
          <a:xfrm>
            <a:off x="3443113" y="1484774"/>
            <a:ext cx="1989666" cy="1169551"/>
          </a:xfrm>
          <a:prstGeom prst="rect">
            <a:avLst/>
          </a:prstGeom>
        </p:spPr>
        <p:txBody>
          <a:bodyPr wrap="square">
            <a:spAutoFit/>
          </a:bodyPr>
          <a:lstStyle/>
          <a:p>
            <a:pPr marL="282575" indent="-282575"/>
            <a:r>
              <a:rPr lang="en-US" b="1" dirty="0">
                <a:solidFill>
                  <a:srgbClr val="24BECE"/>
                </a:solidFill>
                <a:latin typeface="Segoe UI Semilight" panose="020B0402040204020203" pitchFamily="34" charset="0"/>
                <a:ea typeface="Open Sans Condensed Light" pitchFamily="2" charset="0"/>
                <a:cs typeface="Segoe UI Semilight" panose="020B0402040204020203" pitchFamily="34" charset="0"/>
              </a:rPr>
              <a:t>3 | Project Design:</a:t>
            </a:r>
          </a:p>
          <a:p>
            <a:pPr marL="282575" indent="-282575"/>
            <a:r>
              <a:rPr lang="en-US" dirty="0">
                <a:latin typeface="Segoe UI Semilight" panose="020B0402040204020203" pitchFamily="34" charset="0"/>
                <a:ea typeface="Open Sans Condensed Light" pitchFamily="2" charset="0"/>
                <a:cs typeface="Segoe UI Semilight" panose="020B0402040204020203" pitchFamily="34" charset="0"/>
              </a:rPr>
              <a:t>	Consultant procurement and design is managed by DDC</a:t>
            </a:r>
          </a:p>
        </p:txBody>
      </p:sp>
      <p:sp>
        <p:nvSpPr>
          <p:cNvPr id="26" name="Chevron 25"/>
          <p:cNvSpPr/>
          <p:nvPr/>
        </p:nvSpPr>
        <p:spPr>
          <a:xfrm>
            <a:off x="2908417" y="2743200"/>
            <a:ext cx="3034537" cy="530512"/>
          </a:xfrm>
          <a:prstGeom prst="chevron">
            <a:avLst/>
          </a:prstGeom>
          <a:solidFill>
            <a:srgbClr val="39CDDD"/>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r>
              <a:rPr lang="en-US" sz="1600" b="1" dirty="0">
                <a:solidFill>
                  <a:schemeClr val="tx1"/>
                </a:solidFill>
                <a:latin typeface="Segoe UI Semibold" panose="020B0702040204020203" pitchFamily="34" charset="0"/>
                <a:ea typeface="Roboto"/>
                <a:cs typeface="Segoe UI Semibold" panose="020B0702040204020203" pitchFamily="34" charset="0"/>
              </a:rPr>
              <a:t>12 - 18</a:t>
            </a:r>
            <a:endParaRPr lang="en-US" sz="1600" b="1" dirty="0">
              <a:solidFill>
                <a:schemeClr val="tx1"/>
              </a:solidFill>
              <a:latin typeface="Segoe UI Semibold" panose="020B0702040204020203" pitchFamily="34" charset="0"/>
              <a:cs typeface="Segoe UI Semibold" panose="020B0702040204020203" pitchFamily="34" charset="0"/>
            </a:endParaRPr>
          </a:p>
          <a:p>
            <a:pPr algn="ctr"/>
            <a:r>
              <a:rPr lang="en-US" sz="1600" b="1" dirty="0">
                <a:solidFill>
                  <a:schemeClr val="tx1"/>
                </a:solidFill>
                <a:latin typeface="Segoe UI Semibold" panose="020B0702040204020203" pitchFamily="34" charset="0"/>
                <a:cs typeface="Segoe UI Semibold" panose="020B0702040204020203" pitchFamily="34" charset="0"/>
              </a:rPr>
              <a:t> Months</a:t>
            </a:r>
          </a:p>
        </p:txBody>
      </p:sp>
      <p:sp>
        <p:nvSpPr>
          <p:cNvPr id="21" name="Rectangle 20"/>
          <p:cNvSpPr/>
          <p:nvPr/>
        </p:nvSpPr>
        <p:spPr>
          <a:xfrm>
            <a:off x="5641625" y="3330508"/>
            <a:ext cx="2078770" cy="1600438"/>
          </a:xfrm>
          <a:prstGeom prst="rect">
            <a:avLst/>
          </a:prstGeom>
        </p:spPr>
        <p:txBody>
          <a:bodyPr wrap="square">
            <a:spAutoFit/>
          </a:bodyPr>
          <a:lstStyle/>
          <a:p>
            <a:pPr marL="282575" indent="-282575"/>
            <a:r>
              <a:rPr lang="en-US" b="1" dirty="0">
                <a:solidFill>
                  <a:srgbClr val="DEA900"/>
                </a:solidFill>
                <a:latin typeface="Segoe UI Semilight" panose="020B0402040204020203" pitchFamily="34" charset="0"/>
                <a:ea typeface="Open Sans Condensed Light" pitchFamily="2" charset="0"/>
                <a:cs typeface="Segoe UI Semilight" panose="020B0402040204020203" pitchFamily="34" charset="0"/>
              </a:rPr>
              <a:t>4 | Construction</a:t>
            </a:r>
          </a:p>
          <a:p>
            <a:pPr marL="282575" indent="-282575"/>
            <a:r>
              <a:rPr lang="en-US" b="1" dirty="0">
                <a:solidFill>
                  <a:srgbClr val="DEA900"/>
                </a:solidFill>
                <a:latin typeface="Segoe UI Semilight" panose="020B0402040204020203" pitchFamily="34" charset="0"/>
                <a:ea typeface="Open Sans Condensed Light" pitchFamily="2" charset="0"/>
                <a:cs typeface="Segoe UI Semilight" panose="020B0402040204020203" pitchFamily="34" charset="0"/>
              </a:rPr>
              <a:t>     Contract Bidding:</a:t>
            </a:r>
          </a:p>
          <a:p>
            <a:pPr marL="282575" indent="-282575"/>
            <a:r>
              <a:rPr lang="en-US" dirty="0">
                <a:latin typeface="Segoe UI Semilight" panose="020B0402040204020203" pitchFamily="34" charset="0"/>
                <a:ea typeface="Open Sans Condensed Light" pitchFamily="2" charset="0"/>
                <a:cs typeface="Segoe UI Semilight" panose="020B0402040204020203" pitchFamily="34" charset="0"/>
              </a:rPr>
              <a:t>	Once construction documents are finalized, project is bid out and contactors procured</a:t>
            </a:r>
          </a:p>
        </p:txBody>
      </p:sp>
      <p:sp>
        <p:nvSpPr>
          <p:cNvPr id="40" name="Chevron 39"/>
          <p:cNvSpPr/>
          <p:nvPr/>
        </p:nvSpPr>
        <p:spPr>
          <a:xfrm>
            <a:off x="5724144" y="2743200"/>
            <a:ext cx="1621985" cy="530512"/>
          </a:xfrm>
          <a:prstGeom prst="chevron">
            <a:avLst/>
          </a:prstGeom>
          <a:solidFill>
            <a:srgbClr val="FFBA5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a:solidFill>
                  <a:schemeClr val="tx1"/>
                </a:solidFill>
                <a:latin typeface="Segoe UI Semibold" panose="020B0702040204020203" pitchFamily="34" charset="0"/>
                <a:cs typeface="Segoe UI Semibold" panose="020B0702040204020203" pitchFamily="34" charset="0"/>
              </a:rPr>
              <a:t>9</a:t>
            </a:r>
          </a:p>
          <a:p>
            <a:pPr algn="ctr"/>
            <a:r>
              <a:rPr lang="en-US" sz="1600" b="1" dirty="0">
                <a:solidFill>
                  <a:schemeClr val="tx1"/>
                </a:solidFill>
                <a:latin typeface="Segoe UI Semibold" panose="020B0702040204020203" pitchFamily="34" charset="0"/>
                <a:cs typeface="Segoe UI Semibold" panose="020B0702040204020203" pitchFamily="34" charset="0"/>
              </a:rPr>
              <a:t> Months</a:t>
            </a:r>
          </a:p>
        </p:txBody>
      </p:sp>
      <p:sp>
        <p:nvSpPr>
          <p:cNvPr id="24" name="Rectangle 23"/>
          <p:cNvSpPr/>
          <p:nvPr/>
        </p:nvSpPr>
        <p:spPr>
          <a:xfrm>
            <a:off x="8136470" y="1479129"/>
            <a:ext cx="2362764" cy="1169551"/>
          </a:xfrm>
          <a:prstGeom prst="rect">
            <a:avLst/>
          </a:prstGeom>
        </p:spPr>
        <p:txBody>
          <a:bodyPr wrap="square">
            <a:spAutoFit/>
          </a:bodyPr>
          <a:lstStyle/>
          <a:p>
            <a:pPr marL="282575" indent="-282575"/>
            <a:r>
              <a:rPr lang="en-US" b="1" dirty="0">
                <a:solidFill>
                  <a:srgbClr val="C9D349"/>
                </a:solidFill>
                <a:latin typeface="Segoe UI Semilight" panose="020B0402040204020203" pitchFamily="34" charset="0"/>
                <a:ea typeface="Open Sans Condensed Light" pitchFamily="2" charset="0"/>
                <a:cs typeface="Segoe UI Semilight" panose="020B0402040204020203" pitchFamily="34" charset="0"/>
              </a:rPr>
              <a:t>5 | Construction:</a:t>
            </a:r>
          </a:p>
          <a:p>
            <a:pPr marL="282575" indent="-282575"/>
            <a:r>
              <a:rPr lang="en-US" dirty="0">
                <a:latin typeface="Segoe UI Semilight" panose="020B0402040204020203" pitchFamily="34" charset="0"/>
                <a:ea typeface="Open Sans Condensed Light" pitchFamily="2" charset="0"/>
                <a:cs typeface="Segoe UI Semilight" panose="020B0402040204020203" pitchFamily="34" charset="0"/>
              </a:rPr>
              <a:t>	DDC holds all contracts and manages construction through </a:t>
            </a:r>
          </a:p>
          <a:p>
            <a:pPr marL="282575" indent="-282575"/>
            <a:r>
              <a:rPr lang="en-US" dirty="0">
                <a:latin typeface="Segoe UI Semilight" panose="020B0402040204020203" pitchFamily="34" charset="0"/>
                <a:ea typeface="Open Sans Condensed Light" pitchFamily="2" charset="0"/>
                <a:cs typeface="Segoe UI Semilight" panose="020B0402040204020203" pitchFamily="34" charset="0"/>
              </a:rPr>
              <a:t>	C of O (if required)</a:t>
            </a:r>
          </a:p>
        </p:txBody>
      </p:sp>
      <p:sp>
        <p:nvSpPr>
          <p:cNvPr id="27" name="Chevron 26"/>
          <p:cNvSpPr/>
          <p:nvPr/>
        </p:nvSpPr>
        <p:spPr>
          <a:xfrm>
            <a:off x="7136087" y="2743200"/>
            <a:ext cx="3947249" cy="530352"/>
          </a:xfrm>
          <a:prstGeom prst="chevron">
            <a:avLst/>
          </a:prstGeom>
          <a:solidFill>
            <a:srgbClr val="D2DB6B"/>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r>
              <a:rPr lang="en-US" sz="1600" b="1" dirty="0">
                <a:solidFill>
                  <a:schemeClr val="tx1"/>
                </a:solidFill>
                <a:latin typeface="Segoe UI Semibold" panose="020B0702040204020203" pitchFamily="34" charset="0"/>
                <a:ea typeface="Roboto"/>
                <a:cs typeface="Segoe UI Semibold" panose="020B0702040204020203" pitchFamily="34" charset="0"/>
              </a:rPr>
              <a:t>6 - 48</a:t>
            </a:r>
            <a:endParaRPr lang="en-US" sz="1600" b="1" dirty="0">
              <a:solidFill>
                <a:schemeClr val="tx1"/>
              </a:solidFill>
              <a:latin typeface="Segoe UI Semibold" panose="020B0702040204020203" pitchFamily="34" charset="0"/>
              <a:cs typeface="Segoe UI Semibold" panose="020B0702040204020203" pitchFamily="34" charset="0"/>
            </a:endParaRPr>
          </a:p>
          <a:p>
            <a:pPr algn="ctr"/>
            <a:r>
              <a:rPr lang="en-US" sz="1600" b="1" dirty="0">
                <a:solidFill>
                  <a:schemeClr val="tx1"/>
                </a:solidFill>
                <a:latin typeface="Segoe UI Semibold" panose="020B0702040204020203" pitchFamily="34" charset="0"/>
                <a:cs typeface="Segoe UI Semibold" panose="020B0702040204020203" pitchFamily="34" charset="0"/>
              </a:rPr>
              <a:t> Months</a:t>
            </a:r>
          </a:p>
        </p:txBody>
      </p:sp>
      <p:sp>
        <p:nvSpPr>
          <p:cNvPr id="28" name="Rectangle 27"/>
          <p:cNvSpPr/>
          <p:nvPr/>
        </p:nvSpPr>
        <p:spPr>
          <a:xfrm>
            <a:off x="10671835" y="3281559"/>
            <a:ext cx="1520165" cy="1384995"/>
          </a:xfrm>
          <a:prstGeom prst="rect">
            <a:avLst/>
          </a:prstGeom>
        </p:spPr>
        <p:txBody>
          <a:bodyPr wrap="square">
            <a:spAutoFit/>
          </a:bodyPr>
          <a:lstStyle/>
          <a:p>
            <a:pPr marL="282575" indent="-282575"/>
            <a:r>
              <a:rPr lang="en-US" b="1" dirty="0">
                <a:solidFill>
                  <a:srgbClr val="C74D99"/>
                </a:solidFill>
                <a:latin typeface="Segoe UI Semilight" panose="020B0402040204020203" pitchFamily="34" charset="0"/>
                <a:ea typeface="Open Sans Condensed Light" pitchFamily="2" charset="0"/>
                <a:cs typeface="Segoe UI Semilight" panose="020B0402040204020203" pitchFamily="34" charset="0"/>
              </a:rPr>
              <a:t>6 | Project </a:t>
            </a:r>
          </a:p>
          <a:p>
            <a:pPr marL="282575" indent="-46038"/>
            <a:r>
              <a:rPr lang="en-US" b="1" dirty="0">
                <a:solidFill>
                  <a:srgbClr val="C74D99"/>
                </a:solidFill>
                <a:latin typeface="Segoe UI Semilight" panose="020B0402040204020203" pitchFamily="34" charset="0"/>
                <a:ea typeface="Open Sans Condensed Light" pitchFamily="2" charset="0"/>
                <a:cs typeface="Segoe UI Semilight" panose="020B0402040204020203" pitchFamily="34" charset="0"/>
              </a:rPr>
              <a:t>Closeout:</a:t>
            </a:r>
          </a:p>
          <a:p>
            <a:pPr marL="282575" indent="-282575"/>
            <a:r>
              <a:rPr lang="en-US" dirty="0">
                <a:latin typeface="Segoe UI Semilight" panose="020B0402040204020203" pitchFamily="34" charset="0"/>
                <a:ea typeface="Open Sans Condensed Light" pitchFamily="2" charset="0"/>
                <a:cs typeface="Segoe UI Semilight" panose="020B0402040204020203" pitchFamily="34" charset="0"/>
              </a:rPr>
              <a:t>	Closeout with project </a:t>
            </a:r>
          </a:p>
          <a:p>
            <a:pPr marL="282575" indent="-1588"/>
            <a:r>
              <a:rPr lang="en-US" dirty="0">
                <a:latin typeface="Segoe UI Semilight" panose="020B0402040204020203" pitchFamily="34" charset="0"/>
                <a:ea typeface="Open Sans Condensed Light" pitchFamily="2" charset="0"/>
                <a:cs typeface="Segoe UI Semilight" panose="020B0402040204020203" pitchFamily="34" charset="0"/>
              </a:rPr>
              <a:t>evaluation </a:t>
            </a:r>
          </a:p>
          <a:p>
            <a:pPr marL="282575" indent="-1588"/>
            <a:r>
              <a:rPr lang="en-US" dirty="0">
                <a:latin typeface="Segoe UI Semilight" panose="020B0402040204020203" pitchFamily="34" charset="0"/>
                <a:ea typeface="Open Sans Condensed Light" pitchFamily="2" charset="0"/>
                <a:cs typeface="Segoe UI Semilight" panose="020B0402040204020203" pitchFamily="34" charset="0"/>
              </a:rPr>
              <a:t>and summary </a:t>
            </a:r>
          </a:p>
        </p:txBody>
      </p:sp>
      <p:sp>
        <p:nvSpPr>
          <p:cNvPr id="41" name="Chevron 40"/>
          <p:cNvSpPr/>
          <p:nvPr/>
        </p:nvSpPr>
        <p:spPr>
          <a:xfrm>
            <a:off x="10854720" y="2742471"/>
            <a:ext cx="1269318" cy="530352"/>
          </a:xfrm>
          <a:prstGeom prst="chevron">
            <a:avLst/>
          </a:prstGeom>
          <a:solidFill>
            <a:srgbClr val="D67BB3"/>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r>
              <a:rPr lang="en-US" sz="1600" b="1" dirty="0">
                <a:solidFill>
                  <a:schemeClr val="tx1"/>
                </a:solidFill>
                <a:latin typeface="Segoe UI Semibold" panose="020B0702040204020203" pitchFamily="34" charset="0"/>
                <a:ea typeface="Roboto"/>
                <a:cs typeface="Segoe UI Semibold" panose="020B0702040204020203" pitchFamily="34" charset="0"/>
              </a:rPr>
              <a:t>&gt; 12</a:t>
            </a:r>
            <a:endParaRPr lang="en-US" sz="1600" b="1" dirty="0">
              <a:solidFill>
                <a:schemeClr val="tx1"/>
              </a:solidFill>
              <a:latin typeface="Segoe UI Semibold" panose="020B0702040204020203" pitchFamily="34" charset="0"/>
              <a:ea typeface="Roboto" panose="02000000000000000000" pitchFamily="2" charset="0"/>
              <a:cs typeface="Segoe UI Semibold" panose="020B0702040204020203" pitchFamily="34" charset="0"/>
            </a:endParaRPr>
          </a:p>
          <a:p>
            <a:pPr algn="ctr"/>
            <a:r>
              <a:rPr lang="en-US" sz="1600" b="1" dirty="0">
                <a:solidFill>
                  <a:schemeClr val="tx1"/>
                </a:solidFill>
                <a:latin typeface="Segoe UI Semibold" panose="020B0702040204020203" pitchFamily="34" charset="0"/>
                <a:cs typeface="Segoe UI Semibold" panose="020B0702040204020203" pitchFamily="34" charset="0"/>
              </a:rPr>
              <a:t>Mo</a:t>
            </a:r>
          </a:p>
        </p:txBody>
      </p:sp>
      <p:sp>
        <p:nvSpPr>
          <p:cNvPr id="311" name="Google Shape;311;p28"/>
          <p:cNvSpPr/>
          <p:nvPr/>
        </p:nvSpPr>
        <p:spPr>
          <a:xfrm>
            <a:off x="420624" y="5119688"/>
            <a:ext cx="11345294" cy="1644606"/>
          </a:xfrm>
          <a:prstGeom prst="roundRect">
            <a:avLst>
              <a:gd name="adj" fmla="val 3475"/>
            </a:avLst>
          </a:prstGeom>
          <a:solidFill>
            <a:schemeClr val="lt1"/>
          </a:solidFill>
          <a:ln w="9525" cap="flat" cmpd="sng">
            <a:noFill/>
            <a:prstDash val="solid"/>
            <a:round/>
            <a:headEnd type="none" w="sm" len="sm"/>
            <a:tailEnd type="none" w="sm" len="sm"/>
          </a:ln>
          <a:effectLst/>
        </p:spPr>
        <p:txBody>
          <a:bodyPr spcFirstLastPara="1" wrap="square" lIns="91425" tIns="45700" rIns="91425" bIns="45700" anchor="ctr" anchorCtr="0">
            <a:noAutofit/>
          </a:bodyPr>
          <a:lstStyle/>
          <a:p>
            <a:pPr marL="0" marR="0" lvl="0" indent="0" algn="ctr" rtl="0">
              <a:lnSpc>
                <a:spcPct val="110000"/>
              </a:lnSpc>
              <a:spcBef>
                <a:spcPts val="0"/>
              </a:spcBef>
              <a:spcAft>
                <a:spcPts val="0"/>
              </a:spcAft>
              <a:buClr>
                <a:schemeClr val="dk1"/>
              </a:buClr>
              <a:buSzPts val="1800"/>
              <a:buFont typeface="Arial"/>
              <a:buNone/>
            </a:pPr>
            <a:r>
              <a:rPr lang="en-US" sz="1800" b="1" i="0" u="none" strike="noStrike" cap="none" dirty="0">
                <a:solidFill>
                  <a:schemeClr val="dk1"/>
                </a:solidFill>
                <a:latin typeface="Segoe UI Semilight" panose="020B0402040204020203" pitchFamily="34" charset="0"/>
                <a:ea typeface="Roboto"/>
                <a:cs typeface="Segoe UI Semilight" panose="020B0402040204020203" pitchFamily="34" charset="0"/>
                <a:sym typeface="Roboto"/>
              </a:rPr>
              <a:t>Timeframes depend on the scale, budget and complexity of the project. The timeline shown represents optimal durations without delays and is based on complete submissions + timely actions.</a:t>
            </a:r>
            <a:endParaRPr lang="en-US" sz="1800" b="1" i="0" u="none" strike="noStrike" cap="none" dirty="0">
              <a:solidFill>
                <a:srgbClr val="000000"/>
              </a:solidFill>
              <a:latin typeface="Segoe UI Semilight" panose="020B0402040204020203" pitchFamily="34" charset="0"/>
              <a:ea typeface="Roboto"/>
              <a:cs typeface="Segoe UI Semilight" panose="020B0402040204020203" pitchFamily="34" charset="0"/>
              <a:sym typeface="Roboto"/>
            </a:endParaRPr>
          </a:p>
          <a:p>
            <a:pPr marL="0" marR="0" lvl="0" indent="0" algn="ctr" rtl="0">
              <a:lnSpc>
                <a:spcPct val="110000"/>
              </a:lnSpc>
              <a:spcBef>
                <a:spcPts val="0"/>
              </a:spcBef>
              <a:spcAft>
                <a:spcPts val="0"/>
              </a:spcAft>
              <a:buClr>
                <a:schemeClr val="dk1"/>
              </a:buClr>
              <a:buSzPts val="1200"/>
              <a:buFont typeface="Arial"/>
              <a:buNone/>
            </a:pPr>
            <a:endParaRPr lang="en-US" sz="1100" b="1" i="0" u="none" strike="noStrike" cap="none" dirty="0">
              <a:solidFill>
                <a:schemeClr val="dk1"/>
              </a:solidFill>
              <a:latin typeface="Segoe UI Semilight" panose="020B0402040204020203" pitchFamily="34" charset="0"/>
              <a:ea typeface="Roboto"/>
              <a:cs typeface="Segoe UI Semilight" panose="020B0402040204020203" pitchFamily="34" charset="0"/>
              <a:sym typeface="Roboto"/>
            </a:endParaRPr>
          </a:p>
          <a:p>
            <a:pPr algn="ctr"/>
            <a:r>
              <a:rPr lang="en-US" sz="1800" b="1" dirty="0">
                <a:latin typeface="Segoe UI Semilight" panose="020B0402040204020203" pitchFamily="34" charset="0"/>
                <a:ea typeface="Roboto"/>
                <a:cs typeface="Segoe UI Semilight" panose="020B0402040204020203" pitchFamily="34" charset="0"/>
              </a:rPr>
              <a:t>There are many legal requirements that may result in delays such as Restrictive Covenants</a:t>
            </a:r>
            <a:r>
              <a:rPr lang="en-US" sz="1800" b="1" dirty="0">
                <a:solidFill>
                  <a:schemeClr val="tx1"/>
                </a:solidFill>
                <a:latin typeface="Segoe UI Semilight" panose="020B0402040204020203" pitchFamily="34" charset="0"/>
                <a:ea typeface="Roboto"/>
                <a:cs typeface="Segoe UI Semilight" panose="020B0402040204020203" pitchFamily="34" charset="0"/>
              </a:rPr>
              <a:t>, </a:t>
            </a:r>
            <a:r>
              <a:rPr lang="en-US" sz="1800" b="1" dirty="0">
                <a:solidFill>
                  <a:schemeClr val="tx1"/>
                </a:solidFill>
                <a:effectLst/>
                <a:latin typeface="Segoe UI Semilight" panose="020B0402040204020203" pitchFamily="34" charset="0"/>
                <a:ea typeface="Times New Roman" panose="02020603050405020304" pitchFamily="18" charset="0"/>
                <a:cs typeface="Segoe UI Semilight" panose="020B0402040204020203" pitchFamily="34" charset="0"/>
              </a:rPr>
              <a:t>subordination of </a:t>
            </a:r>
          </a:p>
          <a:p>
            <a:pPr algn="ctr"/>
            <a:r>
              <a:rPr lang="en-US" sz="1800" b="1" dirty="0">
                <a:solidFill>
                  <a:schemeClr val="tx1"/>
                </a:solidFill>
                <a:effectLst/>
                <a:latin typeface="Segoe UI Semilight" panose="020B0402040204020203" pitchFamily="34" charset="0"/>
                <a:ea typeface="Times New Roman" panose="02020603050405020304" pitchFamily="18" charset="0"/>
                <a:cs typeface="Segoe UI Semilight" panose="020B0402040204020203" pitchFamily="34" charset="0"/>
              </a:rPr>
              <a:t>existing</a:t>
            </a:r>
            <a:r>
              <a:rPr lang="en-US" sz="1800" b="1" dirty="0">
                <a:solidFill>
                  <a:srgbClr val="ED5C57"/>
                </a:solidFill>
                <a:effectLst/>
                <a:latin typeface="Segoe UI Semilight" panose="020B0402040204020203" pitchFamily="34" charset="0"/>
                <a:ea typeface="Times New Roman" panose="02020603050405020304" pitchFamily="18" charset="0"/>
                <a:cs typeface="Segoe UI Semilight" panose="020B0402040204020203" pitchFamily="34" charset="0"/>
              </a:rPr>
              <a:t> </a:t>
            </a:r>
            <a:r>
              <a:rPr lang="en-US" sz="1800" b="1" dirty="0">
                <a:latin typeface="Segoe UI Semilight" panose="020B0402040204020203" pitchFamily="34" charset="0"/>
                <a:ea typeface="Roboto"/>
                <a:cs typeface="Segoe UI Semilight" panose="020B0402040204020203" pitchFamily="34" charset="0"/>
              </a:rPr>
              <a:t>mortgages, lease amendments, etc.</a:t>
            </a:r>
          </a:p>
        </p:txBody>
      </p:sp>
      <p:sp>
        <p:nvSpPr>
          <p:cNvPr id="2" name="Flowchart: Extract 1">
            <a:extLst>
              <a:ext uri="{FF2B5EF4-FFF2-40B4-BE49-F238E27FC236}">
                <a16:creationId xmlns:a16="http://schemas.microsoft.com/office/drawing/2014/main" id="{F06723EC-A18F-B1D1-D5BF-81C5A6F2A92B}"/>
              </a:ext>
              <a:ext uri="{C183D7F6-B498-43B3-948B-1728B52AA6E4}">
                <adec:decorative xmlns:adec="http://schemas.microsoft.com/office/drawing/2017/decorative" val="1"/>
              </a:ext>
            </a:extLst>
          </p:cNvPr>
          <p:cNvSpPr/>
          <p:nvPr/>
        </p:nvSpPr>
        <p:spPr>
          <a:xfrm rot="5400000">
            <a:off x="-236219" y="281940"/>
            <a:ext cx="777240" cy="304802"/>
          </a:xfrm>
          <a:prstGeom prst="flowChartExtract">
            <a:avLst/>
          </a:prstGeom>
          <a:solidFill>
            <a:srgbClr val="39CD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40496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C71B9BD4-069B-E219-1BA1-FD9EAF12D087}"/>
              </a:ext>
            </a:extLst>
          </p:cNvPr>
          <p:cNvSpPr>
            <a:spLocks noGrp="1"/>
          </p:cNvSpPr>
          <p:nvPr>
            <p:ph type="title"/>
          </p:nvPr>
        </p:nvSpPr>
        <p:spPr/>
        <p:txBody>
          <a:bodyPr/>
          <a:lstStyle/>
          <a:p>
            <a:pPr marL="231775"/>
            <a:r>
              <a:rPr lang="en-US" dirty="0">
                <a:sym typeface="Roboto"/>
              </a:rPr>
              <a:t>Project Requirements </a:t>
            </a:r>
            <a:r>
              <a:rPr lang="en-US" dirty="0">
                <a:solidFill>
                  <a:srgbClr val="FAFAFA"/>
                </a:solidFill>
                <a:sym typeface="Roboto"/>
              </a:rPr>
              <a:t>1</a:t>
            </a:r>
            <a:endParaRPr lang="en-US" dirty="0">
              <a:solidFill>
                <a:srgbClr val="FAFAFA"/>
              </a:solidFill>
            </a:endParaRPr>
          </a:p>
        </p:txBody>
      </p:sp>
      <p:sp>
        <p:nvSpPr>
          <p:cNvPr id="12" name="Google Shape;238;p16" descr="Depending on the type of project, your organization must agree to the following requirements:">
            <a:extLst>
              <a:ext uri="{FF2B5EF4-FFF2-40B4-BE49-F238E27FC236}">
                <a16:creationId xmlns:a16="http://schemas.microsoft.com/office/drawing/2014/main" id="{3A77B757-5308-3A61-A8E5-C4E1DBDC358D}"/>
              </a:ext>
            </a:extLst>
          </p:cNvPr>
          <p:cNvSpPr txBox="1">
            <a:spLocks/>
          </p:cNvSpPr>
          <p:nvPr/>
        </p:nvSpPr>
        <p:spPr>
          <a:xfrm>
            <a:off x="304800" y="1031696"/>
            <a:ext cx="11582400" cy="777240"/>
          </a:xfrm>
          <a:prstGeom prst="roundRect">
            <a:avLst>
              <a:gd name="adj" fmla="val 0"/>
            </a:avLst>
          </a:prstGeom>
          <a:solidFill>
            <a:schemeClr val="lt1"/>
          </a:solidFill>
          <a:ln>
            <a:noFill/>
          </a:ln>
          <a:effectLst>
            <a:outerShdw blurRad="63500" sx="75000" sy="75000" algn="ctr" rotWithShape="0">
              <a:srgbClr val="BFBFBF">
                <a:alpha val="60000"/>
              </a:srgbClr>
            </a:outerShdw>
          </a:effectLst>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Segoe UI Semilight" panose="020B0402040204020203" pitchFamily="34" charset="0"/>
                <a:ea typeface="Roboto"/>
                <a:cs typeface="Segoe UI Semilight" panose="020B0402040204020203" pitchFamily="34" charset="0"/>
                <a:sym typeface="Roboto"/>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pPr marL="0" indent="0">
              <a:lnSpc>
                <a:spcPct val="100000"/>
              </a:lnSpc>
              <a:spcBef>
                <a:spcPts val="360"/>
              </a:spcBef>
              <a:buClr>
                <a:schemeClr val="dk1"/>
              </a:buClr>
              <a:buSzPts val="1800"/>
              <a:buNone/>
            </a:pPr>
            <a:r>
              <a:rPr lang="en-US" sz="2000" b="1" dirty="0">
                <a:latin typeface="Segoe UI Semilight" panose="020B0402040204020203" pitchFamily="34" charset="0"/>
                <a:ea typeface="Roboto" panose="02000000000000000000" pitchFamily="2" charset="0"/>
                <a:cs typeface="Segoe UI Semilight" panose="020B0402040204020203" pitchFamily="34" charset="0"/>
                <a:sym typeface="Roboto"/>
              </a:rPr>
              <a:t>Depending on the type of project, your organization must agree to the following requirements:</a:t>
            </a:r>
          </a:p>
        </p:txBody>
      </p:sp>
      <p:sp>
        <p:nvSpPr>
          <p:cNvPr id="3" name="Rectangle: Rounded Corners 2" descr="City Interest">
            <a:extLst>
              <a:ext uri="{FF2B5EF4-FFF2-40B4-BE49-F238E27FC236}">
                <a16:creationId xmlns:a16="http://schemas.microsoft.com/office/drawing/2014/main" id="{A70652A3-97A9-3456-FCF7-9A79F678362C}"/>
              </a:ext>
            </a:extLst>
          </p:cNvPr>
          <p:cNvSpPr/>
          <p:nvPr/>
        </p:nvSpPr>
        <p:spPr>
          <a:xfrm>
            <a:off x="304799" y="2004329"/>
            <a:ext cx="3073401" cy="1056372"/>
          </a:xfrm>
          <a:prstGeom prst="roundRect">
            <a:avLst>
              <a:gd name="adj" fmla="val 1038"/>
            </a:avLst>
          </a:prstGeom>
          <a:solidFill>
            <a:srgbClr val="BEBBC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r>
              <a:rPr lang="en-US" sz="2800" b="1" dirty="0">
                <a:solidFill>
                  <a:schemeClr val="tx1"/>
                </a:solidFill>
                <a:latin typeface="Segoe UI Semilight" panose="020B0402040204020203" pitchFamily="34" charset="0"/>
                <a:cs typeface="Segoe UI Semilight" panose="020B0402040204020203" pitchFamily="34" charset="0"/>
              </a:rPr>
              <a:t>City Interest</a:t>
            </a:r>
          </a:p>
        </p:txBody>
      </p:sp>
      <p:sp>
        <p:nvSpPr>
          <p:cNvPr id="15" name="Google Shape;240;p16" descr="Property must be either City-owned, or &#10;If not City-owned, a Restrictive Covenant, or other documents as determined, must be executed">
            <a:extLst>
              <a:ext uri="{FF2B5EF4-FFF2-40B4-BE49-F238E27FC236}">
                <a16:creationId xmlns:a16="http://schemas.microsoft.com/office/drawing/2014/main" id="{9CC6EB35-B310-477B-814E-D9EBCC96F874}"/>
              </a:ext>
            </a:extLst>
          </p:cNvPr>
          <p:cNvSpPr txBox="1">
            <a:spLocks/>
          </p:cNvSpPr>
          <p:nvPr/>
        </p:nvSpPr>
        <p:spPr>
          <a:xfrm>
            <a:off x="3174872" y="2004329"/>
            <a:ext cx="8712327" cy="1056372"/>
          </a:xfrm>
          <a:prstGeom prst="roundRect">
            <a:avLst>
              <a:gd name="adj" fmla="val 0"/>
            </a:avLst>
          </a:prstGeom>
          <a:solidFill>
            <a:schemeClr val="lt1"/>
          </a:solidFill>
          <a:ln>
            <a:noFill/>
          </a:ln>
          <a:effectLst>
            <a:outerShdw blurRad="63500" sx="75000" sy="75000" algn="ctr" rotWithShape="0">
              <a:srgbClr val="BFBFBF">
                <a:alpha val="60000"/>
              </a:srgbClr>
            </a:outerShdw>
          </a:effectLst>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Segoe UI Semilight" panose="020B0402040204020203" pitchFamily="34" charset="0"/>
                <a:ea typeface="Roboto"/>
                <a:cs typeface="Segoe UI Semilight" panose="020B0402040204020203" pitchFamily="34" charset="0"/>
                <a:sym typeface="Roboto"/>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pPr marL="1028700" indent="-231775">
              <a:lnSpc>
                <a:spcPct val="110000"/>
              </a:lnSpc>
              <a:spcBef>
                <a:spcPts val="0"/>
              </a:spcBef>
            </a:pPr>
            <a:r>
              <a:rPr lang="en-US" sz="1800" dirty="0">
                <a:solidFill>
                  <a:schemeClr val="tx1"/>
                </a:solidFill>
                <a:latin typeface="Segoe UI Semilight" panose="020B0402040204020203" pitchFamily="34" charset="0"/>
                <a:cs typeface="Segoe UI Semilight" panose="020B0402040204020203" pitchFamily="34" charset="0"/>
              </a:rPr>
              <a:t>Property must be either City-owned, or </a:t>
            </a:r>
          </a:p>
          <a:p>
            <a:pPr marL="1028700" indent="-231775">
              <a:lnSpc>
                <a:spcPct val="110000"/>
              </a:lnSpc>
              <a:spcBef>
                <a:spcPts val="0"/>
              </a:spcBef>
            </a:pPr>
            <a:r>
              <a:rPr lang="en-US" sz="1800" b="1" dirty="0">
                <a:solidFill>
                  <a:schemeClr val="tx1"/>
                </a:solidFill>
                <a:latin typeface="Segoe UI Semilight"/>
                <a:cs typeface="Segoe UI Semilight"/>
              </a:rPr>
              <a:t>If not City-owned</a:t>
            </a:r>
            <a:r>
              <a:rPr lang="en-US" sz="1800" dirty="0">
                <a:solidFill>
                  <a:schemeClr val="tx1"/>
                </a:solidFill>
                <a:latin typeface="Segoe UI Semilight"/>
                <a:cs typeface="Segoe UI Semilight"/>
              </a:rPr>
              <a:t>, a Restrictive Covenant, </a:t>
            </a:r>
            <a:r>
              <a:rPr lang="en-US" dirty="0">
                <a:solidFill>
                  <a:schemeClr val="tx1"/>
                </a:solidFill>
                <a:latin typeface="Segoe UI Semilight"/>
                <a:cs typeface="Segoe UI Semilight"/>
              </a:rPr>
              <a:t>and/or</a:t>
            </a:r>
            <a:r>
              <a:rPr lang="en-US" sz="1800" dirty="0">
                <a:solidFill>
                  <a:schemeClr val="tx1"/>
                </a:solidFill>
                <a:latin typeface="Segoe UI Semilight"/>
                <a:cs typeface="Segoe UI Semilight"/>
              </a:rPr>
              <a:t> other documents as determined, must be executed</a:t>
            </a:r>
          </a:p>
        </p:txBody>
      </p:sp>
      <p:sp>
        <p:nvSpPr>
          <p:cNvPr id="13" name="Rectangle: Rounded Corners 12" descr="Restrictive Covenant">
            <a:extLst>
              <a:ext uri="{FF2B5EF4-FFF2-40B4-BE49-F238E27FC236}">
                <a16:creationId xmlns:a16="http://schemas.microsoft.com/office/drawing/2014/main" id="{822852AC-7607-896F-3D86-B2ED615E13DA}"/>
              </a:ext>
            </a:extLst>
          </p:cNvPr>
          <p:cNvSpPr/>
          <p:nvPr/>
        </p:nvSpPr>
        <p:spPr>
          <a:xfrm>
            <a:off x="304800" y="3256093"/>
            <a:ext cx="3073401" cy="1633407"/>
          </a:xfrm>
          <a:prstGeom prst="roundRect">
            <a:avLst>
              <a:gd name="adj" fmla="val 747"/>
            </a:avLst>
          </a:prstGeom>
          <a:solidFill>
            <a:srgbClr val="BEBBC1"/>
          </a:solidFill>
          <a:ln>
            <a:noFill/>
          </a:ln>
        </p:spPr>
        <p:style>
          <a:lnRef idx="2">
            <a:schemeClr val="accent1">
              <a:shade val="15000"/>
            </a:schemeClr>
          </a:lnRef>
          <a:fillRef idx="1">
            <a:schemeClr val="accent1"/>
          </a:fillRef>
          <a:effectRef idx="0">
            <a:schemeClr val="accent1"/>
          </a:effectRef>
          <a:fontRef idx="minor">
            <a:schemeClr val="lt1"/>
          </a:fontRef>
        </p:style>
        <p:txBody>
          <a:bodyPr vert="horz"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r>
              <a:rPr lang="en-US" sz="2800" b="1" dirty="0">
                <a:solidFill>
                  <a:schemeClr val="tx1"/>
                </a:solidFill>
                <a:latin typeface="Segoe UI Semilight" panose="020B0402040204020203" pitchFamily="34" charset="0"/>
                <a:cs typeface="Segoe UI Semilight" panose="020B0402040204020203" pitchFamily="34" charset="0"/>
              </a:rPr>
              <a:t>Restrictive Covenant</a:t>
            </a:r>
          </a:p>
        </p:txBody>
      </p:sp>
      <p:sp>
        <p:nvSpPr>
          <p:cNvPr id="16" name="Google Shape;242;p16" descr="Required when capital funds are spent towards renovation or new construction project on non-City owned property&#10;Ensures the City has first priority interest on the property; if it is owned by a third party (e.g. landlord, bank), the Restrictive Covenant must be agreed to and signed by that third party property owner">
            <a:extLst>
              <a:ext uri="{FF2B5EF4-FFF2-40B4-BE49-F238E27FC236}">
                <a16:creationId xmlns:a16="http://schemas.microsoft.com/office/drawing/2014/main" id="{9932C1B4-AD3E-FC81-C351-C7B95A155322}"/>
              </a:ext>
            </a:extLst>
          </p:cNvPr>
          <p:cNvSpPr txBox="1">
            <a:spLocks/>
          </p:cNvSpPr>
          <p:nvPr/>
        </p:nvSpPr>
        <p:spPr>
          <a:xfrm>
            <a:off x="3174873" y="3256094"/>
            <a:ext cx="8712326" cy="1633406"/>
          </a:xfrm>
          <a:prstGeom prst="roundRect">
            <a:avLst>
              <a:gd name="adj" fmla="val 0"/>
            </a:avLst>
          </a:prstGeom>
          <a:solidFill>
            <a:schemeClr val="lt1"/>
          </a:solidFill>
          <a:ln>
            <a:noFill/>
          </a:ln>
          <a:effectLst>
            <a:outerShdw blurRad="63500" sx="75000" sy="75000" algn="ctr" rotWithShape="0">
              <a:srgbClr val="BFBFBF">
                <a:alpha val="60000"/>
              </a:srgbClr>
            </a:outerShdw>
          </a:effectLst>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Segoe UI Semilight" panose="020B0402040204020203" pitchFamily="34" charset="0"/>
                <a:ea typeface="Roboto"/>
                <a:cs typeface="Segoe UI Semilight" panose="020B0402040204020203" pitchFamily="34" charset="0"/>
                <a:sym typeface="Roboto"/>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pPr marL="1028700" indent="-231775">
              <a:lnSpc>
                <a:spcPct val="110000"/>
              </a:lnSpc>
              <a:spcBef>
                <a:spcPts val="0"/>
              </a:spcBef>
            </a:pPr>
            <a:r>
              <a:rPr lang="en-US" sz="1800" dirty="0">
                <a:solidFill>
                  <a:schemeClr val="tx1"/>
                </a:solidFill>
                <a:latin typeface="Segoe UI Semilight"/>
                <a:cs typeface="Segoe UI Semilight"/>
                <a:sym typeface="Roboto"/>
              </a:rPr>
              <a:t>Required when capital funds are spent towards </a:t>
            </a:r>
            <a:r>
              <a:rPr lang="en-US" dirty="0">
                <a:solidFill>
                  <a:schemeClr val="tx1"/>
                </a:solidFill>
                <a:latin typeface="Segoe UI Semilight"/>
                <a:cs typeface="Segoe UI Semilight"/>
              </a:rPr>
              <a:t>a renovation</a:t>
            </a:r>
            <a:r>
              <a:rPr lang="en-US" sz="1800" dirty="0">
                <a:solidFill>
                  <a:schemeClr val="tx1"/>
                </a:solidFill>
                <a:latin typeface="Segoe UI Semilight"/>
                <a:cs typeface="Segoe UI Semilight"/>
                <a:sym typeface="Roboto"/>
              </a:rPr>
              <a:t> or </a:t>
            </a:r>
            <a:r>
              <a:rPr lang="en-US" dirty="0">
                <a:solidFill>
                  <a:schemeClr val="tx1"/>
                </a:solidFill>
                <a:latin typeface="Segoe UI Semilight"/>
                <a:cs typeface="Segoe UI Semilight"/>
              </a:rPr>
              <a:t>a new</a:t>
            </a:r>
            <a:r>
              <a:rPr lang="en-US" sz="1800" dirty="0">
                <a:solidFill>
                  <a:schemeClr val="tx1"/>
                </a:solidFill>
                <a:latin typeface="Segoe UI Semilight"/>
                <a:cs typeface="Segoe UI Semilight"/>
                <a:sym typeface="Roboto"/>
              </a:rPr>
              <a:t> construction project on non-City owned property</a:t>
            </a:r>
          </a:p>
          <a:p>
            <a:pPr marL="1028700" indent="-231775">
              <a:lnSpc>
                <a:spcPct val="110000"/>
              </a:lnSpc>
              <a:spcBef>
                <a:spcPts val="0"/>
              </a:spcBef>
            </a:pPr>
            <a:r>
              <a:rPr lang="en-US" sz="1800" dirty="0">
                <a:solidFill>
                  <a:schemeClr val="tx1"/>
                </a:solidFill>
                <a:latin typeface="Segoe UI Semilight"/>
                <a:cs typeface="Segoe UI Semilight"/>
                <a:sym typeface="Roboto"/>
              </a:rPr>
              <a:t>Ensures the City has first priority interest on the property; if it is owned by a third party (e.g. landlord, bank), the Restrictive Covenant must be agreed to and signed by that third party property owner</a:t>
            </a:r>
            <a:endParaRPr lang="en-US" sz="1800" dirty="0">
              <a:solidFill>
                <a:schemeClr val="tx1"/>
              </a:solidFill>
              <a:latin typeface="Segoe UI Semilight"/>
              <a:cs typeface="Segoe UI Semilight"/>
            </a:endParaRPr>
          </a:p>
        </p:txBody>
      </p:sp>
      <p:sp>
        <p:nvSpPr>
          <p:cNvPr id="14" name="Rectangle: Rounded Corners 13" descr="Security Agreement">
            <a:extLst>
              <a:ext uri="{FF2B5EF4-FFF2-40B4-BE49-F238E27FC236}">
                <a16:creationId xmlns:a16="http://schemas.microsoft.com/office/drawing/2014/main" id="{3C455C90-6CF7-73FB-9772-D792650BC018}"/>
              </a:ext>
            </a:extLst>
          </p:cNvPr>
          <p:cNvSpPr/>
          <p:nvPr/>
        </p:nvSpPr>
        <p:spPr>
          <a:xfrm>
            <a:off x="304799" y="5109591"/>
            <a:ext cx="3073401" cy="1392820"/>
          </a:xfrm>
          <a:prstGeom prst="roundRect">
            <a:avLst>
              <a:gd name="adj" fmla="val 847"/>
            </a:avLst>
          </a:prstGeom>
          <a:solidFill>
            <a:srgbClr val="BEBBC1"/>
          </a:solidFill>
          <a:ln>
            <a:noFill/>
          </a:ln>
        </p:spPr>
        <p:style>
          <a:lnRef idx="2">
            <a:schemeClr val="accent1">
              <a:shade val="15000"/>
            </a:schemeClr>
          </a:lnRef>
          <a:fillRef idx="1">
            <a:schemeClr val="accent1"/>
          </a:fillRef>
          <a:effectRef idx="0">
            <a:schemeClr val="accent1"/>
          </a:effectRef>
          <a:fontRef idx="minor">
            <a:schemeClr val="lt1"/>
          </a:fontRef>
        </p:style>
        <p:txBody>
          <a:bodyPr vert="horz"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r>
              <a:rPr lang="en-US" sz="2800" b="1" dirty="0">
                <a:solidFill>
                  <a:schemeClr val="tx1"/>
                </a:solidFill>
                <a:latin typeface="Segoe UI Semilight" panose="020B0402040204020203" pitchFamily="34" charset="0"/>
                <a:cs typeface="Segoe UI Semilight" panose="020B0402040204020203" pitchFamily="34" charset="0"/>
              </a:rPr>
              <a:t>Security Agreement</a:t>
            </a:r>
          </a:p>
        </p:txBody>
      </p:sp>
      <p:sp>
        <p:nvSpPr>
          <p:cNvPr id="17" name="Google Shape;244;p16" descr="Required when capital funds are used for moveable equipment systems that are not purchased by DCLA directly&#10;Establishes the City’s legal interest in the equipment and ensures that City-funded equipment is used in furtherance of a public purpose">
            <a:extLst>
              <a:ext uri="{FF2B5EF4-FFF2-40B4-BE49-F238E27FC236}">
                <a16:creationId xmlns:a16="http://schemas.microsoft.com/office/drawing/2014/main" id="{E02B2CDC-DEDE-CB65-07D8-EE9955555640}"/>
              </a:ext>
            </a:extLst>
          </p:cNvPr>
          <p:cNvSpPr txBox="1">
            <a:spLocks/>
          </p:cNvSpPr>
          <p:nvPr/>
        </p:nvSpPr>
        <p:spPr>
          <a:xfrm>
            <a:off x="3174872" y="5109582"/>
            <a:ext cx="8712326" cy="1392818"/>
          </a:xfrm>
          <a:prstGeom prst="roundRect">
            <a:avLst>
              <a:gd name="adj" fmla="val 0"/>
            </a:avLst>
          </a:prstGeom>
          <a:solidFill>
            <a:schemeClr val="lt1"/>
          </a:solidFill>
          <a:ln>
            <a:noFill/>
          </a:ln>
          <a:effectLst>
            <a:outerShdw blurRad="63500" sx="75000" sy="75000" algn="ctr" rotWithShape="0">
              <a:srgbClr val="BFBFBF">
                <a:alpha val="60000"/>
              </a:srgbClr>
            </a:outerShdw>
          </a:effectLst>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Segoe UI Semilight" panose="020B0402040204020203" pitchFamily="34" charset="0"/>
                <a:ea typeface="Roboto"/>
                <a:cs typeface="Segoe UI Semilight" panose="020B0402040204020203" pitchFamily="34" charset="0"/>
                <a:sym typeface="Roboto"/>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pPr marL="914400" indent="-231775">
              <a:lnSpc>
                <a:spcPct val="110000"/>
              </a:lnSpc>
              <a:spcBef>
                <a:spcPts val="0"/>
              </a:spcBef>
            </a:pPr>
            <a:r>
              <a:rPr lang="en-US" sz="1800" dirty="0">
                <a:solidFill>
                  <a:schemeClr val="tx1"/>
                </a:solidFill>
                <a:latin typeface="Segoe UI Semilight" panose="020B0402040204020203" pitchFamily="34" charset="0"/>
                <a:cs typeface="Segoe UI Semilight" panose="020B0402040204020203" pitchFamily="34" charset="0"/>
              </a:rPr>
              <a:t>Required when capital funds are used for moveable equipment systems that are not purchased by DCLA directly</a:t>
            </a:r>
          </a:p>
          <a:p>
            <a:pPr marL="914400" indent="-231775">
              <a:lnSpc>
                <a:spcPct val="110000"/>
              </a:lnSpc>
              <a:spcBef>
                <a:spcPts val="0"/>
              </a:spcBef>
            </a:pPr>
            <a:r>
              <a:rPr lang="en-US" sz="1800" dirty="0">
                <a:solidFill>
                  <a:schemeClr val="tx1"/>
                </a:solidFill>
                <a:latin typeface="Segoe UI Semilight" panose="020B0402040204020203" pitchFamily="34" charset="0"/>
                <a:cs typeface="Segoe UI Semilight" panose="020B0402040204020203" pitchFamily="34" charset="0"/>
              </a:rPr>
              <a:t>Establishes the City’s legal interest in the equipment and ensures that City-funded equipment is used in furtherance of a public purpose</a:t>
            </a:r>
          </a:p>
        </p:txBody>
      </p:sp>
      <p:sp>
        <p:nvSpPr>
          <p:cNvPr id="2" name="Flowchart: Extract 1">
            <a:extLst>
              <a:ext uri="{FF2B5EF4-FFF2-40B4-BE49-F238E27FC236}">
                <a16:creationId xmlns:a16="http://schemas.microsoft.com/office/drawing/2014/main" id="{15569FF7-575C-320F-E7C6-D62ACEBD35D0}"/>
              </a:ext>
              <a:ext uri="{C183D7F6-B498-43B3-948B-1728B52AA6E4}">
                <adec:decorative xmlns:adec="http://schemas.microsoft.com/office/drawing/2017/decorative" val="1"/>
              </a:ext>
            </a:extLst>
          </p:cNvPr>
          <p:cNvSpPr/>
          <p:nvPr/>
        </p:nvSpPr>
        <p:spPr>
          <a:xfrm rot="5400000">
            <a:off x="-236219" y="281940"/>
            <a:ext cx="777240" cy="304802"/>
          </a:xfrm>
          <a:prstGeom prst="flowChartExtract">
            <a:avLst/>
          </a:prstGeom>
          <a:solidFill>
            <a:srgbClr val="39CD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79232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C71B9BD4-069B-E219-1BA1-FD9EAF12D087}"/>
              </a:ext>
            </a:extLst>
          </p:cNvPr>
          <p:cNvSpPr>
            <a:spLocks noGrp="1"/>
          </p:cNvSpPr>
          <p:nvPr>
            <p:ph type="title"/>
          </p:nvPr>
        </p:nvSpPr>
        <p:spPr/>
        <p:txBody>
          <a:bodyPr/>
          <a:lstStyle/>
          <a:p>
            <a:pPr marL="231775"/>
            <a:r>
              <a:rPr lang="en-US" dirty="0">
                <a:sym typeface="Roboto"/>
              </a:rPr>
              <a:t>Project Requirements </a:t>
            </a:r>
            <a:r>
              <a:rPr lang="en-US" dirty="0">
                <a:solidFill>
                  <a:srgbClr val="FAFAFA"/>
                </a:solidFill>
                <a:sym typeface="Roboto"/>
              </a:rPr>
              <a:t>2</a:t>
            </a:r>
            <a:endParaRPr lang="en-US" dirty="0">
              <a:solidFill>
                <a:srgbClr val="FAFAFA"/>
              </a:solidFill>
            </a:endParaRPr>
          </a:p>
        </p:txBody>
      </p:sp>
      <p:sp>
        <p:nvSpPr>
          <p:cNvPr id="11" name="Rectangle: Rounded Corners 10" descr="Use Restriction">
            <a:extLst>
              <a:ext uri="{FF2B5EF4-FFF2-40B4-BE49-F238E27FC236}">
                <a16:creationId xmlns:a16="http://schemas.microsoft.com/office/drawing/2014/main" id="{191BA118-3D74-888B-25E3-8314905C1711}"/>
              </a:ext>
            </a:extLst>
          </p:cNvPr>
          <p:cNvSpPr/>
          <p:nvPr/>
        </p:nvSpPr>
        <p:spPr>
          <a:xfrm>
            <a:off x="304799" y="962929"/>
            <a:ext cx="3072384" cy="1767573"/>
          </a:xfrm>
          <a:prstGeom prst="roundRect">
            <a:avLst>
              <a:gd name="adj" fmla="val 788"/>
            </a:avLst>
          </a:prstGeom>
          <a:solidFill>
            <a:srgbClr val="BEBBC1"/>
          </a:solidFill>
          <a:ln>
            <a:noFill/>
          </a:ln>
        </p:spPr>
        <p:style>
          <a:lnRef idx="2">
            <a:schemeClr val="accent1">
              <a:shade val="15000"/>
            </a:schemeClr>
          </a:lnRef>
          <a:fillRef idx="1">
            <a:schemeClr val="accent1"/>
          </a:fillRef>
          <a:effectRef idx="0">
            <a:schemeClr val="accent1"/>
          </a:effectRef>
          <a:fontRef idx="minor">
            <a:schemeClr val="lt1"/>
          </a:fontRef>
        </p:style>
        <p:txBody>
          <a:bodyPr vert="horz"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r>
              <a:rPr lang="en-US" sz="2800" b="1" dirty="0">
                <a:solidFill>
                  <a:schemeClr val="tx1"/>
                </a:solidFill>
                <a:latin typeface="Segoe UI Semilight" panose="020B0402040204020203" pitchFamily="34" charset="0"/>
                <a:cs typeface="Segoe UI Semilight" panose="020B0402040204020203" pitchFamily="34" charset="0"/>
              </a:rPr>
              <a:t>Use Restriction</a:t>
            </a:r>
          </a:p>
        </p:txBody>
      </p:sp>
      <p:sp>
        <p:nvSpPr>
          <p:cNvPr id="15" name="Google Shape;240;p16" descr="The improved property or purchased equipment must be used consistently with the mission of the organization for the duration of the useful life* of the improvement or equipment&#10;Property must be either City-owned, or &#10;If not City-owned, a Restrictive Covenant must be executed">
            <a:extLst>
              <a:ext uri="{FF2B5EF4-FFF2-40B4-BE49-F238E27FC236}">
                <a16:creationId xmlns:a16="http://schemas.microsoft.com/office/drawing/2014/main" id="{9CC6EB35-B310-477B-814E-D9EBCC96F874}"/>
              </a:ext>
            </a:extLst>
          </p:cNvPr>
          <p:cNvSpPr txBox="1">
            <a:spLocks/>
          </p:cNvSpPr>
          <p:nvPr/>
        </p:nvSpPr>
        <p:spPr>
          <a:xfrm>
            <a:off x="3174872" y="962928"/>
            <a:ext cx="8712327" cy="1767571"/>
          </a:xfrm>
          <a:prstGeom prst="roundRect">
            <a:avLst>
              <a:gd name="adj" fmla="val 0"/>
            </a:avLst>
          </a:prstGeom>
          <a:solidFill>
            <a:schemeClr val="lt1"/>
          </a:solidFill>
          <a:ln>
            <a:noFill/>
          </a:ln>
          <a:effectLst>
            <a:outerShdw blurRad="63500" sx="75000" sy="75000" algn="ctr" rotWithShape="0">
              <a:srgbClr val="BFBFBF">
                <a:alpha val="60000"/>
              </a:srgbClr>
            </a:outerShdw>
          </a:effectLst>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Segoe UI Semilight" panose="020B0402040204020203" pitchFamily="34" charset="0"/>
                <a:ea typeface="Roboto"/>
                <a:cs typeface="Segoe UI Semilight" panose="020B0402040204020203" pitchFamily="34" charset="0"/>
                <a:sym typeface="Roboto"/>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pPr marL="1028700">
              <a:lnSpc>
                <a:spcPct val="110000"/>
              </a:lnSpc>
              <a:spcBef>
                <a:spcPts val="0"/>
              </a:spcBef>
              <a:buClr>
                <a:schemeClr val="dk1"/>
              </a:buClr>
              <a:buSzPts val="1800"/>
              <a:buFont typeface="Arial"/>
            </a:pPr>
            <a:r>
              <a:rPr lang="en-US" sz="1800" dirty="0">
                <a:solidFill>
                  <a:schemeClr val="dk1"/>
                </a:solidFill>
                <a:latin typeface="Segoe UI Semilight" panose="020B0402040204020203" pitchFamily="34" charset="0"/>
                <a:ea typeface="Roboto"/>
                <a:cs typeface="Segoe UI Semilight" panose="020B0402040204020203" pitchFamily="34" charset="0"/>
                <a:sym typeface="Roboto"/>
              </a:rPr>
              <a:t>The improved property or purchased equipment must be used consistently with the mission of the organization for the duration of the useful life* of the improvement or equipment</a:t>
            </a:r>
          </a:p>
          <a:p>
            <a:pPr marL="1028700">
              <a:lnSpc>
                <a:spcPct val="110000"/>
              </a:lnSpc>
              <a:spcBef>
                <a:spcPts val="0"/>
              </a:spcBef>
              <a:buClr>
                <a:schemeClr val="dk1"/>
              </a:buClr>
              <a:buSzPts val="1800"/>
              <a:buFont typeface="Arial"/>
            </a:pPr>
            <a:r>
              <a:rPr lang="en-US" sz="1800" dirty="0">
                <a:solidFill>
                  <a:schemeClr val="dk1"/>
                </a:solidFill>
                <a:latin typeface="Segoe UI Semilight" panose="020B0402040204020203" pitchFamily="34" charset="0"/>
                <a:ea typeface="Roboto"/>
                <a:cs typeface="Segoe UI Semilight" panose="020B0402040204020203" pitchFamily="34" charset="0"/>
                <a:sym typeface="Roboto"/>
              </a:rPr>
              <a:t>Property must be either City-owned, or </a:t>
            </a:r>
          </a:p>
          <a:p>
            <a:pPr marL="1028700">
              <a:lnSpc>
                <a:spcPct val="110000"/>
              </a:lnSpc>
              <a:spcBef>
                <a:spcPts val="0"/>
              </a:spcBef>
              <a:buClr>
                <a:schemeClr val="dk1"/>
              </a:buClr>
              <a:buSzPts val="1800"/>
              <a:buFont typeface="Arial"/>
            </a:pPr>
            <a:r>
              <a:rPr lang="en-US" sz="1800" dirty="0">
                <a:solidFill>
                  <a:schemeClr val="dk1"/>
                </a:solidFill>
                <a:latin typeface="Segoe UI Semilight" panose="020B0402040204020203" pitchFamily="34" charset="0"/>
                <a:ea typeface="Roboto"/>
                <a:cs typeface="Segoe UI Semilight" panose="020B0402040204020203" pitchFamily="34" charset="0"/>
                <a:sym typeface="Roboto"/>
              </a:rPr>
              <a:t>If not City-owned, a Restrictive Covenant must be executed</a:t>
            </a:r>
          </a:p>
        </p:txBody>
      </p:sp>
      <p:sp>
        <p:nvSpPr>
          <p:cNvPr id="13" name="Rectangle: Rounded Corners 12" descr="Recorded Against &#10;(Real) Property">
            <a:extLst>
              <a:ext uri="{FF2B5EF4-FFF2-40B4-BE49-F238E27FC236}">
                <a16:creationId xmlns:a16="http://schemas.microsoft.com/office/drawing/2014/main" id="{822852AC-7607-896F-3D86-B2ED615E13DA}"/>
              </a:ext>
            </a:extLst>
          </p:cNvPr>
          <p:cNvSpPr/>
          <p:nvPr/>
        </p:nvSpPr>
        <p:spPr>
          <a:xfrm>
            <a:off x="304799" y="2899859"/>
            <a:ext cx="3072384" cy="1058283"/>
          </a:xfrm>
          <a:prstGeom prst="roundRect">
            <a:avLst>
              <a:gd name="adj" fmla="val 916"/>
            </a:avLst>
          </a:prstGeom>
          <a:solidFill>
            <a:srgbClr val="BEBBC1"/>
          </a:solidFill>
          <a:ln>
            <a:noFill/>
          </a:ln>
        </p:spPr>
        <p:style>
          <a:lnRef idx="2">
            <a:schemeClr val="accent1">
              <a:shade val="15000"/>
            </a:schemeClr>
          </a:lnRef>
          <a:fillRef idx="1">
            <a:schemeClr val="accent1"/>
          </a:fillRef>
          <a:effectRef idx="0">
            <a:schemeClr val="accent1"/>
          </a:effectRef>
          <a:fontRef idx="minor">
            <a:schemeClr val="lt1"/>
          </a:fontRef>
        </p:style>
        <p:txBody>
          <a:bodyPr vert="horz"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indent="0">
              <a:lnSpc>
                <a:spcPct val="100000"/>
              </a:lnSpc>
              <a:spcBef>
                <a:spcPts val="0"/>
              </a:spcBef>
            </a:pPr>
            <a:r>
              <a:rPr lang="en-US" sz="2800" b="1" dirty="0">
                <a:solidFill>
                  <a:schemeClr val="tx1"/>
                </a:solidFill>
                <a:latin typeface="Segoe UI Semilight" panose="020B0402040204020203" pitchFamily="34" charset="0"/>
                <a:cs typeface="Segoe UI Semilight" panose="020B0402040204020203" pitchFamily="34" charset="0"/>
              </a:rPr>
              <a:t>Recorded Against </a:t>
            </a:r>
          </a:p>
          <a:p>
            <a:pPr marL="0" indent="0">
              <a:lnSpc>
                <a:spcPct val="100000"/>
              </a:lnSpc>
              <a:spcBef>
                <a:spcPts val="0"/>
              </a:spcBef>
            </a:pPr>
            <a:r>
              <a:rPr lang="en-US" sz="2800" b="1" dirty="0">
                <a:solidFill>
                  <a:schemeClr val="tx1"/>
                </a:solidFill>
                <a:latin typeface="Segoe UI Semilight" panose="020B0402040204020203" pitchFamily="34" charset="0"/>
                <a:cs typeface="Segoe UI Semilight" panose="020B0402040204020203" pitchFamily="34" charset="0"/>
              </a:rPr>
              <a:t>(Real) Property</a:t>
            </a:r>
          </a:p>
        </p:txBody>
      </p:sp>
      <p:sp>
        <p:nvSpPr>
          <p:cNvPr id="16" name="Google Shape;242;p16" descr="Any current and future owners (or lessors) of property are bound by use restriction (during the covenant term)">
            <a:extLst>
              <a:ext uri="{FF2B5EF4-FFF2-40B4-BE49-F238E27FC236}">
                <a16:creationId xmlns:a16="http://schemas.microsoft.com/office/drawing/2014/main" id="{9932C1B4-AD3E-FC81-C351-C7B95A155322}"/>
              </a:ext>
            </a:extLst>
          </p:cNvPr>
          <p:cNvSpPr txBox="1">
            <a:spLocks/>
          </p:cNvSpPr>
          <p:nvPr/>
        </p:nvSpPr>
        <p:spPr>
          <a:xfrm>
            <a:off x="3174871" y="2899859"/>
            <a:ext cx="8712327" cy="1058282"/>
          </a:xfrm>
          <a:prstGeom prst="roundRect">
            <a:avLst>
              <a:gd name="adj" fmla="val 0"/>
            </a:avLst>
          </a:prstGeom>
          <a:solidFill>
            <a:schemeClr val="lt1"/>
          </a:solidFill>
          <a:ln>
            <a:noFill/>
          </a:ln>
          <a:effectLst>
            <a:outerShdw blurRad="63500" sx="75000" sy="75000" algn="ctr" rotWithShape="0">
              <a:srgbClr val="BFBFBF">
                <a:alpha val="60000"/>
              </a:srgbClr>
            </a:outerShdw>
          </a:effectLst>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Segoe UI Semilight" panose="020B0402040204020203" pitchFamily="34" charset="0"/>
                <a:ea typeface="Roboto"/>
                <a:cs typeface="Segoe UI Semilight" panose="020B0402040204020203" pitchFamily="34" charset="0"/>
                <a:sym typeface="Roboto"/>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pPr marL="1028700">
              <a:lnSpc>
                <a:spcPct val="110000"/>
              </a:lnSpc>
              <a:spcBef>
                <a:spcPts val="0"/>
              </a:spcBef>
              <a:buClr>
                <a:schemeClr val="dk1"/>
              </a:buClr>
              <a:buSzPts val="1800"/>
              <a:buFont typeface="Arial"/>
            </a:pPr>
            <a:r>
              <a:rPr lang="en-US" sz="1800" dirty="0">
                <a:solidFill>
                  <a:schemeClr val="dk1"/>
                </a:solidFill>
                <a:latin typeface="Segoe UI Semilight" panose="020B0402040204020203" pitchFamily="34" charset="0"/>
                <a:ea typeface="Roboto"/>
                <a:cs typeface="Segoe UI Semilight" panose="020B0402040204020203" pitchFamily="34" charset="0"/>
              </a:rPr>
              <a:t>Any current and future owners (or lessors) of property are bound by use restriction (during the covenant term)</a:t>
            </a:r>
          </a:p>
        </p:txBody>
      </p:sp>
      <p:sp>
        <p:nvSpPr>
          <p:cNvPr id="3" name="Rectangle: Rounded Corners 2" descr="First Priority Lien">
            <a:extLst>
              <a:ext uri="{FF2B5EF4-FFF2-40B4-BE49-F238E27FC236}">
                <a16:creationId xmlns:a16="http://schemas.microsoft.com/office/drawing/2014/main" id="{FCC12E96-4EB8-0142-2883-C4D33D4595AE}"/>
              </a:ext>
            </a:extLst>
          </p:cNvPr>
          <p:cNvSpPr/>
          <p:nvPr/>
        </p:nvSpPr>
        <p:spPr>
          <a:xfrm>
            <a:off x="304799" y="4122537"/>
            <a:ext cx="3072384" cy="843476"/>
          </a:xfrm>
          <a:prstGeom prst="roundRect">
            <a:avLst>
              <a:gd name="adj" fmla="val 895"/>
            </a:avLst>
          </a:prstGeom>
          <a:solidFill>
            <a:srgbClr val="BEBBC1"/>
          </a:solidFill>
          <a:ln>
            <a:noFill/>
          </a:ln>
        </p:spPr>
        <p:style>
          <a:lnRef idx="2">
            <a:schemeClr val="accent1">
              <a:shade val="15000"/>
            </a:schemeClr>
          </a:lnRef>
          <a:fillRef idx="1">
            <a:schemeClr val="accent1"/>
          </a:fillRef>
          <a:effectRef idx="0">
            <a:schemeClr val="accent1"/>
          </a:effectRef>
          <a:fontRef idx="minor">
            <a:schemeClr val="lt1"/>
          </a:fontRef>
        </p:style>
        <p:txBody>
          <a:bodyPr vert="horz"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r>
              <a:rPr lang="en-US" sz="2800" b="1" dirty="0">
                <a:solidFill>
                  <a:schemeClr val="tx1"/>
                </a:solidFill>
                <a:latin typeface="Segoe UI Semilight" panose="020B0402040204020203" pitchFamily="34" charset="0"/>
                <a:cs typeface="Segoe UI Semilight" panose="020B0402040204020203" pitchFamily="34" charset="0"/>
              </a:rPr>
              <a:t>First Priority Lien</a:t>
            </a:r>
          </a:p>
        </p:txBody>
      </p:sp>
      <p:sp>
        <p:nvSpPr>
          <p:cNvPr id="2" name="Google Shape;244;p16" descr="Other liens against property (mortgages, financing, loans, etc.) must be subordinated to the City’s interest**&#10;">
            <a:extLst>
              <a:ext uri="{FF2B5EF4-FFF2-40B4-BE49-F238E27FC236}">
                <a16:creationId xmlns:a16="http://schemas.microsoft.com/office/drawing/2014/main" id="{EF27F72C-D9A1-2BA6-EAC8-87E2519F27BE}"/>
              </a:ext>
            </a:extLst>
          </p:cNvPr>
          <p:cNvSpPr txBox="1">
            <a:spLocks/>
          </p:cNvSpPr>
          <p:nvPr/>
        </p:nvSpPr>
        <p:spPr>
          <a:xfrm>
            <a:off x="3174871" y="4122535"/>
            <a:ext cx="8712327" cy="843475"/>
          </a:xfrm>
          <a:prstGeom prst="roundRect">
            <a:avLst>
              <a:gd name="adj" fmla="val 0"/>
            </a:avLst>
          </a:prstGeom>
          <a:solidFill>
            <a:schemeClr val="lt1"/>
          </a:solidFill>
          <a:ln>
            <a:noFill/>
          </a:ln>
          <a:effectLst>
            <a:outerShdw blurRad="63500" sx="75000" sy="75000" algn="ctr" rotWithShape="0">
              <a:srgbClr val="BFBFBF">
                <a:alpha val="60000"/>
              </a:srgbClr>
            </a:outerShdw>
          </a:effectLst>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Segoe UI Semilight" panose="020B0402040204020203" pitchFamily="34" charset="0"/>
                <a:ea typeface="Roboto"/>
                <a:cs typeface="Segoe UI Semilight" panose="020B0402040204020203" pitchFamily="34" charset="0"/>
                <a:sym typeface="Roboto"/>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pPr marL="1028700">
              <a:lnSpc>
                <a:spcPct val="110000"/>
              </a:lnSpc>
              <a:spcBef>
                <a:spcPts val="0"/>
              </a:spcBef>
              <a:buClr>
                <a:schemeClr val="dk1"/>
              </a:buClr>
              <a:buSzPts val="1800"/>
              <a:buFont typeface="Arial"/>
            </a:pPr>
            <a:r>
              <a:rPr lang="en-US" sz="1800" dirty="0">
                <a:solidFill>
                  <a:schemeClr val="dk1"/>
                </a:solidFill>
                <a:latin typeface="Segoe UI Semilight" panose="020B0402040204020203" pitchFamily="34" charset="0"/>
                <a:ea typeface="Roboto"/>
                <a:cs typeface="Segoe UI Semilight" panose="020B0402040204020203" pitchFamily="34" charset="0"/>
              </a:rPr>
              <a:t>Other liens against property (mortgages, financing, loans, etc.) must be subordinated to the City’s interest**</a:t>
            </a:r>
          </a:p>
        </p:txBody>
      </p:sp>
      <p:sp>
        <p:nvSpPr>
          <p:cNvPr id="12" name="Google Shape;238;p16" descr="* The useful life of a project is based on its estimated physical life and the NY State Local Finance Law. Under Directive 10, the City may not fund any assets with a useful life that is less than three years. Your lease term must be equivalent to or longer than the useful life period defined for your project plus design and construction duration.&#10;** If the property is owned by a third party and/or there are liens against the property (such as a mortgage), those parties will also be required to sign legal agreements related to the capital project.">
            <a:extLst>
              <a:ext uri="{FF2B5EF4-FFF2-40B4-BE49-F238E27FC236}">
                <a16:creationId xmlns:a16="http://schemas.microsoft.com/office/drawing/2014/main" id="{3A77B757-5308-3A61-A8E5-C4E1DBDC358D}"/>
              </a:ext>
            </a:extLst>
          </p:cNvPr>
          <p:cNvSpPr txBox="1">
            <a:spLocks/>
          </p:cNvSpPr>
          <p:nvPr/>
        </p:nvSpPr>
        <p:spPr>
          <a:xfrm>
            <a:off x="304800" y="5130404"/>
            <a:ext cx="11582400" cy="1472892"/>
          </a:xfrm>
          <a:prstGeom prst="roundRect">
            <a:avLst>
              <a:gd name="adj" fmla="val 0"/>
            </a:avLst>
          </a:prstGeom>
          <a:solidFill>
            <a:schemeClr val="lt1"/>
          </a:solidFill>
          <a:ln>
            <a:noFill/>
          </a:ln>
          <a:effectLst>
            <a:outerShdw blurRad="63500" sx="75000" sy="75000" algn="ctr" rotWithShape="0">
              <a:srgbClr val="BFBFBF">
                <a:alpha val="60000"/>
              </a:srgbClr>
            </a:outerShdw>
          </a:effectLst>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Segoe UI Semilight" panose="020B0402040204020203" pitchFamily="34" charset="0"/>
                <a:ea typeface="Roboto"/>
                <a:cs typeface="Segoe UI Semilight" panose="020B0402040204020203" pitchFamily="34" charset="0"/>
                <a:sym typeface="Roboto"/>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pPr marL="342900">
              <a:lnSpc>
                <a:spcPct val="100000"/>
              </a:lnSpc>
              <a:spcBef>
                <a:spcPts val="0"/>
              </a:spcBef>
              <a:buClr>
                <a:schemeClr val="dk1"/>
              </a:buClr>
              <a:buSzPts val="1600"/>
              <a:buNone/>
            </a:pPr>
            <a:r>
              <a:rPr lang="en-US" sz="1600" dirty="0">
                <a:solidFill>
                  <a:schemeClr val="dk1"/>
                </a:solidFill>
                <a:latin typeface="Segoe UI Semilight" panose="020B0402040204020203" pitchFamily="34" charset="0"/>
                <a:ea typeface="Roboto"/>
                <a:cs typeface="Segoe UI Semilight" panose="020B0402040204020203" pitchFamily="34" charset="0"/>
                <a:sym typeface="Roboto"/>
              </a:rPr>
              <a:t>* The useful life of a project is based on its estimated physical life and the NY State Local Finance Law. Under Directive 10, the City may not fund any assets with a useful life that is less than three years. </a:t>
            </a:r>
            <a:r>
              <a:rPr lang="en-US" sz="1600" b="1" dirty="0">
                <a:solidFill>
                  <a:schemeClr val="dk1"/>
                </a:solidFill>
                <a:latin typeface="Segoe UI Semilight" panose="020B0402040204020203" pitchFamily="34" charset="0"/>
                <a:ea typeface="Roboto"/>
                <a:cs typeface="Segoe UI Semilight" panose="020B0402040204020203" pitchFamily="34" charset="0"/>
                <a:sym typeface="Roboto"/>
              </a:rPr>
              <a:t>Your lease term must be equivalent to or longer than the useful life period defined for your project plus design and construction duration.</a:t>
            </a:r>
          </a:p>
          <a:p>
            <a:pPr marL="342900">
              <a:lnSpc>
                <a:spcPct val="100000"/>
              </a:lnSpc>
              <a:spcBef>
                <a:spcPts val="0"/>
              </a:spcBef>
              <a:buClr>
                <a:schemeClr val="dk1"/>
              </a:buClr>
              <a:buSzPts val="1600"/>
              <a:buNone/>
            </a:pPr>
            <a:r>
              <a:rPr lang="en-US" sz="1600" dirty="0">
                <a:solidFill>
                  <a:schemeClr val="dk1"/>
                </a:solidFill>
                <a:latin typeface="Segoe UI Semilight" panose="020B0402040204020203" pitchFamily="34" charset="0"/>
                <a:ea typeface="Roboto"/>
                <a:cs typeface="Segoe UI Semilight" panose="020B0402040204020203" pitchFamily="34" charset="0"/>
                <a:sym typeface="Roboto"/>
              </a:rPr>
              <a:t>** If the property is owned by a third party and/or there are liens against the property (such as a mortgage), those parties will also be required to sign legal agreements related to the capital project.</a:t>
            </a:r>
          </a:p>
        </p:txBody>
      </p:sp>
      <p:sp>
        <p:nvSpPr>
          <p:cNvPr id="4" name="Flowchart: Extract 3">
            <a:extLst>
              <a:ext uri="{FF2B5EF4-FFF2-40B4-BE49-F238E27FC236}">
                <a16:creationId xmlns:a16="http://schemas.microsoft.com/office/drawing/2014/main" id="{16394E25-3004-A665-EF69-9BF5BFA1CE41}"/>
              </a:ext>
              <a:ext uri="{C183D7F6-B498-43B3-948B-1728B52AA6E4}">
                <adec:decorative xmlns:adec="http://schemas.microsoft.com/office/drawing/2017/decorative" val="1"/>
              </a:ext>
            </a:extLst>
          </p:cNvPr>
          <p:cNvSpPr/>
          <p:nvPr/>
        </p:nvSpPr>
        <p:spPr>
          <a:xfrm rot="5400000">
            <a:off x="-236219" y="281940"/>
            <a:ext cx="777240" cy="304802"/>
          </a:xfrm>
          <a:prstGeom prst="flowChartExtract">
            <a:avLst/>
          </a:prstGeom>
          <a:solidFill>
            <a:srgbClr val="39CD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40544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C71B9BD4-069B-E219-1BA1-FD9EAF12D087}"/>
              </a:ext>
            </a:extLst>
          </p:cNvPr>
          <p:cNvSpPr>
            <a:spLocks noGrp="1"/>
          </p:cNvSpPr>
          <p:nvPr>
            <p:ph type="title"/>
          </p:nvPr>
        </p:nvSpPr>
        <p:spPr/>
        <p:txBody>
          <a:bodyPr/>
          <a:lstStyle/>
          <a:p>
            <a:pPr marL="231775"/>
            <a:r>
              <a:rPr lang="en-US" dirty="0">
                <a:sym typeface="Roboto"/>
              </a:rPr>
              <a:t>Project Requirements </a:t>
            </a:r>
            <a:r>
              <a:rPr lang="en-US" dirty="0">
                <a:solidFill>
                  <a:srgbClr val="FAFAFA"/>
                </a:solidFill>
                <a:sym typeface="Roboto"/>
              </a:rPr>
              <a:t>3</a:t>
            </a:r>
            <a:endParaRPr lang="en-US" dirty="0">
              <a:solidFill>
                <a:srgbClr val="FAFAFA"/>
              </a:solidFill>
            </a:endParaRPr>
          </a:p>
        </p:txBody>
      </p:sp>
      <p:sp>
        <p:nvSpPr>
          <p:cNvPr id="12" name="Google Shape;238;p16" descr="City-funded projects must comply with Local Laws and City Policies.  &#10;Here are some that typically apply to cultural capital projects:">
            <a:extLst>
              <a:ext uri="{FF2B5EF4-FFF2-40B4-BE49-F238E27FC236}">
                <a16:creationId xmlns:a16="http://schemas.microsoft.com/office/drawing/2014/main" id="{3A77B757-5308-3A61-A8E5-C4E1DBDC358D}"/>
              </a:ext>
            </a:extLst>
          </p:cNvPr>
          <p:cNvSpPr txBox="1">
            <a:spLocks/>
          </p:cNvSpPr>
          <p:nvPr/>
        </p:nvSpPr>
        <p:spPr>
          <a:xfrm>
            <a:off x="301752" y="926704"/>
            <a:ext cx="11582400" cy="777240"/>
          </a:xfrm>
          <a:prstGeom prst="roundRect">
            <a:avLst>
              <a:gd name="adj" fmla="val 4412"/>
            </a:avLst>
          </a:prstGeom>
          <a:solidFill>
            <a:schemeClr val="lt1"/>
          </a:solidFill>
          <a:ln>
            <a:noFill/>
          </a:ln>
          <a:effectLst>
            <a:outerShdw blurRad="63500" sx="75000" sy="75000" algn="ctr" rotWithShape="0">
              <a:srgbClr val="BFBFBF">
                <a:alpha val="60000"/>
              </a:srgbClr>
            </a:outerShdw>
          </a:effectLst>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Segoe UI Semilight" panose="020B0402040204020203" pitchFamily="34" charset="0"/>
                <a:ea typeface="Roboto"/>
                <a:cs typeface="Segoe UI Semilight" panose="020B0402040204020203" pitchFamily="34" charset="0"/>
                <a:sym typeface="Roboto"/>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pPr marL="0" indent="0">
              <a:lnSpc>
                <a:spcPct val="100000"/>
              </a:lnSpc>
              <a:spcBef>
                <a:spcPts val="0"/>
              </a:spcBef>
              <a:buClr>
                <a:schemeClr val="dk1"/>
              </a:buClr>
              <a:buSzPts val="1800"/>
              <a:buNone/>
            </a:pPr>
            <a:r>
              <a:rPr lang="en-US" sz="1600" b="1" dirty="0">
                <a:solidFill>
                  <a:schemeClr val="dk1"/>
                </a:solidFill>
                <a:latin typeface="Segoe UI Semilight" panose="020B0402040204020203" pitchFamily="34" charset="0"/>
                <a:ea typeface="Roboto"/>
                <a:cs typeface="Segoe UI Semilight" panose="020B0402040204020203" pitchFamily="34" charset="0"/>
                <a:sym typeface="Roboto"/>
              </a:rPr>
              <a:t>City-funded projects must comply with Local Laws and City Policies.  </a:t>
            </a:r>
          </a:p>
          <a:p>
            <a:pPr marL="0" indent="0">
              <a:lnSpc>
                <a:spcPct val="100000"/>
              </a:lnSpc>
              <a:spcBef>
                <a:spcPts val="0"/>
              </a:spcBef>
              <a:buClr>
                <a:schemeClr val="dk1"/>
              </a:buClr>
              <a:buSzPts val="1800"/>
              <a:buNone/>
            </a:pPr>
            <a:r>
              <a:rPr lang="en-US" sz="1600" b="1" dirty="0">
                <a:solidFill>
                  <a:schemeClr val="dk1"/>
                </a:solidFill>
                <a:latin typeface="Segoe UI Semilight" panose="020B0402040204020203" pitchFamily="34" charset="0"/>
                <a:ea typeface="Roboto"/>
                <a:cs typeface="Segoe UI Semilight" panose="020B0402040204020203" pitchFamily="34" charset="0"/>
                <a:sym typeface="Roboto"/>
              </a:rPr>
              <a:t>Here are some that typically apply to cultural capital projects:</a:t>
            </a:r>
          </a:p>
        </p:txBody>
      </p:sp>
      <p:sp>
        <p:nvSpPr>
          <p:cNvPr id="11" name="Rectangle: Rounded Corners 10" descr="Green Building Laws">
            <a:extLst>
              <a:ext uri="{FF2B5EF4-FFF2-40B4-BE49-F238E27FC236}">
                <a16:creationId xmlns:a16="http://schemas.microsoft.com/office/drawing/2014/main" id="{191BA118-3D74-888B-25E3-8314905C1711}"/>
              </a:ext>
            </a:extLst>
          </p:cNvPr>
          <p:cNvSpPr/>
          <p:nvPr/>
        </p:nvSpPr>
        <p:spPr>
          <a:xfrm>
            <a:off x="301752" y="1853412"/>
            <a:ext cx="3072384" cy="3315492"/>
          </a:xfrm>
          <a:prstGeom prst="roundRect">
            <a:avLst>
              <a:gd name="adj" fmla="val 426"/>
            </a:avLst>
          </a:prstGeom>
          <a:solidFill>
            <a:srgbClr val="BEBBC1"/>
          </a:solidFill>
          <a:ln>
            <a:noFill/>
          </a:ln>
        </p:spPr>
        <p:style>
          <a:lnRef idx="2">
            <a:schemeClr val="accent1">
              <a:shade val="15000"/>
            </a:schemeClr>
          </a:lnRef>
          <a:fillRef idx="1">
            <a:schemeClr val="accent1"/>
          </a:fillRef>
          <a:effectRef idx="0">
            <a:schemeClr val="accent1"/>
          </a:effectRef>
          <a:fontRef idx="minor">
            <a:schemeClr val="lt1"/>
          </a:fontRef>
        </p:style>
        <p:txBody>
          <a:bodyPr vert="horz"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buClrTx/>
            </a:pPr>
            <a:r>
              <a:rPr lang="en-US" sz="2800" b="1" dirty="0">
                <a:solidFill>
                  <a:schemeClr val="tx1"/>
                </a:solidFill>
                <a:latin typeface="Segoe UI Semilight" panose="020B0402040204020203" pitchFamily="34" charset="0"/>
                <a:cs typeface="Segoe UI Semilight" panose="020B0402040204020203" pitchFamily="34" charset="0"/>
              </a:rPr>
              <a:t>Green Building Laws</a:t>
            </a:r>
          </a:p>
        </p:txBody>
      </p:sp>
      <p:sp>
        <p:nvSpPr>
          <p:cNvPr id="15" name="Google Shape;240;p16" descr="Green Building Laws and Regulations:&#10;Local Laws 31 and 32 of 2016 (revisions of L L 86 of 2005)&#10;Sustainable design intended primarily to reduce energy and water consumption&#10;Largely applies to city-owned projects&#10;Also applies to non-city-owned projects that have City funding of 50% or more of total project estimate or funding over $10,000,000&#10;Office of Environmental Coordination Green Building link&#10;NYC Charter Green Building Standards link">
            <a:extLst>
              <a:ext uri="{FF2B5EF4-FFF2-40B4-BE49-F238E27FC236}">
                <a16:creationId xmlns:a16="http://schemas.microsoft.com/office/drawing/2014/main" id="{9CC6EB35-B310-477B-814E-D9EBCC96F874}"/>
              </a:ext>
            </a:extLst>
          </p:cNvPr>
          <p:cNvSpPr txBox="1">
            <a:spLocks/>
          </p:cNvSpPr>
          <p:nvPr/>
        </p:nvSpPr>
        <p:spPr>
          <a:xfrm>
            <a:off x="2937510" y="1853412"/>
            <a:ext cx="8946641" cy="3315488"/>
          </a:xfrm>
          <a:prstGeom prst="roundRect">
            <a:avLst>
              <a:gd name="adj" fmla="val 0"/>
            </a:avLst>
          </a:prstGeom>
          <a:solidFill>
            <a:schemeClr val="lt1"/>
          </a:solidFill>
          <a:ln>
            <a:noFill/>
          </a:ln>
          <a:effectLst>
            <a:outerShdw blurRad="63500" sx="75000" sy="75000" algn="ctr" rotWithShape="0">
              <a:srgbClr val="BFBFBF">
                <a:alpha val="60000"/>
              </a:srgbClr>
            </a:outerShdw>
          </a:effectLst>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Segoe UI Semilight" panose="020B0402040204020203" pitchFamily="34" charset="0"/>
                <a:ea typeface="Roboto"/>
                <a:cs typeface="Segoe UI Semilight" panose="020B0402040204020203" pitchFamily="34" charset="0"/>
                <a:sym typeface="Roboto"/>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pPr marL="742950" indent="0">
              <a:buNone/>
            </a:pPr>
            <a:r>
              <a:rPr lang="en-US" dirty="0"/>
              <a:t>Green Building Law and Regulations:</a:t>
            </a:r>
          </a:p>
          <a:p>
            <a:pPr marL="914400" indent="-171450"/>
            <a:r>
              <a:rPr lang="en-US" dirty="0"/>
              <a:t>Local Law 51 of 2023 (revisions of L</a:t>
            </a:r>
            <a:r>
              <a:rPr lang="en-US" sz="100" dirty="0"/>
              <a:t> </a:t>
            </a:r>
            <a:r>
              <a:rPr lang="en-US" dirty="0" err="1"/>
              <a:t>L</a:t>
            </a:r>
            <a:r>
              <a:rPr lang="en-US" sz="1100" dirty="0"/>
              <a:t> </a:t>
            </a:r>
            <a:r>
              <a:rPr lang="en-US" dirty="0"/>
              <a:t>31/32 of 2016 and L</a:t>
            </a:r>
            <a:r>
              <a:rPr lang="en-US" sz="100" dirty="0"/>
              <a:t> </a:t>
            </a:r>
            <a:r>
              <a:rPr lang="en-US" dirty="0" err="1"/>
              <a:t>L</a:t>
            </a:r>
            <a:r>
              <a:rPr lang="en-US" sz="1050" dirty="0"/>
              <a:t> </a:t>
            </a:r>
            <a:r>
              <a:rPr lang="en-US" dirty="0"/>
              <a:t>86 of 2005) requires projects to implement sustainable design strategies to improve environmental performance</a:t>
            </a:r>
          </a:p>
          <a:p>
            <a:pPr marL="914400" indent="-171450"/>
            <a:r>
              <a:rPr lang="en-US" dirty="0"/>
              <a:t>Applies to city-owned projects and </a:t>
            </a:r>
            <a:r>
              <a:rPr lang="en-US" dirty="0" err="1"/>
              <a:t>non-city</a:t>
            </a:r>
            <a:r>
              <a:rPr lang="en-US" dirty="0"/>
              <a:t>-owned projects that have City funding of 50% or more of total project estimate or funding over $10,000,000 AND a construction cost of $2,000,000 or more. For more information, visit:</a:t>
            </a:r>
          </a:p>
          <a:p>
            <a:pPr marL="1433512" lvl="3" indent="-285750">
              <a:spcBef>
                <a:spcPts val="360"/>
              </a:spcBef>
              <a:buSzPct val="100000"/>
              <a:buFont typeface="Courier New" panose="02070309020205020404" pitchFamily="49" charset="0"/>
              <a:buChar char="o"/>
            </a:pPr>
            <a:r>
              <a:rPr lang="en-US" sz="1800" dirty="0">
                <a:solidFill>
                  <a:srgbClr val="1C97A4"/>
                </a:solidFill>
                <a:latin typeface="Segoe UI Semilight" panose="020B0402040204020203" pitchFamily="34" charset="0"/>
                <a:ea typeface="Roboto"/>
                <a:cs typeface="Segoe UI Semilight" panose="020B0402040204020203" pitchFamily="34" charset="0"/>
                <a:sym typeface="Roboto"/>
                <a:hlinkClick r:id="rId2">
                  <a:extLst>
                    <a:ext uri="{A12FA001-AC4F-418D-AE19-62706E023703}">
                      <ahyp:hlinkClr xmlns:ahyp="http://schemas.microsoft.com/office/drawing/2018/hyperlinkcolor" val="tx"/>
                    </a:ext>
                  </a:extLst>
                </a:hlinkClick>
              </a:rPr>
              <a:t>https://www1.nyc.gov/site/oec/green-building/green-building.page</a:t>
            </a:r>
            <a:endParaRPr lang="en-US" sz="1800" dirty="0">
              <a:solidFill>
                <a:srgbClr val="1C97A4"/>
              </a:solidFill>
              <a:latin typeface="Segoe UI Semilight" panose="020B0402040204020203" pitchFamily="34" charset="0"/>
              <a:ea typeface="Roboto"/>
              <a:cs typeface="Segoe UI Semilight" panose="020B0402040204020203" pitchFamily="34" charset="0"/>
              <a:sym typeface="Roboto"/>
            </a:endParaRPr>
          </a:p>
          <a:p>
            <a:pPr marL="1433512" lvl="3" indent="-285750">
              <a:spcBef>
                <a:spcPts val="360"/>
              </a:spcBef>
              <a:buSzPct val="100000"/>
              <a:buFont typeface="Courier New" panose="02070309020205020404" pitchFamily="49" charset="0"/>
              <a:buChar char="o"/>
            </a:pPr>
            <a:r>
              <a:rPr lang="en-US" sz="1800" dirty="0">
                <a:solidFill>
                  <a:srgbClr val="1C97A4"/>
                </a:solidFill>
                <a:latin typeface="Segoe UI Semilight" panose="020B0402040204020203" pitchFamily="34" charset="0"/>
                <a:ea typeface="Roboto"/>
                <a:cs typeface="Segoe UI Semilight" panose="020B0402040204020203" pitchFamily="34" charset="0"/>
                <a:sym typeface="Roboto"/>
                <a:hlinkClick r:id="rId3">
                  <a:extLst>
                    <a:ext uri="{A12FA001-AC4F-418D-AE19-62706E023703}">
                      <ahyp:hlinkClr xmlns:ahyp="http://schemas.microsoft.com/office/drawing/2018/hyperlinkcolor" val="tx"/>
                    </a:ext>
                  </a:extLst>
                </a:hlinkClick>
              </a:rPr>
              <a:t>https://codelibrary.amlegal.com/codes/newyorkcity/latest/NYCcharter/0-0-0-1041</a:t>
            </a:r>
            <a:endParaRPr lang="en-US" sz="1800" dirty="0">
              <a:solidFill>
                <a:srgbClr val="1C97A4"/>
              </a:solidFill>
              <a:latin typeface="Segoe UI Semilight" panose="020B0402040204020203" pitchFamily="34" charset="0"/>
              <a:ea typeface="Roboto"/>
              <a:cs typeface="Segoe UI Semilight" panose="020B0402040204020203" pitchFamily="34" charset="0"/>
              <a:sym typeface="Roboto"/>
            </a:endParaRPr>
          </a:p>
          <a:p>
            <a:pPr marL="914400" indent="-171450"/>
            <a:r>
              <a:rPr lang="en-US" b="1" i="1" dirty="0"/>
              <a:t>It is important to understand these laws as they will likely impact your budget</a:t>
            </a:r>
          </a:p>
        </p:txBody>
      </p:sp>
      <p:sp>
        <p:nvSpPr>
          <p:cNvPr id="13" name="Rectangle: Rounded Corners 12" descr="Local Law 92/94 of 2019:&#10;Green Roofs">
            <a:extLst>
              <a:ext uri="{FF2B5EF4-FFF2-40B4-BE49-F238E27FC236}">
                <a16:creationId xmlns:a16="http://schemas.microsoft.com/office/drawing/2014/main" id="{822852AC-7607-896F-3D86-B2ED615E13DA}"/>
              </a:ext>
            </a:extLst>
          </p:cNvPr>
          <p:cNvSpPr/>
          <p:nvPr/>
        </p:nvSpPr>
        <p:spPr>
          <a:xfrm>
            <a:off x="301752" y="5337470"/>
            <a:ext cx="3072384" cy="1253831"/>
          </a:xfrm>
          <a:prstGeom prst="roundRect">
            <a:avLst>
              <a:gd name="adj" fmla="val 1129"/>
            </a:avLst>
          </a:prstGeom>
          <a:solidFill>
            <a:srgbClr val="BEBBC1"/>
          </a:solidFill>
          <a:ln>
            <a:noFill/>
          </a:ln>
        </p:spPr>
        <p:style>
          <a:lnRef idx="2">
            <a:schemeClr val="accent1">
              <a:shade val="15000"/>
            </a:schemeClr>
          </a:lnRef>
          <a:fillRef idx="1">
            <a:schemeClr val="accent1"/>
          </a:fillRef>
          <a:effectRef idx="0">
            <a:schemeClr val="accent1"/>
          </a:effectRef>
          <a:fontRef idx="minor">
            <a:schemeClr val="lt1"/>
          </a:fontRef>
        </p:style>
        <p:txBody>
          <a:bodyPr vert="horz"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nSpc>
                <a:spcPct val="100000"/>
              </a:lnSpc>
              <a:spcBef>
                <a:spcPts val="0"/>
              </a:spcBef>
            </a:pPr>
            <a:r>
              <a:rPr lang="en-US" sz="2800" b="1" dirty="0">
                <a:solidFill>
                  <a:schemeClr val="tx1"/>
                </a:solidFill>
                <a:latin typeface="Segoe UI Semilight" panose="020B0402040204020203" pitchFamily="34" charset="0"/>
                <a:cs typeface="Segoe UI Semilight" panose="020B0402040204020203" pitchFamily="34" charset="0"/>
              </a:rPr>
              <a:t>Local Law 92/94 </a:t>
            </a:r>
          </a:p>
          <a:p>
            <a:pPr>
              <a:lnSpc>
                <a:spcPct val="100000"/>
              </a:lnSpc>
              <a:spcBef>
                <a:spcPts val="0"/>
              </a:spcBef>
            </a:pPr>
            <a:r>
              <a:rPr lang="en-US" sz="2800" b="1" dirty="0">
                <a:solidFill>
                  <a:schemeClr val="tx1"/>
                </a:solidFill>
                <a:latin typeface="Segoe UI Semilight" panose="020B0402040204020203" pitchFamily="34" charset="0"/>
                <a:cs typeface="Segoe UI Semilight" panose="020B0402040204020203" pitchFamily="34" charset="0"/>
              </a:rPr>
              <a:t>of 2019</a:t>
            </a:r>
          </a:p>
        </p:txBody>
      </p:sp>
      <p:sp>
        <p:nvSpPr>
          <p:cNvPr id="16" name="Google Shape;242;p16" descr="A Local Law to amend the New York City building code, in relation to requiring that the roofs of certain buildings be partially covered in green roof or solar photovoltaic electricity generating systems">
            <a:extLst>
              <a:ext uri="{FF2B5EF4-FFF2-40B4-BE49-F238E27FC236}">
                <a16:creationId xmlns:a16="http://schemas.microsoft.com/office/drawing/2014/main" id="{9932C1B4-AD3E-FC81-C351-C7B95A155322}"/>
              </a:ext>
            </a:extLst>
          </p:cNvPr>
          <p:cNvSpPr txBox="1">
            <a:spLocks/>
          </p:cNvSpPr>
          <p:nvPr/>
        </p:nvSpPr>
        <p:spPr>
          <a:xfrm>
            <a:off x="2937510" y="5337470"/>
            <a:ext cx="8946641" cy="1253830"/>
          </a:xfrm>
          <a:prstGeom prst="roundRect">
            <a:avLst>
              <a:gd name="adj" fmla="val 0"/>
            </a:avLst>
          </a:prstGeom>
          <a:solidFill>
            <a:schemeClr val="lt1"/>
          </a:solidFill>
          <a:ln>
            <a:noFill/>
          </a:ln>
          <a:effectLst>
            <a:outerShdw blurRad="63500" sx="75000" sy="75000" algn="ctr" rotWithShape="0">
              <a:srgbClr val="BFBFBF">
                <a:alpha val="60000"/>
              </a:srgbClr>
            </a:outerShdw>
          </a:effectLst>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Segoe UI Semilight" panose="020B0402040204020203" pitchFamily="34" charset="0"/>
                <a:ea typeface="Roboto"/>
                <a:cs typeface="Segoe UI Semilight" panose="020B0402040204020203" pitchFamily="34" charset="0"/>
                <a:sym typeface="Roboto"/>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pPr marL="742950" marR="0" lvl="0" indent="0" algn="l" rtl="0">
              <a:lnSpc>
                <a:spcPct val="100000"/>
              </a:lnSpc>
              <a:spcBef>
                <a:spcPts val="0"/>
              </a:spcBef>
              <a:spcAft>
                <a:spcPts val="0"/>
              </a:spcAft>
              <a:buClr>
                <a:schemeClr val="dk1"/>
              </a:buClr>
              <a:buSzPts val="1800"/>
              <a:buFont typeface="Arial"/>
              <a:buNone/>
            </a:pPr>
            <a:r>
              <a:rPr lang="en-US" sz="1800" b="0" i="0" u="none" strike="noStrike" cap="none" dirty="0">
                <a:solidFill>
                  <a:schemeClr val="dk1"/>
                </a:solidFill>
                <a:latin typeface="Segoe UI Semilight" panose="020B0402040204020203" pitchFamily="34" charset="0"/>
                <a:ea typeface="Roboto"/>
                <a:cs typeface="Segoe UI Semilight" panose="020B0402040204020203" pitchFamily="34" charset="0"/>
                <a:sym typeface="Roboto"/>
              </a:rPr>
              <a:t>A Local Law amending the New York City building code to require that roofs of certain buildings be partially covered in green roof or solar photovoltaic electricity generating systems</a:t>
            </a:r>
          </a:p>
        </p:txBody>
      </p:sp>
      <p:sp>
        <p:nvSpPr>
          <p:cNvPr id="2" name="Flowchart: Extract 1">
            <a:extLst>
              <a:ext uri="{FF2B5EF4-FFF2-40B4-BE49-F238E27FC236}">
                <a16:creationId xmlns:a16="http://schemas.microsoft.com/office/drawing/2014/main" id="{68A2E3F4-E275-D5D7-E630-907B2E69F95A}"/>
              </a:ext>
              <a:ext uri="{C183D7F6-B498-43B3-948B-1728B52AA6E4}">
                <adec:decorative xmlns:adec="http://schemas.microsoft.com/office/drawing/2017/decorative" val="1"/>
              </a:ext>
            </a:extLst>
          </p:cNvPr>
          <p:cNvSpPr/>
          <p:nvPr/>
        </p:nvSpPr>
        <p:spPr>
          <a:xfrm rot="5400000">
            <a:off x="-236219" y="281940"/>
            <a:ext cx="777240" cy="304802"/>
          </a:xfrm>
          <a:prstGeom prst="flowChartExtract">
            <a:avLst/>
          </a:prstGeom>
          <a:solidFill>
            <a:srgbClr val="39CD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64980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C71B9BD4-069B-E219-1BA1-FD9EAF12D087}"/>
              </a:ext>
            </a:extLst>
          </p:cNvPr>
          <p:cNvSpPr>
            <a:spLocks noGrp="1"/>
          </p:cNvSpPr>
          <p:nvPr>
            <p:ph type="title"/>
          </p:nvPr>
        </p:nvSpPr>
        <p:spPr/>
        <p:txBody>
          <a:bodyPr/>
          <a:lstStyle/>
          <a:p>
            <a:pPr marL="231775"/>
            <a:r>
              <a:rPr lang="en-US" dirty="0">
                <a:sym typeface="Roboto"/>
              </a:rPr>
              <a:t>Project Requirements </a:t>
            </a:r>
            <a:r>
              <a:rPr lang="en-US" dirty="0">
                <a:solidFill>
                  <a:srgbClr val="FAFAFA"/>
                </a:solidFill>
                <a:sym typeface="Roboto"/>
              </a:rPr>
              <a:t>4</a:t>
            </a:r>
            <a:endParaRPr lang="en-US" dirty="0">
              <a:solidFill>
                <a:srgbClr val="FAFAFA"/>
              </a:solidFill>
            </a:endParaRPr>
          </a:p>
        </p:txBody>
      </p:sp>
      <p:sp>
        <p:nvSpPr>
          <p:cNvPr id="12" name="Google Shape;238;p16">
            <a:extLst>
              <a:ext uri="{FF2B5EF4-FFF2-40B4-BE49-F238E27FC236}">
                <a16:creationId xmlns:a16="http://schemas.microsoft.com/office/drawing/2014/main" id="{3A77B757-5308-3A61-A8E5-C4E1DBDC358D}"/>
              </a:ext>
            </a:extLst>
          </p:cNvPr>
          <p:cNvSpPr txBox="1">
            <a:spLocks/>
          </p:cNvSpPr>
          <p:nvPr/>
        </p:nvSpPr>
        <p:spPr>
          <a:xfrm>
            <a:off x="301752" y="926704"/>
            <a:ext cx="11582400" cy="777240"/>
          </a:xfrm>
          <a:prstGeom prst="roundRect">
            <a:avLst>
              <a:gd name="adj" fmla="val 0"/>
            </a:avLst>
          </a:prstGeom>
          <a:solidFill>
            <a:schemeClr val="lt1"/>
          </a:solidFill>
          <a:ln>
            <a:noFill/>
          </a:ln>
          <a:effectLst>
            <a:outerShdw blurRad="63500" sx="75000" sy="75000" algn="ctr" rotWithShape="0">
              <a:srgbClr val="BFBFBF">
                <a:alpha val="60000"/>
              </a:srgbClr>
            </a:outerShdw>
          </a:effectLst>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Segoe UI Semilight" panose="020B0402040204020203" pitchFamily="34" charset="0"/>
                <a:ea typeface="Roboto"/>
                <a:cs typeface="Segoe UI Semilight" panose="020B0402040204020203" pitchFamily="34" charset="0"/>
                <a:sym typeface="Roboto"/>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pPr marL="0" indent="0">
              <a:lnSpc>
                <a:spcPct val="100000"/>
              </a:lnSpc>
              <a:spcBef>
                <a:spcPts val="0"/>
              </a:spcBef>
              <a:buClr>
                <a:schemeClr val="dk1"/>
              </a:buClr>
              <a:buSzPts val="1800"/>
              <a:buNone/>
            </a:pPr>
            <a:r>
              <a:rPr lang="en-US" sz="2000" b="1" dirty="0">
                <a:solidFill>
                  <a:schemeClr val="dk1"/>
                </a:solidFill>
                <a:latin typeface="Segoe UI Semilight" panose="020B0402040204020203" pitchFamily="34" charset="0"/>
                <a:ea typeface="Roboto"/>
                <a:cs typeface="Segoe UI Semilight" panose="020B0402040204020203" pitchFamily="34" charset="0"/>
                <a:sym typeface="Roboto"/>
              </a:rPr>
              <a:t>City-funded projects must comply with Local Laws and City Policies.  </a:t>
            </a:r>
          </a:p>
          <a:p>
            <a:pPr marL="0" indent="0">
              <a:lnSpc>
                <a:spcPct val="100000"/>
              </a:lnSpc>
              <a:spcBef>
                <a:spcPts val="0"/>
              </a:spcBef>
              <a:buClr>
                <a:schemeClr val="dk1"/>
              </a:buClr>
              <a:buSzPts val="1800"/>
              <a:buNone/>
            </a:pPr>
            <a:r>
              <a:rPr lang="en-US" sz="2000" b="1" dirty="0">
                <a:solidFill>
                  <a:schemeClr val="dk1"/>
                </a:solidFill>
                <a:latin typeface="Segoe UI Semilight" panose="020B0402040204020203" pitchFamily="34" charset="0"/>
                <a:ea typeface="Roboto"/>
                <a:cs typeface="Segoe UI Semilight" panose="020B0402040204020203" pitchFamily="34" charset="0"/>
                <a:sym typeface="Roboto"/>
              </a:rPr>
              <a:t>Here are some that typically apply to cultural capital projects:</a:t>
            </a:r>
          </a:p>
        </p:txBody>
      </p:sp>
      <p:sp>
        <p:nvSpPr>
          <p:cNvPr id="2" name="Rectangle: Rounded Corners 1" descr="Local Law 1 of 2013: M/WBE">
            <a:extLst>
              <a:ext uri="{FF2B5EF4-FFF2-40B4-BE49-F238E27FC236}">
                <a16:creationId xmlns:a16="http://schemas.microsoft.com/office/drawing/2014/main" id="{1B8E4518-7A72-05C8-462B-4C595A599829}"/>
              </a:ext>
            </a:extLst>
          </p:cNvPr>
          <p:cNvSpPr/>
          <p:nvPr/>
        </p:nvSpPr>
        <p:spPr>
          <a:xfrm>
            <a:off x="301752" y="1853408"/>
            <a:ext cx="3072384" cy="1727992"/>
          </a:xfrm>
          <a:prstGeom prst="roundRect">
            <a:avLst>
              <a:gd name="adj" fmla="val 718"/>
            </a:avLst>
          </a:prstGeom>
          <a:solidFill>
            <a:srgbClr val="BEBBC1"/>
          </a:solidFill>
          <a:ln>
            <a:noFill/>
          </a:ln>
        </p:spPr>
        <p:style>
          <a:lnRef idx="2">
            <a:schemeClr val="accent1">
              <a:shade val="15000"/>
            </a:schemeClr>
          </a:lnRef>
          <a:fillRef idx="1">
            <a:schemeClr val="accent1"/>
          </a:fillRef>
          <a:effectRef idx="0">
            <a:schemeClr val="accent1"/>
          </a:effectRef>
          <a:fontRef idx="minor">
            <a:schemeClr val="lt1"/>
          </a:fontRef>
        </p:style>
        <p:txBody>
          <a:bodyPr vert="horz"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buClrTx/>
            </a:pPr>
            <a:r>
              <a:rPr lang="en-US" sz="2800" b="1" dirty="0">
                <a:solidFill>
                  <a:schemeClr val="tx1"/>
                </a:solidFill>
                <a:latin typeface="Segoe UI Semilight" panose="020B0402040204020203" pitchFamily="34" charset="0"/>
                <a:cs typeface="Segoe UI Semilight" panose="020B0402040204020203" pitchFamily="34" charset="0"/>
                <a:sym typeface="Roboto"/>
              </a:rPr>
              <a:t>Local Law 1 of 2013: M/WBE</a:t>
            </a:r>
          </a:p>
        </p:txBody>
      </p:sp>
      <p:sp>
        <p:nvSpPr>
          <p:cNvPr id="15" name="Google Shape;240;p16" descr="Minority and Women-owned Business Enterprise (M/WBE) Certification Program link">
            <a:extLst>
              <a:ext uri="{FF2B5EF4-FFF2-40B4-BE49-F238E27FC236}">
                <a16:creationId xmlns:a16="http://schemas.microsoft.com/office/drawing/2014/main" id="{9CC6EB35-B310-477B-814E-D9EBCC96F874}"/>
              </a:ext>
            </a:extLst>
          </p:cNvPr>
          <p:cNvSpPr txBox="1">
            <a:spLocks/>
          </p:cNvSpPr>
          <p:nvPr/>
        </p:nvSpPr>
        <p:spPr>
          <a:xfrm>
            <a:off x="3051810" y="1853412"/>
            <a:ext cx="8832343" cy="1727988"/>
          </a:xfrm>
          <a:prstGeom prst="roundRect">
            <a:avLst>
              <a:gd name="adj" fmla="val 0"/>
            </a:avLst>
          </a:prstGeom>
          <a:solidFill>
            <a:schemeClr val="lt1"/>
          </a:solidFill>
          <a:ln>
            <a:noFill/>
          </a:ln>
          <a:effectLst>
            <a:outerShdw blurRad="63500" sx="75000" sy="75000" algn="ctr" rotWithShape="0">
              <a:srgbClr val="BFBFBF">
                <a:alpha val="60000"/>
              </a:srgbClr>
            </a:outerShdw>
          </a:effectLst>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Segoe UI Semilight" panose="020B0402040204020203" pitchFamily="34" charset="0"/>
                <a:ea typeface="Roboto"/>
                <a:cs typeface="Segoe UI Semilight" panose="020B0402040204020203" pitchFamily="34" charset="0"/>
                <a:sym typeface="Roboto"/>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pPr marL="914400" indent="-223838">
              <a:spcAft>
                <a:spcPts val="600"/>
              </a:spcAft>
              <a:buClr>
                <a:schemeClr val="dk1"/>
              </a:buClr>
              <a:buSzPct val="100000"/>
              <a:buChar char="•"/>
            </a:pPr>
            <a:r>
              <a:rPr lang="en-US" sz="1800" dirty="0">
                <a:solidFill>
                  <a:schemeClr val="tx1"/>
                </a:solidFill>
                <a:latin typeface="Segoe UI Semilight" panose="020B0402040204020203" pitchFamily="34" charset="0"/>
                <a:ea typeface="Roboto"/>
                <a:cs typeface="Segoe UI Semilight" panose="020B0402040204020203" pitchFamily="34" charset="0"/>
              </a:rPr>
              <a:t>Ensures NYC certified minority and women owned business enterprises have greater access to public contracting opportunities</a:t>
            </a:r>
          </a:p>
          <a:p>
            <a:pPr marL="914400" indent="-223838">
              <a:buClr>
                <a:schemeClr val="dk1"/>
              </a:buClr>
              <a:buSzPct val="100000"/>
              <a:buChar char="•"/>
            </a:pPr>
            <a:r>
              <a:rPr lang="en-US" dirty="0">
                <a:solidFill>
                  <a:schemeClr val="tx1"/>
                </a:solidFill>
              </a:rPr>
              <a:t>For more information, visit:</a:t>
            </a:r>
          </a:p>
          <a:p>
            <a:pPr marL="1201738" lvl="1" indent="-285750">
              <a:spcAft>
                <a:spcPts val="600"/>
              </a:spcAft>
              <a:buSzPct val="100000"/>
              <a:buFont typeface="Courier New" panose="02070309020205020404" pitchFamily="49" charset="0"/>
              <a:buChar char="o"/>
            </a:pPr>
            <a:r>
              <a:rPr lang="en-US" sz="1600" dirty="0">
                <a:solidFill>
                  <a:srgbClr val="1C97A4"/>
                </a:solidFill>
                <a:latin typeface="Segoe UI Semilight" panose="020B0402040204020203" pitchFamily="34" charset="0"/>
                <a:ea typeface="Roboto"/>
                <a:cs typeface="Segoe UI Semilight" panose="020B0402040204020203" pitchFamily="34" charset="0"/>
                <a:hlinkClick r:id="rId2">
                  <a:extLst>
                    <a:ext uri="{A12FA001-AC4F-418D-AE19-62706E023703}">
                      <ahyp:hlinkClr xmlns:ahyp="http://schemas.microsoft.com/office/drawing/2018/hyperlinkcolor" val="tx"/>
                    </a:ext>
                  </a:extLst>
                </a:hlinkClick>
              </a:rPr>
              <a:t>Minority and Women-owned Business Enterprise (M/WBE) Certification Program</a:t>
            </a:r>
            <a:endParaRPr lang="en-US" sz="1200" dirty="0">
              <a:solidFill>
                <a:srgbClr val="1C97A4"/>
              </a:solidFill>
              <a:latin typeface="Segoe UI Semilight" panose="020B0402040204020203" pitchFamily="34" charset="0"/>
              <a:ea typeface="Roboto"/>
              <a:cs typeface="Segoe UI Semilight" panose="020B0402040204020203" pitchFamily="34" charset="0"/>
            </a:endParaRPr>
          </a:p>
        </p:txBody>
      </p:sp>
      <p:sp>
        <p:nvSpPr>
          <p:cNvPr id="13" name="Rectangle: Rounded Corners 12" descr="Local Law 51 of 2017: Induction Loops">
            <a:extLst>
              <a:ext uri="{FF2B5EF4-FFF2-40B4-BE49-F238E27FC236}">
                <a16:creationId xmlns:a16="http://schemas.microsoft.com/office/drawing/2014/main" id="{822852AC-7607-896F-3D86-B2ED615E13DA}"/>
              </a:ext>
            </a:extLst>
          </p:cNvPr>
          <p:cNvSpPr/>
          <p:nvPr/>
        </p:nvSpPr>
        <p:spPr>
          <a:xfrm>
            <a:off x="301753" y="4064000"/>
            <a:ext cx="3072384" cy="2527302"/>
          </a:xfrm>
          <a:prstGeom prst="roundRect">
            <a:avLst>
              <a:gd name="adj" fmla="val 479"/>
            </a:avLst>
          </a:prstGeom>
          <a:solidFill>
            <a:srgbClr val="BEBBC1"/>
          </a:solidFill>
          <a:ln>
            <a:noFill/>
          </a:ln>
        </p:spPr>
        <p:style>
          <a:lnRef idx="2">
            <a:schemeClr val="accent1">
              <a:shade val="15000"/>
            </a:schemeClr>
          </a:lnRef>
          <a:fillRef idx="1">
            <a:schemeClr val="accent1"/>
          </a:fillRef>
          <a:effectRef idx="0">
            <a:schemeClr val="accent1"/>
          </a:effectRef>
          <a:fontRef idx="minor">
            <a:schemeClr val="lt1"/>
          </a:fontRef>
        </p:style>
        <p:txBody>
          <a:bodyPr vert="horz"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buClrTx/>
            </a:pPr>
            <a:r>
              <a:rPr lang="en-US" sz="2800" b="1" dirty="0">
                <a:solidFill>
                  <a:schemeClr val="tx1"/>
                </a:solidFill>
                <a:latin typeface="Segoe UI Semilight" panose="020B0402040204020203" pitchFamily="34" charset="0"/>
                <a:cs typeface="Segoe UI Semilight" panose="020B0402040204020203" pitchFamily="34" charset="0"/>
              </a:rPr>
              <a:t>Local Law 51 </a:t>
            </a:r>
          </a:p>
          <a:p>
            <a:pPr>
              <a:buClrTx/>
            </a:pPr>
            <a:r>
              <a:rPr lang="en-US" sz="2800" b="1" dirty="0">
                <a:solidFill>
                  <a:schemeClr val="tx1"/>
                </a:solidFill>
                <a:latin typeface="Segoe UI Semilight" panose="020B0402040204020203" pitchFamily="34" charset="0"/>
                <a:cs typeface="Segoe UI Semilight" panose="020B0402040204020203" pitchFamily="34" charset="0"/>
              </a:rPr>
              <a:t>of 2017:</a:t>
            </a:r>
          </a:p>
          <a:p>
            <a:pPr>
              <a:buClrTx/>
            </a:pPr>
            <a:r>
              <a:rPr lang="en-US" sz="2800" b="1" dirty="0">
                <a:solidFill>
                  <a:schemeClr val="tx1"/>
                </a:solidFill>
                <a:latin typeface="Segoe UI Semilight" panose="020B0402040204020203" pitchFamily="34" charset="0"/>
                <a:cs typeface="Segoe UI Semilight" panose="020B0402040204020203" pitchFamily="34" charset="0"/>
              </a:rPr>
              <a:t>Induction Loops</a:t>
            </a:r>
          </a:p>
        </p:txBody>
      </p:sp>
      <p:sp>
        <p:nvSpPr>
          <p:cNvPr id="16" name="Google Shape;242;p16" descr="Local Law 51 link">
            <a:extLst>
              <a:ext uri="{FF2B5EF4-FFF2-40B4-BE49-F238E27FC236}">
                <a16:creationId xmlns:a16="http://schemas.microsoft.com/office/drawing/2014/main" id="{9932C1B4-AD3E-FC81-C351-C7B95A155322}"/>
              </a:ext>
            </a:extLst>
          </p:cNvPr>
          <p:cNvSpPr txBox="1">
            <a:spLocks/>
          </p:cNvSpPr>
          <p:nvPr/>
        </p:nvSpPr>
        <p:spPr>
          <a:xfrm>
            <a:off x="3051810" y="4064000"/>
            <a:ext cx="8832341" cy="2527300"/>
          </a:xfrm>
          <a:prstGeom prst="roundRect">
            <a:avLst>
              <a:gd name="adj" fmla="val 0"/>
            </a:avLst>
          </a:prstGeom>
          <a:solidFill>
            <a:schemeClr val="lt1"/>
          </a:solidFill>
          <a:ln>
            <a:noFill/>
          </a:ln>
          <a:effectLst>
            <a:outerShdw blurRad="63500" sx="75000" sy="75000" algn="ctr" rotWithShape="0">
              <a:srgbClr val="BFBFBF">
                <a:alpha val="60000"/>
              </a:srgbClr>
            </a:outerShdw>
          </a:effectLst>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Segoe UI Semilight" panose="020B0402040204020203" pitchFamily="34" charset="0"/>
                <a:ea typeface="Roboto"/>
                <a:cs typeface="Segoe UI Semilight" panose="020B0402040204020203" pitchFamily="34" charset="0"/>
                <a:sym typeface="Roboto"/>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pPr marL="914400" marR="0" lvl="0" indent="-217488" algn="l" rtl="0">
              <a:lnSpc>
                <a:spcPct val="100000"/>
              </a:lnSpc>
              <a:spcBef>
                <a:spcPts val="0"/>
              </a:spcBef>
              <a:spcAft>
                <a:spcPts val="600"/>
              </a:spcAft>
              <a:buClr>
                <a:schemeClr val="dk1"/>
              </a:buClr>
              <a:buSzPct val="100000"/>
              <a:buFont typeface="Arial"/>
              <a:buChar char="•"/>
            </a:pPr>
            <a:r>
              <a:rPr lang="en-US" sz="1800" b="0" i="0" u="none" strike="noStrike" cap="none" dirty="0">
                <a:solidFill>
                  <a:schemeClr val="dk1"/>
                </a:solidFill>
                <a:latin typeface="Segoe UI Semilight" panose="020B0402040204020203" pitchFamily="34" charset="0"/>
                <a:ea typeface="Roboto"/>
                <a:cs typeface="Segoe UI Semilight" panose="020B0402040204020203" pitchFamily="34" charset="0"/>
                <a:sym typeface="Roboto"/>
              </a:rPr>
              <a:t>Requires that any capital project with an estimated baseline construction cost of $950,000 or more involving the construction of one or more “assembly areas” include the installation of an induction loop assistive listening system in at least one assembly area and “</a:t>
            </a:r>
            <a:r>
              <a:rPr lang="en-US" sz="1800" b="0" i="0" u="none" strike="noStrike" cap="none" dirty="0" err="1">
                <a:solidFill>
                  <a:schemeClr val="dk1"/>
                </a:solidFill>
                <a:latin typeface="Segoe UI Semilight" panose="020B0402040204020203" pitchFamily="34" charset="0"/>
                <a:ea typeface="Roboto"/>
                <a:cs typeface="Segoe UI Semilight" panose="020B0402040204020203" pitchFamily="34" charset="0"/>
                <a:sym typeface="Roboto"/>
              </a:rPr>
              <a:t>microlooping</a:t>
            </a:r>
            <a:r>
              <a:rPr lang="en-US" sz="1800" b="0" i="0" u="none" strike="noStrike" cap="none" dirty="0">
                <a:solidFill>
                  <a:schemeClr val="dk1"/>
                </a:solidFill>
                <a:latin typeface="Segoe UI Semilight" panose="020B0402040204020203" pitchFamily="34" charset="0"/>
                <a:ea typeface="Roboto"/>
                <a:cs typeface="Segoe UI Semilight" panose="020B0402040204020203" pitchFamily="34" charset="0"/>
                <a:sym typeface="Roboto"/>
              </a:rPr>
              <a:t>” each security, information or reception desk used for check-in</a:t>
            </a:r>
            <a:endParaRPr lang="en-US" sz="1800" dirty="0">
              <a:latin typeface="Segoe UI Semilight" panose="020B0402040204020203" pitchFamily="34" charset="0"/>
              <a:cs typeface="Segoe UI Semilight" panose="020B0402040204020203" pitchFamily="34" charset="0"/>
            </a:endParaRPr>
          </a:p>
          <a:p>
            <a:pPr marL="914400" indent="-217488">
              <a:buClr>
                <a:schemeClr val="dk1"/>
              </a:buClr>
              <a:buSzPct val="100000"/>
              <a:buFont typeface="Arial"/>
              <a:buChar char="•"/>
            </a:pPr>
            <a:r>
              <a:rPr lang="en-US" sz="1800" b="0" i="0" u="none" strike="noStrike" cap="none" dirty="0">
                <a:solidFill>
                  <a:schemeClr val="dk1"/>
                </a:solidFill>
                <a:latin typeface="Segoe UI Semilight" panose="020B0402040204020203" pitchFamily="34" charset="0"/>
                <a:ea typeface="Roboto"/>
                <a:cs typeface="Segoe UI Semilight" panose="020B0402040204020203" pitchFamily="34" charset="0"/>
                <a:sym typeface="Roboto"/>
              </a:rPr>
              <a:t>For more information and exemptions visit: </a:t>
            </a:r>
            <a:r>
              <a:rPr lang="en-US" sz="1800" dirty="0">
                <a:solidFill>
                  <a:srgbClr val="1C97A4"/>
                </a:solidFill>
                <a:latin typeface="Segoe UI Semilight" panose="020B0402040204020203" pitchFamily="34" charset="0"/>
                <a:ea typeface="Roboto"/>
                <a:cs typeface="Segoe UI Semilight" panose="020B0402040204020203" pitchFamily="34" charset="0"/>
                <a:sym typeface="Roboto"/>
                <a:hlinkClick r:id="rId3">
                  <a:extLst>
                    <a:ext uri="{A12FA001-AC4F-418D-AE19-62706E023703}">
                      <ahyp:hlinkClr xmlns:ahyp="http://schemas.microsoft.com/office/drawing/2018/hyperlinkcolor" val="tx"/>
                    </a:ext>
                  </a:extLst>
                </a:hlinkClick>
              </a:rPr>
              <a:t>Local Law 51</a:t>
            </a:r>
            <a:endParaRPr lang="en-US" sz="1800" dirty="0">
              <a:solidFill>
                <a:srgbClr val="1C97A4"/>
              </a:solidFill>
              <a:latin typeface="Segoe UI Semilight" panose="020B0402040204020203" pitchFamily="34" charset="0"/>
              <a:ea typeface="Roboto"/>
              <a:cs typeface="Segoe UI Semilight" panose="020B0402040204020203" pitchFamily="34" charset="0"/>
            </a:endParaRPr>
          </a:p>
        </p:txBody>
      </p:sp>
      <p:sp>
        <p:nvSpPr>
          <p:cNvPr id="3" name="Flowchart: Extract 2">
            <a:extLst>
              <a:ext uri="{FF2B5EF4-FFF2-40B4-BE49-F238E27FC236}">
                <a16:creationId xmlns:a16="http://schemas.microsoft.com/office/drawing/2014/main" id="{1203BC94-74EE-F241-961B-0484F50E14B7}"/>
              </a:ext>
              <a:ext uri="{C183D7F6-B498-43B3-948B-1728B52AA6E4}">
                <adec:decorative xmlns:adec="http://schemas.microsoft.com/office/drawing/2017/decorative" val="1"/>
              </a:ext>
            </a:extLst>
          </p:cNvPr>
          <p:cNvSpPr/>
          <p:nvPr/>
        </p:nvSpPr>
        <p:spPr>
          <a:xfrm rot="5400000">
            <a:off x="-236219" y="281940"/>
            <a:ext cx="777240" cy="304802"/>
          </a:xfrm>
          <a:prstGeom prst="flowChartExtract">
            <a:avLst/>
          </a:prstGeom>
          <a:solidFill>
            <a:srgbClr val="39CD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85890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C71B9BD4-069B-E219-1BA1-FD9EAF12D087}"/>
              </a:ext>
            </a:extLst>
          </p:cNvPr>
          <p:cNvSpPr>
            <a:spLocks noGrp="1"/>
          </p:cNvSpPr>
          <p:nvPr>
            <p:ph type="title"/>
          </p:nvPr>
        </p:nvSpPr>
        <p:spPr/>
        <p:txBody>
          <a:bodyPr/>
          <a:lstStyle/>
          <a:p>
            <a:pPr marL="231775"/>
            <a:r>
              <a:rPr lang="en-US" dirty="0">
                <a:sym typeface="Roboto"/>
              </a:rPr>
              <a:t>Project Requirements </a:t>
            </a:r>
            <a:r>
              <a:rPr lang="en-US" dirty="0">
                <a:solidFill>
                  <a:srgbClr val="FAFAFA"/>
                </a:solidFill>
                <a:sym typeface="Roboto"/>
              </a:rPr>
              <a:t>5</a:t>
            </a:r>
            <a:endParaRPr lang="en-US" dirty="0">
              <a:solidFill>
                <a:srgbClr val="FAFAFA"/>
              </a:solidFill>
            </a:endParaRPr>
          </a:p>
        </p:txBody>
      </p:sp>
      <p:sp>
        <p:nvSpPr>
          <p:cNvPr id="12" name="Google Shape;238;p16">
            <a:extLst>
              <a:ext uri="{FF2B5EF4-FFF2-40B4-BE49-F238E27FC236}">
                <a16:creationId xmlns:a16="http://schemas.microsoft.com/office/drawing/2014/main" id="{3A77B757-5308-3A61-A8E5-C4E1DBDC358D}"/>
              </a:ext>
            </a:extLst>
          </p:cNvPr>
          <p:cNvSpPr txBox="1">
            <a:spLocks/>
          </p:cNvSpPr>
          <p:nvPr/>
        </p:nvSpPr>
        <p:spPr>
          <a:xfrm>
            <a:off x="301752" y="926704"/>
            <a:ext cx="11582400" cy="777240"/>
          </a:xfrm>
          <a:prstGeom prst="roundRect">
            <a:avLst>
              <a:gd name="adj" fmla="val 5882"/>
            </a:avLst>
          </a:prstGeom>
          <a:solidFill>
            <a:schemeClr val="lt1"/>
          </a:solidFill>
          <a:ln>
            <a:noFill/>
          </a:ln>
          <a:effectLst>
            <a:outerShdw blurRad="63500" sx="75000" sy="75000" algn="ctr" rotWithShape="0">
              <a:srgbClr val="BFBFBF">
                <a:alpha val="60000"/>
              </a:srgbClr>
            </a:outerShdw>
          </a:effectLst>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Segoe UI Semilight" panose="020B0402040204020203" pitchFamily="34" charset="0"/>
                <a:ea typeface="Roboto"/>
                <a:cs typeface="Segoe UI Semilight" panose="020B0402040204020203" pitchFamily="34" charset="0"/>
                <a:sym typeface="Roboto"/>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pPr marL="0" indent="0">
              <a:lnSpc>
                <a:spcPct val="100000"/>
              </a:lnSpc>
              <a:spcBef>
                <a:spcPts val="0"/>
              </a:spcBef>
              <a:buClr>
                <a:schemeClr val="dk1"/>
              </a:buClr>
              <a:buSzPts val="1800"/>
              <a:buNone/>
            </a:pPr>
            <a:r>
              <a:rPr lang="en-US" sz="2000" b="1" dirty="0">
                <a:solidFill>
                  <a:schemeClr val="dk1"/>
                </a:solidFill>
                <a:latin typeface="Segoe UI Semilight" panose="020B0402040204020203" pitchFamily="34" charset="0"/>
                <a:ea typeface="Roboto"/>
                <a:cs typeface="Segoe UI Semilight" panose="020B0402040204020203" pitchFamily="34" charset="0"/>
                <a:sym typeface="Roboto"/>
              </a:rPr>
              <a:t>City-funded projects must comply with Local Laws and City Policies.  </a:t>
            </a:r>
          </a:p>
          <a:p>
            <a:pPr marL="0" indent="0">
              <a:lnSpc>
                <a:spcPct val="100000"/>
              </a:lnSpc>
              <a:spcBef>
                <a:spcPts val="0"/>
              </a:spcBef>
              <a:buClr>
                <a:schemeClr val="dk1"/>
              </a:buClr>
              <a:buSzPts val="1800"/>
              <a:buNone/>
            </a:pPr>
            <a:r>
              <a:rPr lang="en-US" sz="2000" b="1" dirty="0">
                <a:solidFill>
                  <a:schemeClr val="dk1"/>
                </a:solidFill>
                <a:latin typeface="Segoe UI Semilight" panose="020B0402040204020203" pitchFamily="34" charset="0"/>
                <a:ea typeface="Roboto"/>
                <a:cs typeface="Segoe UI Semilight" panose="020B0402040204020203" pitchFamily="34" charset="0"/>
                <a:sym typeface="Roboto"/>
              </a:rPr>
              <a:t>Here are some that typically apply to cultural capital projects:</a:t>
            </a:r>
          </a:p>
        </p:txBody>
      </p:sp>
      <p:sp>
        <p:nvSpPr>
          <p:cNvPr id="11" name="Rectangle: Rounded Corners 10" descr="Local Law 58 of 1987: Accessibility">
            <a:extLst>
              <a:ext uri="{FF2B5EF4-FFF2-40B4-BE49-F238E27FC236}">
                <a16:creationId xmlns:a16="http://schemas.microsoft.com/office/drawing/2014/main" id="{191BA118-3D74-888B-25E3-8314905C1711}"/>
              </a:ext>
            </a:extLst>
          </p:cNvPr>
          <p:cNvSpPr/>
          <p:nvPr/>
        </p:nvSpPr>
        <p:spPr>
          <a:xfrm>
            <a:off x="301752" y="1853408"/>
            <a:ext cx="3072384" cy="1804190"/>
          </a:xfrm>
          <a:prstGeom prst="roundRect">
            <a:avLst>
              <a:gd name="adj" fmla="val 750"/>
            </a:avLst>
          </a:prstGeom>
          <a:solidFill>
            <a:srgbClr val="BEBBC1"/>
          </a:solidFill>
          <a:ln>
            <a:noFill/>
          </a:ln>
        </p:spPr>
        <p:style>
          <a:lnRef idx="2">
            <a:schemeClr val="accent1">
              <a:shade val="15000"/>
            </a:schemeClr>
          </a:lnRef>
          <a:fillRef idx="1">
            <a:schemeClr val="accent1"/>
          </a:fillRef>
          <a:effectRef idx="0">
            <a:schemeClr val="accent1"/>
          </a:effectRef>
          <a:fontRef idx="minor">
            <a:schemeClr val="lt1"/>
          </a:fontRef>
        </p:style>
        <p:txBody>
          <a:bodyPr vert="horz"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buClrTx/>
            </a:pPr>
            <a:r>
              <a:rPr lang="en-US" sz="2800" b="1" dirty="0">
                <a:solidFill>
                  <a:schemeClr val="tx1"/>
                </a:solidFill>
                <a:latin typeface="Segoe UI Semilight" panose="020B0402040204020203" pitchFamily="34" charset="0"/>
                <a:cs typeface="Segoe UI Semilight" panose="020B0402040204020203" pitchFamily="34" charset="0"/>
                <a:sym typeface="Roboto"/>
              </a:rPr>
              <a:t>Local Law 58 of 1987: Accessibility</a:t>
            </a:r>
          </a:p>
        </p:txBody>
      </p:sp>
      <p:sp>
        <p:nvSpPr>
          <p:cNvPr id="15" name="Google Shape;240;p16" descr="Mandates that the design and construction of buildings accommodate the accessibility needs of people with disabilities, including appropriate routes of movement in the interior and exterior of the building, interior room modifications, and adjustment of facilities&#10;Local Law 58 of 1987 link">
            <a:extLst>
              <a:ext uri="{FF2B5EF4-FFF2-40B4-BE49-F238E27FC236}">
                <a16:creationId xmlns:a16="http://schemas.microsoft.com/office/drawing/2014/main" id="{9CC6EB35-B310-477B-814E-D9EBCC96F874}"/>
              </a:ext>
            </a:extLst>
          </p:cNvPr>
          <p:cNvSpPr txBox="1">
            <a:spLocks/>
          </p:cNvSpPr>
          <p:nvPr/>
        </p:nvSpPr>
        <p:spPr>
          <a:xfrm>
            <a:off x="3143249" y="1853412"/>
            <a:ext cx="8740903" cy="1804188"/>
          </a:xfrm>
          <a:prstGeom prst="roundRect">
            <a:avLst>
              <a:gd name="adj" fmla="val 0"/>
            </a:avLst>
          </a:prstGeom>
          <a:solidFill>
            <a:schemeClr val="lt1"/>
          </a:solidFill>
          <a:ln>
            <a:noFill/>
          </a:ln>
          <a:effectLst>
            <a:outerShdw blurRad="63500" sx="75000" sy="75000" algn="ctr" rotWithShape="0">
              <a:srgbClr val="BFBFBF">
                <a:alpha val="60000"/>
              </a:srgbClr>
            </a:outerShdw>
          </a:effectLst>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Segoe UI Semilight" panose="020B0402040204020203" pitchFamily="34" charset="0"/>
                <a:ea typeface="Roboto"/>
                <a:cs typeface="Segoe UI Semilight" panose="020B0402040204020203" pitchFamily="34" charset="0"/>
                <a:sym typeface="Roboto"/>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pPr marL="914400" lvl="0" indent="-222250" algn="l" rtl="0">
              <a:lnSpc>
                <a:spcPct val="100000"/>
              </a:lnSpc>
              <a:spcBef>
                <a:spcPts val="0"/>
              </a:spcBef>
              <a:spcAft>
                <a:spcPts val="0"/>
              </a:spcAft>
              <a:buClr>
                <a:schemeClr val="dk1"/>
              </a:buClr>
              <a:buSzPts val="1800"/>
              <a:buChar char="•"/>
            </a:pPr>
            <a:r>
              <a:rPr lang="en-US" dirty="0">
                <a:sym typeface="Roboto"/>
              </a:rPr>
              <a:t>Mandates that the design and construction of buildings accommodate the accessibility needs of people with disabilities, including appropriate routes of movement in the interior and exterior of the building, interior room modifications, and adjustment of facilities</a:t>
            </a:r>
          </a:p>
          <a:p>
            <a:pPr marL="914400" lvl="0" indent="-222250" algn="l" rtl="0">
              <a:lnSpc>
                <a:spcPct val="100000"/>
              </a:lnSpc>
              <a:spcBef>
                <a:spcPts val="0"/>
              </a:spcBef>
              <a:spcAft>
                <a:spcPts val="0"/>
              </a:spcAft>
              <a:buClr>
                <a:schemeClr val="dk1"/>
              </a:buClr>
              <a:buSzPts val="1800"/>
              <a:buChar char="•"/>
            </a:pPr>
            <a:r>
              <a:rPr lang="en-US" dirty="0">
                <a:solidFill>
                  <a:srgbClr val="1C97A4"/>
                </a:solidFill>
                <a:hlinkClick r:id="rId2">
                  <a:extLst>
                    <a:ext uri="{A12FA001-AC4F-418D-AE19-62706E023703}">
                      <ahyp:hlinkClr xmlns:ahyp="http://schemas.microsoft.com/office/drawing/2018/hyperlinkcolor" val="tx"/>
                    </a:ext>
                  </a:extLst>
                </a:hlinkClick>
              </a:rPr>
              <a:t>Local Law 58 of 1987</a:t>
            </a:r>
            <a:endParaRPr lang="en-US" dirty="0">
              <a:solidFill>
                <a:srgbClr val="1C97A4"/>
              </a:solidFill>
            </a:endParaRPr>
          </a:p>
        </p:txBody>
      </p:sp>
      <p:sp>
        <p:nvSpPr>
          <p:cNvPr id="13" name="Rectangle: Rounded Corners 12" descr="General Accessibility Considerations">
            <a:extLst>
              <a:ext uri="{FF2B5EF4-FFF2-40B4-BE49-F238E27FC236}">
                <a16:creationId xmlns:a16="http://schemas.microsoft.com/office/drawing/2014/main" id="{822852AC-7607-896F-3D86-B2ED615E13DA}"/>
              </a:ext>
            </a:extLst>
          </p:cNvPr>
          <p:cNvSpPr/>
          <p:nvPr/>
        </p:nvSpPr>
        <p:spPr>
          <a:xfrm>
            <a:off x="301752" y="3807062"/>
            <a:ext cx="3072384" cy="2784240"/>
          </a:xfrm>
          <a:prstGeom prst="roundRect">
            <a:avLst>
              <a:gd name="adj" fmla="val 400"/>
            </a:avLst>
          </a:prstGeom>
          <a:solidFill>
            <a:srgbClr val="BEBBC1"/>
          </a:solidFill>
          <a:ln>
            <a:noFill/>
          </a:ln>
        </p:spPr>
        <p:style>
          <a:lnRef idx="2">
            <a:schemeClr val="accent1">
              <a:shade val="15000"/>
            </a:schemeClr>
          </a:lnRef>
          <a:fillRef idx="1">
            <a:schemeClr val="accent1"/>
          </a:fillRef>
          <a:effectRef idx="0">
            <a:schemeClr val="accent1"/>
          </a:effectRef>
          <a:fontRef idx="minor">
            <a:schemeClr val="lt1"/>
          </a:fontRef>
        </p:style>
        <p:txBody>
          <a:bodyPr vert="horz"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buClrTx/>
            </a:pPr>
            <a:r>
              <a:rPr lang="en-US" sz="2800" b="1" dirty="0">
                <a:solidFill>
                  <a:schemeClr val="tx1"/>
                </a:solidFill>
                <a:latin typeface="Segoe UI Semilight" panose="020B0402040204020203" pitchFamily="34" charset="0"/>
                <a:cs typeface="Segoe UI Semilight" panose="020B0402040204020203" pitchFamily="34" charset="0"/>
              </a:rPr>
              <a:t>General Accessibility</a:t>
            </a:r>
          </a:p>
          <a:p>
            <a:pPr>
              <a:buClrTx/>
            </a:pPr>
            <a:r>
              <a:rPr lang="en-US" sz="2800" b="1" dirty="0">
                <a:solidFill>
                  <a:schemeClr val="tx1"/>
                </a:solidFill>
                <a:latin typeface="Segoe UI Semilight" panose="020B0402040204020203" pitchFamily="34" charset="0"/>
                <a:cs typeface="Segoe UI Semilight" panose="020B0402040204020203" pitchFamily="34" charset="0"/>
              </a:rPr>
              <a:t>Considerations</a:t>
            </a:r>
          </a:p>
        </p:txBody>
      </p:sp>
      <p:sp>
        <p:nvSpPr>
          <p:cNvPr id="16" name="Google Shape;242;p16" descr="Accessibility requirements regulated by NYC Building Code A117.1 (City law) and 2010 ADA Standards for Accessible Design (Federal law)&#10;Path of travel: An alteration that affects or could affect the usability of or access to an area of a facility that contains a primary function shall be made so as to ensure that, to the maximum extent feasible, the path of travel to the altered area and the restrooms, telephones, and drinking fountains serving the altered area are readily accessible to and usable by individuals with disabilities, including individuals who use wheelchairs, unless the cost and scope of such alterations is disproportionate to the cost of the overall alteration.">
            <a:extLst>
              <a:ext uri="{FF2B5EF4-FFF2-40B4-BE49-F238E27FC236}">
                <a16:creationId xmlns:a16="http://schemas.microsoft.com/office/drawing/2014/main" id="{9932C1B4-AD3E-FC81-C351-C7B95A155322}"/>
              </a:ext>
            </a:extLst>
          </p:cNvPr>
          <p:cNvSpPr txBox="1">
            <a:spLocks/>
          </p:cNvSpPr>
          <p:nvPr/>
        </p:nvSpPr>
        <p:spPr>
          <a:xfrm>
            <a:off x="3143248" y="3807062"/>
            <a:ext cx="8740903" cy="2784238"/>
          </a:xfrm>
          <a:prstGeom prst="roundRect">
            <a:avLst>
              <a:gd name="adj" fmla="val 0"/>
            </a:avLst>
          </a:prstGeom>
          <a:solidFill>
            <a:schemeClr val="lt1"/>
          </a:solidFill>
          <a:ln>
            <a:noFill/>
          </a:ln>
          <a:effectLst>
            <a:outerShdw blurRad="63500" sx="75000" sy="75000" algn="ctr" rotWithShape="0">
              <a:srgbClr val="BFBFBF">
                <a:alpha val="60000"/>
              </a:srgbClr>
            </a:outerShdw>
          </a:effectLst>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Segoe UI Semilight" panose="020B0402040204020203" pitchFamily="34" charset="0"/>
                <a:ea typeface="Roboto"/>
                <a:cs typeface="Segoe UI Semilight" panose="020B0402040204020203" pitchFamily="34" charset="0"/>
                <a:sym typeface="Roboto"/>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pPr marL="857250" indent="-222250">
              <a:lnSpc>
                <a:spcPct val="100000"/>
              </a:lnSpc>
              <a:spcBef>
                <a:spcPts val="0"/>
              </a:spcBef>
              <a:buClr>
                <a:schemeClr val="dk1"/>
              </a:buClr>
              <a:buSzPts val="1800"/>
              <a:buFont typeface="Arial"/>
            </a:pPr>
            <a:r>
              <a:rPr lang="en-US" sz="1800" dirty="0">
                <a:latin typeface="Segoe UI Semilight" panose="020B0402040204020203" pitchFamily="34" charset="0"/>
                <a:ea typeface="Roboto"/>
                <a:cs typeface="Segoe UI Semilight" panose="020B0402040204020203" pitchFamily="34" charset="0"/>
                <a:sym typeface="Roboto"/>
              </a:rPr>
              <a:t>Accessibility requirements regulated by NYC Building Code A117.1 (City law) and 2010 ADA Standards for Accessible Design (Federal law)</a:t>
            </a:r>
          </a:p>
          <a:p>
            <a:pPr marL="857250" indent="-222250">
              <a:lnSpc>
                <a:spcPct val="100000"/>
              </a:lnSpc>
              <a:spcBef>
                <a:spcPts val="0"/>
              </a:spcBef>
              <a:buClr>
                <a:schemeClr val="dk1"/>
              </a:buClr>
              <a:buSzPts val="1800"/>
              <a:buFont typeface="Arial"/>
            </a:pPr>
            <a:r>
              <a:rPr lang="en-US" sz="1800" dirty="0">
                <a:latin typeface="Segoe UI Semilight" panose="020B0402040204020203" pitchFamily="34" charset="0"/>
                <a:ea typeface="Roboto"/>
                <a:cs typeface="Segoe UI Semilight" panose="020B0402040204020203" pitchFamily="34" charset="0"/>
                <a:sym typeface="Roboto"/>
              </a:rPr>
              <a:t>Path of travel: An alteration that affects or could affect the usability of or access to an area of a facility that contains a primary function shall be made so as to ensure that, to the maximum extent feasible, the path of travel to the altered area and the restrooms, telephones, and drinking fountains serving the altered area are readily accessible to and usable by individuals with disabilities, including individuals who use wheelchairs, unless the cost and scope of such alterations is disproportionate to the cost of the overall alteration.</a:t>
            </a:r>
          </a:p>
        </p:txBody>
      </p:sp>
      <p:sp>
        <p:nvSpPr>
          <p:cNvPr id="2" name="Flowchart: Extract 1">
            <a:extLst>
              <a:ext uri="{FF2B5EF4-FFF2-40B4-BE49-F238E27FC236}">
                <a16:creationId xmlns:a16="http://schemas.microsoft.com/office/drawing/2014/main" id="{BE2B2C7D-D7DE-1D15-F322-35F7DB7EA596}"/>
              </a:ext>
              <a:ext uri="{C183D7F6-B498-43B3-948B-1728B52AA6E4}">
                <adec:decorative xmlns:adec="http://schemas.microsoft.com/office/drawing/2017/decorative" val="1"/>
              </a:ext>
            </a:extLst>
          </p:cNvPr>
          <p:cNvSpPr/>
          <p:nvPr/>
        </p:nvSpPr>
        <p:spPr>
          <a:xfrm rot="5400000">
            <a:off x="-236219" y="281940"/>
            <a:ext cx="777240" cy="304802"/>
          </a:xfrm>
          <a:prstGeom prst="flowChartExtract">
            <a:avLst/>
          </a:prstGeom>
          <a:solidFill>
            <a:srgbClr val="39CD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50243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sp>
        <p:nvSpPr>
          <p:cNvPr id="372" name="Google Shape;372;p34"/>
          <p:cNvSpPr txBox="1">
            <a:spLocks noGrp="1"/>
          </p:cNvSpPr>
          <p:nvPr>
            <p:ph type="title"/>
          </p:nvPr>
        </p:nvSpPr>
        <p:spPr>
          <a:xfrm>
            <a:off x="0" y="0"/>
            <a:ext cx="12192000" cy="777240"/>
          </a:xfrm>
          <a:prstGeom prst="rect">
            <a:avLst/>
          </a:prstGeom>
          <a:noFill/>
          <a:ln>
            <a:noFill/>
          </a:ln>
        </p:spPr>
        <p:txBody>
          <a:bodyPr spcFirstLastPara="1" wrap="square" lIns="91425" tIns="45700" rIns="91425" bIns="45700" anchor="ctr" anchorCtr="0">
            <a:noAutofit/>
          </a:bodyPr>
          <a:lstStyle/>
          <a:p>
            <a:pPr marL="228600" lvl="0" indent="0" algn="l" rtl="0">
              <a:lnSpc>
                <a:spcPct val="100000"/>
              </a:lnSpc>
              <a:spcBef>
                <a:spcPts val="0"/>
              </a:spcBef>
              <a:spcAft>
                <a:spcPts val="0"/>
              </a:spcAft>
              <a:buClr>
                <a:schemeClr val="dk1"/>
              </a:buClr>
              <a:buSzPts val="4400"/>
              <a:buFont typeface="Roboto"/>
              <a:buNone/>
            </a:pPr>
            <a:r>
              <a:rPr lang="en-US" sz="4400" i="1" dirty="0">
                <a:ea typeface="Roboto"/>
                <a:sym typeface="Roboto"/>
              </a:rPr>
              <a:t>What to Plan for Post Construction</a:t>
            </a:r>
            <a:endParaRPr dirty="0">
              <a:ea typeface="Roboto"/>
              <a:sym typeface="Roboto"/>
            </a:endParaRPr>
          </a:p>
        </p:txBody>
      </p:sp>
      <p:sp>
        <p:nvSpPr>
          <p:cNvPr id="373" name="Google Shape;373;p34"/>
          <p:cNvSpPr>
            <a:spLocks noGrp="1"/>
          </p:cNvSpPr>
          <p:nvPr>
            <p:ph type="body" idx="1"/>
          </p:nvPr>
        </p:nvSpPr>
        <p:spPr>
          <a:xfrm>
            <a:off x="303276" y="1008031"/>
            <a:ext cx="7528290" cy="3574592"/>
          </a:xfrm>
          <a:prstGeom prst="roundRect">
            <a:avLst>
              <a:gd name="adj" fmla="val 413"/>
            </a:avLst>
          </a:prstGeom>
          <a:solidFill>
            <a:schemeClr val="lt1"/>
          </a:solidFill>
          <a:ln>
            <a:noFill/>
          </a:ln>
          <a:effectLst/>
        </p:spPr>
        <p:txBody>
          <a:bodyPr spcFirstLastPara="1" wrap="square" lIns="91425" tIns="45700" rIns="91425" bIns="45700" anchor="ctr" anchorCtr="0">
            <a:noAutofit/>
          </a:bodyPr>
          <a:lstStyle/>
          <a:p>
            <a:pPr marL="233363" lvl="0" indent="0" algn="l" rtl="0">
              <a:lnSpc>
                <a:spcPct val="100000"/>
              </a:lnSpc>
              <a:spcBef>
                <a:spcPts val="1200"/>
              </a:spcBef>
              <a:spcAft>
                <a:spcPts val="1200"/>
              </a:spcAft>
              <a:buClr>
                <a:schemeClr val="dk1"/>
              </a:buClr>
              <a:buSzPts val="2000"/>
              <a:buNone/>
            </a:pPr>
            <a:r>
              <a:rPr lang="en-US" sz="1800" dirty="0">
                <a:solidFill>
                  <a:schemeClr val="dk1"/>
                </a:solidFill>
                <a:ea typeface="Roboto"/>
                <a:sym typeface="Roboto"/>
              </a:rPr>
              <a:t>Once construction is complete, </a:t>
            </a:r>
            <a:r>
              <a:rPr lang="en-US" sz="1800" b="1" dirty="0">
                <a:solidFill>
                  <a:schemeClr val="dk1"/>
                </a:solidFill>
                <a:ea typeface="Roboto"/>
                <a:sym typeface="Roboto"/>
              </a:rPr>
              <a:t>your</a:t>
            </a:r>
            <a:r>
              <a:rPr lang="en-US" sz="1800" dirty="0">
                <a:solidFill>
                  <a:schemeClr val="dk1"/>
                </a:solidFill>
                <a:ea typeface="Roboto"/>
                <a:sym typeface="Roboto"/>
              </a:rPr>
              <a:t> building or space is </a:t>
            </a:r>
            <a:r>
              <a:rPr lang="en-US" sz="1800" b="1" dirty="0">
                <a:solidFill>
                  <a:schemeClr val="dk1"/>
                </a:solidFill>
                <a:ea typeface="Roboto"/>
                <a:sym typeface="Roboto"/>
              </a:rPr>
              <a:t>your</a:t>
            </a:r>
            <a:r>
              <a:rPr lang="en-US" sz="1800" dirty="0">
                <a:solidFill>
                  <a:schemeClr val="dk1"/>
                </a:solidFill>
                <a:ea typeface="Roboto"/>
                <a:sym typeface="Roboto"/>
              </a:rPr>
              <a:t> responsibility. It is essential to plan for the following post construction:</a:t>
            </a:r>
          </a:p>
          <a:p>
            <a:pPr marL="563563" lvl="0" indent="-285748" algn="l" rtl="0">
              <a:lnSpc>
                <a:spcPct val="100000"/>
              </a:lnSpc>
              <a:spcBef>
                <a:spcPts val="1200"/>
              </a:spcBef>
              <a:spcAft>
                <a:spcPts val="1200"/>
              </a:spcAft>
              <a:buClr>
                <a:schemeClr val="dk1"/>
              </a:buClr>
              <a:buSzPts val="2000"/>
              <a:buFont typeface="Arial"/>
              <a:buChar char="•"/>
            </a:pPr>
            <a:r>
              <a:rPr lang="en-US" sz="1800" dirty="0">
                <a:solidFill>
                  <a:schemeClr val="dk1"/>
                </a:solidFill>
                <a:ea typeface="Roboto"/>
                <a:sym typeface="Roboto"/>
              </a:rPr>
              <a:t>A maintenance plan for any new buildings and/or building systems (including trainings, maintenance contracts, etc.)</a:t>
            </a:r>
          </a:p>
          <a:p>
            <a:pPr marL="563563" lvl="0" indent="-285748" algn="l" rtl="0">
              <a:lnSpc>
                <a:spcPct val="100000"/>
              </a:lnSpc>
              <a:spcBef>
                <a:spcPts val="1200"/>
              </a:spcBef>
              <a:spcAft>
                <a:spcPts val="1200"/>
              </a:spcAft>
              <a:buClr>
                <a:schemeClr val="dk1"/>
              </a:buClr>
              <a:buSzPts val="2000"/>
              <a:buFont typeface="Arial"/>
              <a:buChar char="•"/>
            </a:pPr>
            <a:r>
              <a:rPr lang="en-US" sz="1800" dirty="0">
                <a:solidFill>
                  <a:schemeClr val="dk1"/>
                </a:solidFill>
                <a:ea typeface="Roboto"/>
                <a:sym typeface="Roboto"/>
              </a:rPr>
              <a:t>Needs for a new facility manager(s)</a:t>
            </a:r>
          </a:p>
          <a:p>
            <a:pPr marL="563563" lvl="0" indent="-285748" algn="l" rtl="0">
              <a:lnSpc>
                <a:spcPct val="100000"/>
              </a:lnSpc>
              <a:spcBef>
                <a:spcPts val="1200"/>
              </a:spcBef>
              <a:spcAft>
                <a:spcPts val="1200"/>
              </a:spcAft>
              <a:buClr>
                <a:schemeClr val="dk1"/>
              </a:buClr>
              <a:buSzPts val="2000"/>
              <a:buFont typeface="Arial"/>
              <a:buChar char="•"/>
            </a:pPr>
            <a:r>
              <a:rPr lang="en-US" sz="1800" dirty="0">
                <a:solidFill>
                  <a:schemeClr val="dk1"/>
                </a:solidFill>
                <a:ea typeface="Roboto"/>
                <a:sym typeface="Roboto"/>
              </a:rPr>
              <a:t>Additional staff to operate new space(s)</a:t>
            </a:r>
          </a:p>
          <a:p>
            <a:pPr marL="563563" lvl="0" indent="-285748" algn="l" rtl="0">
              <a:lnSpc>
                <a:spcPct val="100000"/>
              </a:lnSpc>
              <a:spcBef>
                <a:spcPts val="1200"/>
              </a:spcBef>
              <a:spcAft>
                <a:spcPts val="1200"/>
              </a:spcAft>
              <a:buClr>
                <a:schemeClr val="dk1"/>
              </a:buClr>
              <a:buSzPts val="2000"/>
              <a:buFont typeface="Arial"/>
              <a:buChar char="•"/>
            </a:pPr>
            <a:r>
              <a:rPr lang="en-US" sz="1800" dirty="0">
                <a:solidFill>
                  <a:schemeClr val="dk1"/>
                </a:solidFill>
                <a:ea typeface="Roboto"/>
                <a:sym typeface="Roboto"/>
              </a:rPr>
              <a:t>Operating expenses associated with the above</a:t>
            </a:r>
          </a:p>
        </p:txBody>
      </p:sp>
      <p:pic>
        <p:nvPicPr>
          <p:cNvPr id="10" name="Picture 9">
            <a:extLst>
              <a:ext uri="{FF2B5EF4-FFF2-40B4-BE49-F238E27FC236}">
                <a16:creationId xmlns:a16="http://schemas.microsoft.com/office/drawing/2014/main" id="{67AD0FA6-0205-6FF6-619F-42B8BA50F6D8}"/>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69535" y="4874895"/>
            <a:ext cx="335309" cy="335309"/>
          </a:xfrm>
          <a:prstGeom prst="rect">
            <a:avLst/>
          </a:prstGeom>
        </p:spPr>
      </p:pic>
      <p:pic>
        <p:nvPicPr>
          <p:cNvPr id="3" name="Picture 2" descr="Mickey Mouse sweeps outside a theater">
            <a:extLst>
              <a:ext uri="{FF2B5EF4-FFF2-40B4-BE49-F238E27FC236}">
                <a16:creationId xmlns:a16="http://schemas.microsoft.com/office/drawing/2014/main" id="{066A7387-1ED5-5649-396F-0E2798F8FB4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081324" y="1335115"/>
            <a:ext cx="3786134" cy="2919429"/>
          </a:xfrm>
          <a:prstGeom prst="rect">
            <a:avLst/>
          </a:prstGeom>
        </p:spPr>
      </p:pic>
      <p:sp>
        <p:nvSpPr>
          <p:cNvPr id="11" name="TextBox 10">
            <a:extLst>
              <a:ext uri="{FF2B5EF4-FFF2-40B4-BE49-F238E27FC236}">
                <a16:creationId xmlns:a16="http://schemas.microsoft.com/office/drawing/2014/main" id="{B0BE671B-FC16-126B-BECD-1358B021D7E6}"/>
              </a:ext>
            </a:extLst>
          </p:cNvPr>
          <p:cNvSpPr txBox="1"/>
          <p:nvPr/>
        </p:nvSpPr>
        <p:spPr>
          <a:xfrm>
            <a:off x="303276" y="4845654"/>
            <a:ext cx="11564182" cy="723275"/>
          </a:xfrm>
          <a:prstGeom prst="rect">
            <a:avLst/>
          </a:prstGeom>
          <a:solidFill>
            <a:schemeClr val="bg1"/>
          </a:solidFill>
        </p:spPr>
        <p:txBody>
          <a:bodyPr wrap="square" rtlCol="0">
            <a:spAutoFit/>
          </a:bodyPr>
          <a:lstStyle/>
          <a:p>
            <a:pPr>
              <a:spcBef>
                <a:spcPts val="600"/>
              </a:spcBef>
              <a:spcAft>
                <a:spcPts val="600"/>
              </a:spcAft>
            </a:pPr>
            <a:r>
              <a:rPr lang="en-US" sz="1800" dirty="0">
                <a:solidFill>
                  <a:schemeClr val="dk1"/>
                </a:solidFill>
                <a:latin typeface="Segoe UI Semilight" panose="020B0402040204020203" pitchFamily="34" charset="0"/>
                <a:ea typeface="Roboto"/>
                <a:cs typeface="Segoe UI Semilight" panose="020B0402040204020203" pitchFamily="34" charset="0"/>
                <a:sym typeface="Roboto"/>
              </a:rPr>
              <a:t>         </a:t>
            </a:r>
            <a:r>
              <a:rPr lang="en-US" sz="1800" i="1" dirty="0">
                <a:solidFill>
                  <a:schemeClr val="dk1"/>
                </a:solidFill>
                <a:latin typeface="Segoe UI Semilight" panose="020B0402040204020203" pitchFamily="34" charset="0"/>
                <a:ea typeface="Roboto"/>
                <a:cs typeface="Segoe UI Semilight" panose="020B0402040204020203" pitchFamily="34" charset="0"/>
                <a:sym typeface="Roboto"/>
              </a:rPr>
              <a:t>Be prepared to discuss your plans with DCLA throughout the duration of design AND construction. </a:t>
            </a:r>
          </a:p>
          <a:p>
            <a:pPr marL="571500"/>
            <a:r>
              <a:rPr lang="en-US" sz="1800" i="1" dirty="0">
                <a:solidFill>
                  <a:schemeClr val="dk1"/>
                </a:solidFill>
                <a:latin typeface="Segoe UI Semilight" panose="020B0402040204020203" pitchFamily="34" charset="0"/>
                <a:ea typeface="Roboto"/>
                <a:cs typeface="Segoe UI Semilight" panose="020B0402040204020203" pitchFamily="34" charset="0"/>
                <a:sym typeface="Roboto"/>
              </a:rPr>
              <a:t>We want to ensure you end up with a great space that can be operated for many years to come.</a:t>
            </a:r>
            <a:endParaRPr lang="en-US" sz="1800" dirty="0">
              <a:latin typeface="Segoe UI Semilight" panose="020B0402040204020203" pitchFamily="34" charset="0"/>
              <a:cs typeface="Segoe UI Semilight" panose="020B0402040204020203" pitchFamily="34" charset="0"/>
            </a:endParaRPr>
          </a:p>
        </p:txBody>
      </p:sp>
      <p:sp>
        <p:nvSpPr>
          <p:cNvPr id="5" name="Google Shape;287;p27" descr="Participation in the Capital Pre-Scoping and Feasibility Planning pilot program neither &#10;guarantees nor precludes organizations from accessing City capital funding. ">
            <a:extLst>
              <a:ext uri="{FF2B5EF4-FFF2-40B4-BE49-F238E27FC236}">
                <a16:creationId xmlns:a16="http://schemas.microsoft.com/office/drawing/2014/main" id="{42A166D1-EC28-99A3-7CC5-45E31711C1AF}"/>
              </a:ext>
            </a:extLst>
          </p:cNvPr>
          <p:cNvSpPr txBox="1">
            <a:spLocks/>
          </p:cNvSpPr>
          <p:nvPr/>
        </p:nvSpPr>
        <p:spPr>
          <a:xfrm>
            <a:off x="303274" y="5845223"/>
            <a:ext cx="11585450" cy="783918"/>
          </a:xfrm>
          <a:prstGeom prst="roundRect">
            <a:avLst>
              <a:gd name="adj" fmla="val 4374"/>
            </a:avLst>
          </a:prstGeom>
          <a:solidFill>
            <a:srgbClr val="BFC2DB"/>
          </a:solidFill>
          <a:ln w="9525" cap="flat" cmpd="sng">
            <a:noFill/>
            <a:prstDash val="solid"/>
            <a:round/>
            <a:headEnd type="none" w="sm" len="sm"/>
            <a:tailEnd type="none" w="sm" len="sm"/>
          </a:ln>
          <a:effectLst/>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100000"/>
              </a:lnSpc>
              <a:spcBef>
                <a:spcPts val="960"/>
              </a:spcBef>
              <a:spcAft>
                <a:spcPts val="0"/>
              </a:spcAft>
              <a:buClr>
                <a:srgbClr val="C00000"/>
              </a:buClr>
              <a:buSzPts val="4800"/>
              <a:buFont typeface="Arial"/>
              <a:buNone/>
              <a:defRPr sz="4800" b="0" i="0" u="none" strike="noStrike" cap="none">
                <a:solidFill>
                  <a:srgbClr val="C00000"/>
                </a:solidFill>
                <a:latin typeface="Segoe UI Semilight" panose="020B0402040204020203" pitchFamily="34" charset="0"/>
                <a:ea typeface="Segoe UI Semilight" panose="020B0402040204020203" pitchFamily="34" charset="0"/>
                <a:cs typeface="Segoe UI Semilight" panose="020B0402040204020203" pitchFamily="34" charset="0"/>
                <a:sym typeface="Calibri"/>
              </a:defRPr>
            </a:lvl1pPr>
            <a:lvl2pPr marR="0" lvl="1" algn="l" rtl="0">
              <a:lnSpc>
                <a:spcPct val="100000"/>
              </a:lnSpc>
              <a:spcBef>
                <a:spcPts val="56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2pPr>
            <a:lvl3pPr marR="0" lvl="2"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3pPr>
            <a:lvl4pPr marR="0" lvl="3"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4pPr>
            <a:lvl5pPr marR="0" lvl="4"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pPr marL="461963" marR="0" lvl="0" algn="ctr" rtl="0">
              <a:lnSpc>
                <a:spcPct val="100000"/>
              </a:lnSpc>
              <a:spcBef>
                <a:spcPts val="0"/>
              </a:spcBef>
              <a:spcAft>
                <a:spcPts val="0"/>
              </a:spcAft>
              <a:buClr>
                <a:schemeClr val="dk1"/>
              </a:buClr>
              <a:buSzPts val="2000"/>
              <a:buFont typeface="Arial"/>
              <a:buNone/>
            </a:pPr>
            <a:r>
              <a:rPr lang="en-US" sz="2000" b="1" i="0" u="none" strike="noStrike" cap="none" dirty="0">
                <a:solidFill>
                  <a:schemeClr val="dk1"/>
                </a:solidFill>
                <a:latin typeface="Segoe UI Semilight" panose="020B0402040204020203" pitchFamily="34" charset="0"/>
                <a:ea typeface="Roboto"/>
                <a:cs typeface="Segoe UI Semilight" panose="020B0402040204020203" pitchFamily="34" charset="0"/>
                <a:sym typeface="Roboto"/>
              </a:rPr>
              <a:t>"Another flaw in the human character is that everybody wants to build and nobody wants </a:t>
            </a:r>
            <a:endParaRPr lang="en-US" sz="2000" b="1" dirty="0">
              <a:latin typeface="Segoe UI Semilight" panose="020B0402040204020203" pitchFamily="34" charset="0"/>
              <a:cs typeface="Segoe UI Semilight" panose="020B0402040204020203" pitchFamily="34" charset="0"/>
            </a:endParaRPr>
          </a:p>
          <a:p>
            <a:pPr marL="0" marR="0" lvl="0" indent="0" algn="ctr" rtl="0">
              <a:lnSpc>
                <a:spcPct val="100000"/>
              </a:lnSpc>
              <a:spcBef>
                <a:spcPts val="0"/>
              </a:spcBef>
              <a:spcAft>
                <a:spcPts val="0"/>
              </a:spcAft>
              <a:buClr>
                <a:schemeClr val="dk1"/>
              </a:buClr>
              <a:buSzPts val="2000"/>
              <a:buFont typeface="Arial"/>
              <a:buNone/>
            </a:pPr>
            <a:r>
              <a:rPr lang="en-US" sz="2000" b="1" i="0" u="none" strike="noStrike" cap="none" dirty="0">
                <a:solidFill>
                  <a:schemeClr val="dk1"/>
                </a:solidFill>
                <a:latin typeface="Segoe UI Semilight" panose="020B0402040204020203" pitchFamily="34" charset="0"/>
                <a:ea typeface="Roboto"/>
                <a:cs typeface="Segoe UI Semilight" panose="020B0402040204020203" pitchFamily="34" charset="0"/>
                <a:sym typeface="Roboto"/>
              </a:rPr>
              <a:t>to do maintenance.“ – Kurt Vonnegut</a:t>
            </a:r>
          </a:p>
        </p:txBody>
      </p:sp>
      <p:sp>
        <p:nvSpPr>
          <p:cNvPr id="2" name="Flowchart: Extract 1">
            <a:extLst>
              <a:ext uri="{FF2B5EF4-FFF2-40B4-BE49-F238E27FC236}">
                <a16:creationId xmlns:a16="http://schemas.microsoft.com/office/drawing/2014/main" id="{F90BDED6-460F-F92B-E54A-502EE6D6024A}"/>
              </a:ext>
              <a:ext uri="{C183D7F6-B498-43B3-948B-1728B52AA6E4}">
                <adec:decorative xmlns:adec="http://schemas.microsoft.com/office/drawing/2017/decorative" val="1"/>
              </a:ext>
            </a:extLst>
          </p:cNvPr>
          <p:cNvSpPr/>
          <p:nvPr/>
        </p:nvSpPr>
        <p:spPr>
          <a:xfrm rot="5400000">
            <a:off x="-236219" y="281940"/>
            <a:ext cx="777240" cy="304802"/>
          </a:xfrm>
          <a:prstGeom prst="flowChartExtract">
            <a:avLst/>
          </a:prstGeom>
          <a:solidFill>
            <a:srgbClr val="39CD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3206CC03-B570-C8CB-FB93-83813027B60C}"/>
              </a:ext>
              <a:ext uri="{C183D7F6-B498-43B3-948B-1728B52AA6E4}">
                <adec:decorative xmlns:adec="http://schemas.microsoft.com/office/drawing/2017/decorative" val="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74145" y="5906483"/>
            <a:ext cx="661398" cy="661398"/>
          </a:xfrm>
          <a:prstGeom prst="rect">
            <a:avLst/>
          </a:prstGeom>
        </p:spPr>
      </p:pic>
    </p:spTree>
    <p:extLst>
      <p:ext uri="{BB962C8B-B14F-4D97-AF65-F5344CB8AC3E}">
        <p14:creationId xmlns:p14="http://schemas.microsoft.com/office/powerpoint/2010/main" val="483921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sp>
        <p:nvSpPr>
          <p:cNvPr id="372" name="Google Shape;372;p34"/>
          <p:cNvSpPr txBox="1">
            <a:spLocks noGrp="1"/>
          </p:cNvSpPr>
          <p:nvPr>
            <p:ph type="title"/>
          </p:nvPr>
        </p:nvSpPr>
        <p:spPr>
          <a:xfrm>
            <a:off x="0" y="0"/>
            <a:ext cx="12192000" cy="777240"/>
          </a:xfrm>
          <a:prstGeom prst="rect">
            <a:avLst/>
          </a:prstGeom>
          <a:noFill/>
          <a:ln>
            <a:noFill/>
          </a:ln>
        </p:spPr>
        <p:txBody>
          <a:bodyPr spcFirstLastPara="1" wrap="square" lIns="91425" tIns="45700" rIns="91425" bIns="45700" anchor="ctr" anchorCtr="0">
            <a:noAutofit/>
          </a:bodyPr>
          <a:lstStyle/>
          <a:p>
            <a:pPr marL="228600" lvl="0" indent="0" algn="l" rtl="0">
              <a:lnSpc>
                <a:spcPct val="100000"/>
              </a:lnSpc>
              <a:spcBef>
                <a:spcPts val="0"/>
              </a:spcBef>
              <a:spcAft>
                <a:spcPts val="0"/>
              </a:spcAft>
              <a:buClr>
                <a:schemeClr val="dk1"/>
              </a:buClr>
              <a:buSzPts val="4400"/>
              <a:buFont typeface="Roboto"/>
              <a:buNone/>
            </a:pPr>
            <a:r>
              <a:rPr lang="en-US" sz="4400" i="1" dirty="0">
                <a:ea typeface="Roboto"/>
                <a:sym typeface="Roboto"/>
              </a:rPr>
              <a:t>Capital Pre-Scoping and Feasibility Planning</a:t>
            </a:r>
            <a:endParaRPr dirty="0">
              <a:ea typeface="Roboto"/>
              <a:sym typeface="Roboto"/>
            </a:endParaRPr>
          </a:p>
        </p:txBody>
      </p:sp>
      <p:sp>
        <p:nvSpPr>
          <p:cNvPr id="373" name="Google Shape;373;p34" descr="After being on hold for two years, the Capital Pre-Scoping and Feasibility Planning (CPSFP) pilot program is being re-launched for F Y24 to assist two to three selected non-profit cultural organizations considering a capital construction or renovation project. &#10;This pilot program will identify a path for the non-profit cultural organization to successfully define and initiate a capital project or recommend alternative strategies should a capital construction or renovation project be inadvisable. &#10;Selected organizations will work with a consultant, contracted with DCLA, to conduct a review of capital needs in relation to existing operating model in order to develop a feasible plan that is scaled appropriately to align the organization’s capital needs with its administrative and fundraising capacity. Conclusions will be in a report shared with the organization, DCLA, and other City stakeholders. &#10;Organizations with an operating budget between $250,000 and $1,250,000 are eligible to apply. &#10;Please visit: DCLA Capital Pre-Scoping and Feasibility Planning link"/>
          <p:cNvSpPr>
            <a:spLocks noGrp="1"/>
          </p:cNvSpPr>
          <p:nvPr>
            <p:ph type="body" idx="1"/>
          </p:nvPr>
        </p:nvSpPr>
        <p:spPr>
          <a:xfrm>
            <a:off x="252036" y="1039783"/>
            <a:ext cx="11636688" cy="4564333"/>
          </a:xfrm>
          <a:prstGeom prst="roundRect">
            <a:avLst>
              <a:gd name="adj" fmla="val 360"/>
            </a:avLst>
          </a:prstGeom>
          <a:solidFill>
            <a:schemeClr val="lt1"/>
          </a:solidFill>
          <a:ln>
            <a:noFill/>
          </a:ln>
          <a:effectLst/>
        </p:spPr>
        <p:txBody>
          <a:bodyPr spcFirstLastPara="1" wrap="square" lIns="91425" tIns="45700" rIns="91425" bIns="45700" anchor="ctr" anchorCtr="0">
            <a:noAutofit/>
          </a:bodyPr>
          <a:lstStyle/>
          <a:p>
            <a:pPr marL="233363" lvl="0" indent="0" algn="l" rtl="0">
              <a:lnSpc>
                <a:spcPct val="100000"/>
              </a:lnSpc>
              <a:spcBef>
                <a:spcPts val="600"/>
              </a:spcBef>
              <a:spcAft>
                <a:spcPts val="600"/>
              </a:spcAft>
              <a:buClr>
                <a:schemeClr val="dk1"/>
              </a:buClr>
              <a:buSzPts val="2000"/>
              <a:buNone/>
            </a:pPr>
            <a:r>
              <a:rPr lang="en-US" sz="1800" dirty="0">
                <a:solidFill>
                  <a:schemeClr val="dk1"/>
                </a:solidFill>
                <a:ea typeface="Roboto"/>
                <a:sym typeface="Roboto"/>
              </a:rPr>
              <a:t>The Department of Cultural Affairs (DCLA) launched a pilot program in FY 2024, called Capital Pre-Scoping and Feasibility Planning (CPSFP) to assist two selected not-for-profit cultural organizations with 501(c)(3) status considering a capital construction or renovation project. Due to be completed June, 2024, the CPSFP pilot program will identify a path for the not-for-profit cultural organization to successfully define and initiate a capital project or recommend alternative strategies should a capital construction or renovation project be inadvisable. During the pilot program, each eligible organization is working with a consultant, contracted by DCLA, to conduct a review of the organization’s capital needs in relation to its existing operating model to develop a feasible strategy that is scaled appropriately to align the organization’s capital needs with its administrative and fundraising capacity.</a:t>
            </a:r>
          </a:p>
          <a:p>
            <a:pPr marL="233363" lvl="0" indent="0" algn="l" rtl="0">
              <a:lnSpc>
                <a:spcPct val="100000"/>
              </a:lnSpc>
              <a:spcBef>
                <a:spcPts val="600"/>
              </a:spcBef>
              <a:spcAft>
                <a:spcPts val="600"/>
              </a:spcAft>
              <a:buClr>
                <a:schemeClr val="dk1"/>
              </a:buClr>
              <a:buSzPts val="2000"/>
              <a:buNone/>
            </a:pPr>
            <a:r>
              <a:rPr lang="en-US" sz="1800" dirty="0">
                <a:solidFill>
                  <a:schemeClr val="dk1"/>
                </a:solidFill>
                <a:ea typeface="Roboto"/>
                <a:sym typeface="Roboto"/>
              </a:rPr>
              <a:t>The pilot will be assessed by DCLA with the hopes of extending the program in future fiscal years. If extended for FY 2025, applications will likely be due in March. </a:t>
            </a:r>
          </a:p>
          <a:p>
            <a:pPr marL="233363" lvl="0" indent="0" algn="l" rtl="0">
              <a:lnSpc>
                <a:spcPct val="100000"/>
              </a:lnSpc>
              <a:spcBef>
                <a:spcPts val="600"/>
              </a:spcBef>
              <a:spcAft>
                <a:spcPts val="600"/>
              </a:spcAft>
              <a:buClr>
                <a:schemeClr val="dk1"/>
              </a:buClr>
              <a:buSzPts val="2000"/>
              <a:buNone/>
            </a:pPr>
            <a:endParaRPr lang="en-US" sz="1800" dirty="0">
              <a:solidFill>
                <a:schemeClr val="dk1"/>
              </a:solidFill>
              <a:ea typeface="Roboto"/>
              <a:sym typeface="Roboto"/>
            </a:endParaRPr>
          </a:p>
          <a:p>
            <a:pPr marL="233363" lvl="0" indent="0" algn="l" rtl="0">
              <a:lnSpc>
                <a:spcPct val="100000"/>
              </a:lnSpc>
              <a:spcBef>
                <a:spcPts val="0"/>
              </a:spcBef>
              <a:buClr>
                <a:schemeClr val="dk1"/>
              </a:buClr>
              <a:buSzPts val="2000"/>
              <a:buNone/>
            </a:pPr>
            <a:r>
              <a:rPr lang="en-US" sz="1800" dirty="0">
                <a:solidFill>
                  <a:schemeClr val="dk1"/>
                </a:solidFill>
                <a:ea typeface="Roboto"/>
                <a:sym typeface="Roboto"/>
              </a:rPr>
              <a:t>Updated information will be available here: </a:t>
            </a:r>
          </a:p>
          <a:p>
            <a:pPr marL="233363" lvl="0" indent="0" algn="l" rtl="0">
              <a:lnSpc>
                <a:spcPct val="100000"/>
              </a:lnSpc>
              <a:spcBef>
                <a:spcPts val="0"/>
              </a:spcBef>
              <a:buClr>
                <a:schemeClr val="dk1"/>
              </a:buClr>
              <a:buSzPts val="2000"/>
              <a:buNone/>
            </a:pPr>
            <a:r>
              <a:rPr lang="en-US" sz="1800" dirty="0">
                <a:solidFill>
                  <a:srgbClr val="1C97A4"/>
                </a:solidFill>
                <a:ea typeface="Roboto"/>
                <a:sym typeface="Roboto"/>
              </a:rPr>
              <a:t>https://www.nyc.gov/site/dcla/cultural-funding/capital-funding-feasibility.page</a:t>
            </a:r>
          </a:p>
          <a:p>
            <a:pPr marL="233363" lvl="0" indent="0" algn="l" rtl="0">
              <a:lnSpc>
                <a:spcPct val="100000"/>
              </a:lnSpc>
              <a:spcBef>
                <a:spcPts val="600"/>
              </a:spcBef>
              <a:spcAft>
                <a:spcPts val="600"/>
              </a:spcAft>
              <a:buClr>
                <a:schemeClr val="dk1"/>
              </a:buClr>
              <a:buSzPts val="2000"/>
              <a:buNone/>
            </a:pPr>
            <a:endParaRPr lang="en-US" sz="1800" dirty="0">
              <a:solidFill>
                <a:schemeClr val="dk1"/>
              </a:solidFill>
              <a:ea typeface="Roboto"/>
              <a:sym typeface="Roboto"/>
            </a:endParaRPr>
          </a:p>
        </p:txBody>
      </p:sp>
      <p:pic>
        <p:nvPicPr>
          <p:cNvPr id="2" name="Picture 1">
            <a:extLst>
              <a:ext uri="{FF2B5EF4-FFF2-40B4-BE49-F238E27FC236}">
                <a16:creationId xmlns:a16="http://schemas.microsoft.com/office/drawing/2014/main" id="{08BA6838-358B-E1F3-7DFD-A58F33A9F5C7}"/>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04795" y="5826056"/>
            <a:ext cx="805665" cy="805665"/>
          </a:xfrm>
          <a:prstGeom prst="rect">
            <a:avLst/>
          </a:prstGeom>
        </p:spPr>
      </p:pic>
      <p:pic>
        <p:nvPicPr>
          <p:cNvPr id="1026" name="Picture 2">
            <a:extLst>
              <a:ext uri="{FF2B5EF4-FFF2-40B4-BE49-F238E27FC236}">
                <a16:creationId xmlns:a16="http://schemas.microsoft.com/office/drawing/2014/main" id="{E2DFF041-6BE2-80F8-65AD-322BAB415F28}"/>
              </a:ext>
              <a:ext uri="{C183D7F6-B498-43B3-948B-1728B52AA6E4}">
                <adec:decorative xmlns:adec="http://schemas.microsoft.com/office/drawing/2017/decorative" val="1"/>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0039695" y="4278201"/>
            <a:ext cx="1289239" cy="1289239"/>
          </a:xfrm>
          <a:prstGeom prst="rect">
            <a:avLst/>
          </a:prstGeom>
          <a:noFill/>
          <a:extLst>
            <a:ext uri="{909E8E84-426E-40DD-AFC4-6F175D3DCCD1}">
              <a14:hiddenFill xmlns:a14="http://schemas.microsoft.com/office/drawing/2010/main">
                <a:solidFill>
                  <a:srgbClr val="FFFFFF"/>
                </a:solidFill>
              </a14:hiddenFill>
            </a:ext>
          </a:extLst>
        </p:spPr>
      </p:pic>
      <p:sp>
        <p:nvSpPr>
          <p:cNvPr id="3" name="Google Shape;287;p27" descr="Participation in the Capital Pre-Scoping and Feasibility Planning pilot program neither &#10;guarantees nor precludes organizations from accessing City capital funding. ">
            <a:extLst>
              <a:ext uri="{FF2B5EF4-FFF2-40B4-BE49-F238E27FC236}">
                <a16:creationId xmlns:a16="http://schemas.microsoft.com/office/drawing/2014/main" id="{166A2B6A-82F4-07B0-B56C-F7F9D8CD4EB1}"/>
              </a:ext>
            </a:extLst>
          </p:cNvPr>
          <p:cNvSpPr txBox="1">
            <a:spLocks/>
          </p:cNvSpPr>
          <p:nvPr/>
        </p:nvSpPr>
        <p:spPr>
          <a:xfrm>
            <a:off x="303274" y="5845223"/>
            <a:ext cx="11585450" cy="783918"/>
          </a:xfrm>
          <a:prstGeom prst="roundRect">
            <a:avLst>
              <a:gd name="adj" fmla="val 4374"/>
            </a:avLst>
          </a:prstGeom>
          <a:solidFill>
            <a:srgbClr val="BFC2DB"/>
          </a:solidFill>
          <a:ln w="9525" cap="flat" cmpd="sng">
            <a:noFill/>
            <a:prstDash val="solid"/>
            <a:round/>
            <a:headEnd type="none" w="sm" len="sm"/>
            <a:tailEnd type="none" w="sm" len="sm"/>
          </a:ln>
          <a:effectLst/>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100000"/>
              </a:lnSpc>
              <a:spcBef>
                <a:spcPts val="960"/>
              </a:spcBef>
              <a:spcAft>
                <a:spcPts val="0"/>
              </a:spcAft>
              <a:buClr>
                <a:srgbClr val="C00000"/>
              </a:buClr>
              <a:buSzPts val="4800"/>
              <a:buFont typeface="Arial"/>
              <a:buNone/>
              <a:defRPr sz="4800" b="0" i="0" u="none" strike="noStrike" cap="none">
                <a:solidFill>
                  <a:srgbClr val="C00000"/>
                </a:solidFill>
                <a:latin typeface="Segoe UI Semilight" panose="020B0402040204020203" pitchFamily="34" charset="0"/>
                <a:ea typeface="Segoe UI Semilight" panose="020B0402040204020203" pitchFamily="34" charset="0"/>
                <a:cs typeface="Segoe UI Semilight" panose="020B0402040204020203" pitchFamily="34" charset="0"/>
                <a:sym typeface="Calibri"/>
              </a:defRPr>
            </a:lvl1pPr>
            <a:lvl2pPr marR="0" lvl="1" algn="l" rtl="0">
              <a:lnSpc>
                <a:spcPct val="100000"/>
              </a:lnSpc>
              <a:spcBef>
                <a:spcPts val="56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2pPr>
            <a:lvl3pPr marR="0" lvl="2"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3pPr>
            <a:lvl4pPr marR="0" lvl="3"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4pPr>
            <a:lvl5pPr marR="0" lvl="4"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pPr algn="ctr">
              <a:spcBef>
                <a:spcPts val="0"/>
              </a:spcBef>
              <a:buClr>
                <a:schemeClr val="dk1"/>
              </a:buClr>
              <a:buSzPts val="2800"/>
              <a:tabLst>
                <a:tab pos="514350" algn="l"/>
                <a:tab pos="10629900" algn="r"/>
              </a:tabLst>
            </a:pPr>
            <a:r>
              <a:rPr lang="en-US" sz="2000" b="1" i="0" u="none" strike="noStrike" cap="none" dirty="0">
                <a:solidFill>
                  <a:schemeClr val="dk1"/>
                </a:solidFill>
                <a:latin typeface="Segoe UI Semilight" panose="020B0402040204020203" pitchFamily="34" charset="0"/>
                <a:ea typeface="Roboto"/>
                <a:cs typeface="Segoe UI Semilight" panose="020B0402040204020203" pitchFamily="34" charset="0"/>
                <a:sym typeface="Roboto"/>
              </a:rPr>
              <a:t>Participation in the Capital Pre-Scoping and Feasibility Planning pilot program neither </a:t>
            </a:r>
          </a:p>
          <a:p>
            <a:pPr algn="ctr">
              <a:spcBef>
                <a:spcPts val="0"/>
              </a:spcBef>
              <a:buClr>
                <a:schemeClr val="dk1"/>
              </a:buClr>
              <a:buSzPts val="2800"/>
              <a:tabLst>
                <a:tab pos="1028700" algn="l"/>
              </a:tabLst>
            </a:pPr>
            <a:r>
              <a:rPr lang="en-US" sz="2000" b="1" i="0" u="none" strike="noStrike" cap="none" dirty="0">
                <a:solidFill>
                  <a:schemeClr val="dk1"/>
                </a:solidFill>
                <a:latin typeface="Segoe UI Semilight" panose="020B0402040204020203" pitchFamily="34" charset="0"/>
                <a:ea typeface="Roboto"/>
                <a:cs typeface="Segoe UI Semilight" panose="020B0402040204020203" pitchFamily="34" charset="0"/>
                <a:sym typeface="Roboto"/>
              </a:rPr>
              <a:t>guarantees nor precludes organizations from accessing City capital funding. </a:t>
            </a:r>
            <a:endParaRPr lang="en-US" sz="2000" dirty="0">
              <a:sym typeface="Roboto"/>
            </a:endParaRPr>
          </a:p>
        </p:txBody>
      </p:sp>
      <p:sp>
        <p:nvSpPr>
          <p:cNvPr id="4" name="Flowchart: Extract 3">
            <a:extLst>
              <a:ext uri="{FF2B5EF4-FFF2-40B4-BE49-F238E27FC236}">
                <a16:creationId xmlns:a16="http://schemas.microsoft.com/office/drawing/2014/main" id="{9B126A8F-A2C8-19EC-8A2E-AA098EFCD329}"/>
              </a:ext>
              <a:ext uri="{C183D7F6-B498-43B3-948B-1728B52AA6E4}">
                <adec:decorative xmlns:adec="http://schemas.microsoft.com/office/drawing/2017/decorative" val="1"/>
              </a:ext>
            </a:extLst>
          </p:cNvPr>
          <p:cNvSpPr/>
          <p:nvPr/>
        </p:nvSpPr>
        <p:spPr>
          <a:xfrm rot="5400000">
            <a:off x="-236219" y="281940"/>
            <a:ext cx="777240" cy="304802"/>
          </a:xfrm>
          <a:prstGeom prst="flowChartExtract">
            <a:avLst/>
          </a:prstGeom>
          <a:solidFill>
            <a:srgbClr val="39CD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15188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sp>
        <p:nvSpPr>
          <p:cNvPr id="380" name="Google Shape;380;p36"/>
          <p:cNvSpPr txBox="1">
            <a:spLocks noGrp="1"/>
          </p:cNvSpPr>
          <p:nvPr>
            <p:ph type="title"/>
          </p:nvPr>
        </p:nvSpPr>
        <p:spPr>
          <a:xfrm>
            <a:off x="0" y="0"/>
            <a:ext cx="12192000" cy="777240"/>
          </a:xfrm>
          <a:prstGeom prst="rect">
            <a:avLst/>
          </a:prstGeom>
          <a:noFill/>
          <a:ln>
            <a:noFill/>
          </a:ln>
        </p:spPr>
        <p:txBody>
          <a:bodyPr spcFirstLastPara="1" wrap="square" lIns="91425" tIns="45700" rIns="91425" bIns="45700" anchor="ctr" anchorCtr="0">
            <a:noAutofit/>
          </a:bodyPr>
          <a:lstStyle/>
          <a:p>
            <a:pPr marL="228600" lvl="0" indent="0" algn="l" rtl="0">
              <a:lnSpc>
                <a:spcPct val="100000"/>
              </a:lnSpc>
              <a:spcBef>
                <a:spcPts val="0"/>
              </a:spcBef>
              <a:spcAft>
                <a:spcPts val="0"/>
              </a:spcAft>
              <a:buClr>
                <a:schemeClr val="dk1"/>
              </a:buClr>
              <a:buSzPts val="4400"/>
              <a:buFont typeface="Roboto"/>
              <a:buNone/>
            </a:pPr>
            <a:r>
              <a:rPr lang="en-US" dirty="0"/>
              <a:t>Fun Fact #</a:t>
            </a:r>
            <a:r>
              <a:rPr lang="en-US" dirty="0">
                <a:solidFill>
                  <a:schemeClr val="tx1"/>
                </a:solidFill>
              </a:rPr>
              <a:t>4</a:t>
            </a:r>
            <a:r>
              <a:rPr lang="en-US" dirty="0"/>
              <a:t>: </a:t>
            </a:r>
            <a:r>
              <a:rPr lang="en-US" dirty="0">
                <a:solidFill>
                  <a:schemeClr val="tx1"/>
                </a:solidFill>
              </a:rPr>
              <a:t>Going with the Flow is Smoother</a:t>
            </a:r>
          </a:p>
        </p:txBody>
      </p:sp>
      <p:sp>
        <p:nvSpPr>
          <p:cNvPr id="5" name="Google Shape;375;p34" descr="There are administrative processes that need to be followed. Please be responsive and as detailed as possible.">
            <a:extLst>
              <a:ext uri="{FF2B5EF4-FFF2-40B4-BE49-F238E27FC236}">
                <a16:creationId xmlns:a16="http://schemas.microsoft.com/office/drawing/2014/main" id="{46FCD919-1083-405D-A912-21E008CC9D13}"/>
              </a:ext>
            </a:extLst>
          </p:cNvPr>
          <p:cNvSpPr/>
          <p:nvPr/>
        </p:nvSpPr>
        <p:spPr>
          <a:xfrm flipH="1">
            <a:off x="303276" y="5851213"/>
            <a:ext cx="11585448" cy="777240"/>
          </a:xfrm>
          <a:prstGeom prst="roundRect">
            <a:avLst>
              <a:gd name="adj" fmla="val 0"/>
            </a:avLst>
          </a:prstGeom>
          <a:solidFill>
            <a:schemeClr val="lt1"/>
          </a:solidFill>
          <a:ln w="9525" cap="flat" cmpd="sng">
            <a:noFill/>
            <a:prstDash val="solid"/>
            <a:round/>
            <a:headEnd type="none" w="sm" len="sm"/>
            <a:tailEnd type="none" w="sm" len="sm"/>
          </a:ln>
          <a:effectLst/>
        </p:spPr>
        <p:txBody>
          <a:bodyPr spcFirstLastPara="1" wrap="square" lIns="91425" tIns="45700" rIns="91425" bIns="45700" anchor="ctr" anchorCtr="0">
            <a:noAutofit/>
          </a:bodyPr>
          <a:lstStyle/>
          <a:p>
            <a:pPr lvl="0" algn="ctr">
              <a:buClr>
                <a:schemeClr val="dk1"/>
              </a:buClr>
              <a:buSzPts val="2000"/>
            </a:pPr>
            <a:r>
              <a:rPr lang="en-US" sz="2000" b="1" dirty="0">
                <a:latin typeface="Segoe UI Semibold" panose="020B0702040204020203" pitchFamily="34" charset="0"/>
                <a:ea typeface="Roboto" panose="02000000000000000000" pitchFamily="2" charset="0"/>
                <a:cs typeface="Segoe UI Semibold" panose="020B0702040204020203" pitchFamily="34" charset="0"/>
              </a:rPr>
              <a:t>There are administrative processes that need to be followed. Please be responsive and</a:t>
            </a:r>
          </a:p>
          <a:p>
            <a:pPr marL="233363" lvl="0" algn="ctr">
              <a:buClr>
                <a:schemeClr val="dk1"/>
              </a:buClr>
              <a:buSzPts val="2000"/>
            </a:pPr>
            <a:r>
              <a:rPr lang="en-US" sz="2000" b="1" dirty="0">
                <a:latin typeface="Segoe UI Semibold" panose="020B0702040204020203" pitchFamily="34" charset="0"/>
                <a:ea typeface="Roboto" panose="02000000000000000000" pitchFamily="2" charset="0"/>
                <a:cs typeface="Segoe UI Semibold" panose="020B0702040204020203" pitchFamily="34" charset="0"/>
              </a:rPr>
              <a:t>as detailed as possible. </a:t>
            </a:r>
            <a:r>
              <a:rPr lang="en-US" sz="2000" b="1" dirty="0">
                <a:solidFill>
                  <a:schemeClr val="tx1"/>
                </a:solidFill>
                <a:latin typeface="Segoe UI Semibold" panose="020B0702040204020203" pitchFamily="34" charset="0"/>
                <a:ea typeface="Roboto" panose="02000000000000000000" pitchFamily="2" charset="0"/>
                <a:cs typeface="Segoe UI Semibold" panose="020B0702040204020203" pitchFamily="34" charset="0"/>
              </a:rPr>
              <a:t>We are here to help you through the process.</a:t>
            </a:r>
          </a:p>
        </p:txBody>
      </p:sp>
      <p:pic>
        <p:nvPicPr>
          <p:cNvPr id="8" name="Picture 7">
            <a:extLst>
              <a:ext uri="{FF2B5EF4-FFF2-40B4-BE49-F238E27FC236}">
                <a16:creationId xmlns:a16="http://schemas.microsoft.com/office/drawing/2014/main" id="{CE65EFCF-8AD0-EF6F-FFE4-CDF287930BC7}"/>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73421" y="5803652"/>
            <a:ext cx="805665" cy="805665"/>
          </a:xfrm>
          <a:prstGeom prst="rect">
            <a:avLst/>
          </a:prstGeom>
        </p:spPr>
      </p:pic>
      <p:pic>
        <p:nvPicPr>
          <p:cNvPr id="7" name="Picture 6" descr="Two otters swimming in water, one grasping the others paw to help them navigate the treacherous waters ahead.">
            <a:extLst>
              <a:ext uri="{FF2B5EF4-FFF2-40B4-BE49-F238E27FC236}">
                <a16:creationId xmlns:a16="http://schemas.microsoft.com/office/drawing/2014/main" id="{16169B12-38AC-CC3F-81A9-6445DE6F499D}"/>
              </a:ext>
            </a:extLst>
          </p:cNvPr>
          <p:cNvPicPr>
            <a:picLocks noChangeAspect="1"/>
          </p:cNvPicPr>
          <p:nvPr/>
        </p:nvPicPr>
        <p:blipFill>
          <a:blip r:embed="rId4"/>
          <a:stretch>
            <a:fillRect/>
          </a:stretch>
        </p:blipFill>
        <p:spPr>
          <a:xfrm>
            <a:off x="2856216" y="1019710"/>
            <a:ext cx="6143946" cy="4607960"/>
          </a:xfrm>
          <a:prstGeom prst="rect">
            <a:avLst/>
          </a:prstGeom>
        </p:spPr>
      </p:pic>
    </p:spTree>
    <p:extLst>
      <p:ext uri="{BB962C8B-B14F-4D97-AF65-F5344CB8AC3E}">
        <p14:creationId xmlns:p14="http://schemas.microsoft.com/office/powerpoint/2010/main" val="578417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sp>
        <p:nvSpPr>
          <p:cNvPr id="388" name="Google Shape;388;p37"/>
          <p:cNvSpPr txBox="1">
            <a:spLocks noGrp="1"/>
          </p:cNvSpPr>
          <p:nvPr>
            <p:ph type="title"/>
          </p:nvPr>
        </p:nvSpPr>
        <p:spPr>
          <a:xfrm>
            <a:off x="0" y="0"/>
            <a:ext cx="12192000" cy="777240"/>
          </a:xfrm>
          <a:prstGeom prst="rect">
            <a:avLst/>
          </a:prstGeom>
          <a:noFill/>
          <a:ln>
            <a:noFill/>
          </a:ln>
        </p:spPr>
        <p:txBody>
          <a:bodyPr spcFirstLastPara="1" wrap="square" lIns="91425" tIns="45700" rIns="91425" bIns="45700" anchor="ctr" anchorCtr="0">
            <a:noAutofit/>
          </a:bodyPr>
          <a:lstStyle/>
          <a:p>
            <a:pPr marL="228600" lvl="0" indent="0" algn="l" rtl="0">
              <a:lnSpc>
                <a:spcPct val="100000"/>
              </a:lnSpc>
              <a:spcBef>
                <a:spcPts val="0"/>
              </a:spcBef>
              <a:spcAft>
                <a:spcPts val="0"/>
              </a:spcAft>
              <a:buClr>
                <a:schemeClr val="dk1"/>
              </a:buClr>
              <a:buSzPts val="4400"/>
              <a:buFont typeface="Roboto"/>
              <a:buNone/>
            </a:pPr>
            <a:r>
              <a:rPr lang="en-US" dirty="0"/>
              <a:t>Equipment Systems and Vehicles</a:t>
            </a:r>
            <a:endParaRPr dirty="0"/>
          </a:p>
        </p:txBody>
      </p:sp>
      <p:sp>
        <p:nvSpPr>
          <p:cNvPr id="389" name="Google Shape;389;p37" descr="Equipment Systems:&#10;&#10;To be capitally eligible, equipment systems must be composed of a group of related elements. The elements are considered related if they are mutually dependent upon each other, and physically connected or connected through a wireless network.&#10;&#10;Each system or vehicle must be at least $50,000* (or $250,000 if minimally attached)&#10;&#10;Each system or vehicle must have a minimum useful life of 3 - 15 years&#10;&#10;OMB and the Comptroller have final determination over capital eligibility&#10;&#10;DCLA does not manage initial outfitting projects&#10;&#10;* Minimum funding ask must be $60,000"/>
          <p:cNvSpPr>
            <a:spLocks noGrp="1"/>
          </p:cNvSpPr>
          <p:nvPr>
            <p:ph type="body" idx="4294967295"/>
          </p:nvPr>
        </p:nvSpPr>
        <p:spPr>
          <a:xfrm>
            <a:off x="460699" y="966951"/>
            <a:ext cx="8140376" cy="5390817"/>
          </a:xfrm>
          <a:prstGeom prst="roundRect">
            <a:avLst>
              <a:gd name="adj" fmla="val 636"/>
            </a:avLst>
          </a:prstGeom>
          <a:solidFill>
            <a:schemeClr val="lt1"/>
          </a:solidFill>
          <a:ln>
            <a:noFill/>
          </a:ln>
          <a:effectLst/>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dk1"/>
              </a:buClr>
              <a:buSzPts val="2000"/>
              <a:buNone/>
            </a:pPr>
            <a:r>
              <a:rPr lang="en-US" sz="1800" b="1" dirty="0">
                <a:latin typeface="Segoe UI Semilight" panose="020B0402040204020203" pitchFamily="34" charset="0"/>
                <a:cs typeface="Segoe UI Semilight" panose="020B0402040204020203" pitchFamily="34" charset="0"/>
              </a:rPr>
              <a:t>Equipment Systems:</a:t>
            </a:r>
            <a:endParaRPr sz="1800" dirty="0">
              <a:latin typeface="Segoe UI Semilight" panose="020B0402040204020203" pitchFamily="34" charset="0"/>
              <a:cs typeface="Segoe UI Semilight" panose="020B0402040204020203" pitchFamily="34" charset="0"/>
            </a:endParaRPr>
          </a:p>
          <a:p>
            <a:pPr marL="233363" lvl="0" indent="0" algn="l" rtl="0">
              <a:lnSpc>
                <a:spcPct val="100000"/>
              </a:lnSpc>
              <a:spcBef>
                <a:spcPts val="0"/>
              </a:spcBef>
              <a:spcAft>
                <a:spcPts val="0"/>
              </a:spcAft>
              <a:buClr>
                <a:schemeClr val="dk1"/>
              </a:buClr>
              <a:buSzPts val="2000"/>
              <a:buNone/>
            </a:pPr>
            <a:endParaRPr sz="1800" b="1" u="sng" dirty="0">
              <a:latin typeface="Segoe UI Semilight" panose="020B0402040204020203" pitchFamily="34" charset="0"/>
              <a:cs typeface="Segoe UI Semilight" panose="020B0402040204020203" pitchFamily="34" charset="0"/>
            </a:endParaRPr>
          </a:p>
          <a:p>
            <a:pPr marL="573088" lvl="1" indent="-287338" algn="l" rtl="0">
              <a:lnSpc>
                <a:spcPct val="100000"/>
              </a:lnSpc>
              <a:spcBef>
                <a:spcPts val="0"/>
              </a:spcBef>
              <a:spcAft>
                <a:spcPts val="0"/>
              </a:spcAft>
              <a:buClr>
                <a:schemeClr val="dk1"/>
              </a:buClr>
              <a:buSzPts val="2000"/>
              <a:buFont typeface="Arial"/>
              <a:buChar char="•"/>
            </a:pPr>
            <a:r>
              <a:rPr lang="en-US" sz="1800" dirty="0">
                <a:latin typeface="Segoe UI Semilight" panose="020B0402040204020203" pitchFamily="34" charset="0"/>
                <a:cs typeface="Segoe UI Semilight" panose="020B0402040204020203" pitchFamily="34" charset="0"/>
              </a:rPr>
              <a:t>To be capitally eligible, equipment systems must be composed of a group of related elements. The elements are considered related if they are mutually dependent upon each other, and physically connected or connected through a wireless network.</a:t>
            </a:r>
            <a:endParaRPr sz="1800" dirty="0">
              <a:latin typeface="Segoe UI Semilight" panose="020B0402040204020203" pitchFamily="34" charset="0"/>
              <a:cs typeface="Segoe UI Semilight" panose="020B0402040204020203" pitchFamily="34" charset="0"/>
            </a:endParaRPr>
          </a:p>
          <a:p>
            <a:pPr marL="573088" lvl="1" indent="-160336" algn="l" rtl="0">
              <a:lnSpc>
                <a:spcPct val="100000"/>
              </a:lnSpc>
              <a:spcBef>
                <a:spcPts val="0"/>
              </a:spcBef>
              <a:spcAft>
                <a:spcPts val="0"/>
              </a:spcAft>
              <a:buClr>
                <a:schemeClr val="dk1"/>
              </a:buClr>
              <a:buSzPts val="2000"/>
              <a:buFont typeface="Arial"/>
              <a:buNone/>
            </a:pPr>
            <a:endParaRPr sz="1800" dirty="0">
              <a:latin typeface="Segoe UI Semilight" panose="020B0402040204020203" pitchFamily="34" charset="0"/>
              <a:cs typeface="Segoe UI Semilight" panose="020B0402040204020203" pitchFamily="34" charset="0"/>
            </a:endParaRPr>
          </a:p>
          <a:p>
            <a:pPr marL="572770" lvl="1" indent="-287020">
              <a:buClr>
                <a:schemeClr val="dk1"/>
              </a:buClr>
              <a:buSzPts val="2000"/>
              <a:buFont typeface="Arial"/>
              <a:buChar char="•"/>
            </a:pPr>
            <a:r>
              <a:rPr lang="en-US" sz="1800" dirty="0">
                <a:latin typeface="Segoe UI Semilight"/>
                <a:cs typeface="Segoe UI Semilight"/>
              </a:rPr>
              <a:t>Each system or vehicle must be at </a:t>
            </a:r>
            <a:r>
              <a:rPr lang="en-US" sz="1800" b="1" dirty="0">
                <a:latin typeface="Segoe UI Semilight"/>
                <a:cs typeface="Segoe UI Semilight"/>
              </a:rPr>
              <a:t>least $50,000* </a:t>
            </a:r>
            <a:r>
              <a:rPr lang="en-US" sz="1800" dirty="0">
                <a:latin typeface="Segoe UI Semilight"/>
                <a:cs typeface="Segoe UI Semilight"/>
              </a:rPr>
              <a:t>(or $250,000 if minimally attached)</a:t>
            </a:r>
          </a:p>
          <a:p>
            <a:pPr marL="573088" lvl="1" indent="-160336" algn="l" rtl="0">
              <a:lnSpc>
                <a:spcPct val="100000"/>
              </a:lnSpc>
              <a:spcBef>
                <a:spcPts val="0"/>
              </a:spcBef>
              <a:spcAft>
                <a:spcPts val="0"/>
              </a:spcAft>
              <a:buClr>
                <a:schemeClr val="dk1"/>
              </a:buClr>
              <a:buSzPts val="2000"/>
              <a:buNone/>
            </a:pPr>
            <a:endParaRPr sz="1800" dirty="0">
              <a:latin typeface="Segoe UI Semilight" panose="020B0402040204020203" pitchFamily="34" charset="0"/>
              <a:cs typeface="Segoe UI Semilight" panose="020B0402040204020203" pitchFamily="34" charset="0"/>
            </a:endParaRPr>
          </a:p>
          <a:p>
            <a:pPr marL="572770" lvl="1" indent="-287020">
              <a:buClr>
                <a:schemeClr val="dk1"/>
              </a:buClr>
              <a:buSzPts val="2000"/>
              <a:buFont typeface="Arial"/>
              <a:buChar char="•"/>
            </a:pPr>
            <a:r>
              <a:rPr lang="en-US" sz="1800" dirty="0">
                <a:latin typeface="Segoe UI Semilight"/>
                <a:cs typeface="Segoe UI Semilight"/>
              </a:rPr>
              <a:t>Each system or vehicle must have a minimum useful life of 3 - 15 years</a:t>
            </a:r>
          </a:p>
          <a:p>
            <a:pPr marL="573088" lvl="1" indent="-160336" algn="l" rtl="0">
              <a:lnSpc>
                <a:spcPct val="100000"/>
              </a:lnSpc>
              <a:spcBef>
                <a:spcPts val="0"/>
              </a:spcBef>
              <a:spcAft>
                <a:spcPts val="0"/>
              </a:spcAft>
              <a:buClr>
                <a:schemeClr val="dk1"/>
              </a:buClr>
              <a:buSzPts val="2000"/>
              <a:buFont typeface="Arial"/>
              <a:buNone/>
            </a:pPr>
            <a:endParaRPr sz="1800" dirty="0">
              <a:latin typeface="Segoe UI Semilight" panose="020B0402040204020203" pitchFamily="34" charset="0"/>
              <a:cs typeface="Segoe UI Semilight" panose="020B0402040204020203" pitchFamily="34" charset="0"/>
            </a:endParaRPr>
          </a:p>
          <a:p>
            <a:pPr marL="573088" lvl="1" indent="-287338" algn="l" rtl="0">
              <a:lnSpc>
                <a:spcPct val="100000"/>
              </a:lnSpc>
              <a:spcBef>
                <a:spcPts val="0"/>
              </a:spcBef>
              <a:spcAft>
                <a:spcPts val="0"/>
              </a:spcAft>
              <a:buClr>
                <a:schemeClr val="dk1"/>
              </a:buClr>
              <a:buSzPts val="2000"/>
              <a:buFont typeface="Arial"/>
              <a:buChar char="•"/>
            </a:pPr>
            <a:r>
              <a:rPr lang="en-US" sz="1800" dirty="0">
                <a:latin typeface="Segoe UI Semilight" panose="020B0402040204020203" pitchFamily="34" charset="0"/>
                <a:cs typeface="Segoe UI Semilight" panose="020B0402040204020203" pitchFamily="34" charset="0"/>
              </a:rPr>
              <a:t>OMB and the Comptroller have final determination over capital eligibility</a:t>
            </a:r>
            <a:endParaRPr sz="1800" dirty="0">
              <a:latin typeface="Segoe UI Semilight" panose="020B0402040204020203" pitchFamily="34" charset="0"/>
              <a:cs typeface="Segoe UI Semilight" panose="020B0402040204020203" pitchFamily="34" charset="0"/>
            </a:endParaRPr>
          </a:p>
          <a:p>
            <a:pPr marL="285750" lvl="1">
              <a:buClr>
                <a:schemeClr val="dk1"/>
              </a:buClr>
              <a:buSzPts val="2000"/>
            </a:pPr>
            <a:endParaRPr lang="en-US" sz="1800" dirty="0">
              <a:latin typeface="Segoe UI Semilight"/>
              <a:cs typeface="Segoe UI Semilight"/>
            </a:endParaRPr>
          </a:p>
          <a:p>
            <a:pPr marL="572770" lvl="1" indent="-287020">
              <a:buClr>
                <a:schemeClr val="dk1"/>
              </a:buClr>
              <a:buSzPts val="2000"/>
              <a:buFont typeface="Arial"/>
              <a:buChar char="•"/>
            </a:pPr>
            <a:r>
              <a:rPr lang="en-US" sz="1800" dirty="0">
                <a:latin typeface="Segoe UI Semilight"/>
                <a:cs typeface="Segoe UI Semilight"/>
              </a:rPr>
              <a:t>DCLA does not manage initial outfitting projects</a:t>
            </a:r>
            <a:endParaRPr lang="en-US" sz="1800" dirty="0">
              <a:latin typeface="Segoe UI Semilight" panose="020B0402040204020203" pitchFamily="34" charset="0"/>
              <a:cs typeface="Segoe UI Semilight" panose="020B0402040204020203" pitchFamily="34" charset="0"/>
            </a:endParaRPr>
          </a:p>
          <a:p>
            <a:pPr marL="573088" lvl="1" indent="-160336">
              <a:buClr>
                <a:schemeClr val="dk1"/>
              </a:buClr>
              <a:buSzPts val="2000"/>
            </a:pPr>
            <a:endParaRPr lang="en-US" sz="1800" dirty="0">
              <a:latin typeface="Segoe UI Semilight" panose="020B0402040204020203" pitchFamily="34" charset="0"/>
              <a:cs typeface="Segoe UI Semilight" panose="020B0402040204020203" pitchFamily="34" charset="0"/>
            </a:endParaRPr>
          </a:p>
          <a:p>
            <a:pPr marL="285750" lvl="1" indent="0" algn="l" rtl="0">
              <a:lnSpc>
                <a:spcPct val="100000"/>
              </a:lnSpc>
              <a:spcBef>
                <a:spcPts val="0"/>
              </a:spcBef>
              <a:spcAft>
                <a:spcPts val="0"/>
              </a:spcAft>
              <a:buClr>
                <a:schemeClr val="dk1"/>
              </a:buClr>
              <a:buSzPts val="1800"/>
              <a:buNone/>
            </a:pPr>
            <a:r>
              <a:rPr lang="en-US" sz="1800" dirty="0">
                <a:latin typeface="Segoe UI Semilight" panose="020B0402040204020203" pitchFamily="34" charset="0"/>
                <a:cs typeface="Segoe UI Semilight" panose="020B0402040204020203" pitchFamily="34" charset="0"/>
              </a:rPr>
              <a:t>* Minimum funding ask must be $60,000</a:t>
            </a:r>
            <a:endParaRPr sz="1800" dirty="0">
              <a:latin typeface="Segoe UI Semilight" panose="020B0402040204020203" pitchFamily="34" charset="0"/>
              <a:cs typeface="Segoe UI Semilight" panose="020B0402040204020203" pitchFamily="34" charset="0"/>
            </a:endParaRPr>
          </a:p>
        </p:txBody>
      </p:sp>
      <p:pic>
        <p:nvPicPr>
          <p:cNvPr id="2" name="Picture 1">
            <a:extLst>
              <a:ext uri="{FF2B5EF4-FFF2-40B4-BE49-F238E27FC236}">
                <a16:creationId xmlns:a16="http://schemas.microsoft.com/office/drawing/2014/main" id="{B8F04F2E-7D10-A846-0731-A820BF1E1D70}"/>
              </a:ext>
              <a:ext uri="{C183D7F6-B498-43B3-948B-1728B52AA6E4}">
                <adec:decorative xmlns:adec="http://schemas.microsoft.com/office/drawing/2017/decorative" val="1"/>
              </a:ext>
            </a:extLst>
          </p:cNvPr>
          <p:cNvPicPr>
            <a:picLocks noChangeAspect="1"/>
          </p:cNvPicPr>
          <p:nvPr/>
        </p:nvPicPr>
        <p:blipFill>
          <a:blip r:embed="rId3" cstate="email">
            <a:alphaModFix amt="52000"/>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flipH="1">
            <a:off x="6872753" y="937265"/>
            <a:ext cx="5400839" cy="5400839"/>
          </a:xfrm>
          <a:prstGeom prst="rect">
            <a:avLst/>
          </a:prstGeom>
        </p:spPr>
      </p:pic>
      <p:sp>
        <p:nvSpPr>
          <p:cNvPr id="3" name="Flowchart: Extract 2">
            <a:extLst>
              <a:ext uri="{FF2B5EF4-FFF2-40B4-BE49-F238E27FC236}">
                <a16:creationId xmlns:a16="http://schemas.microsoft.com/office/drawing/2014/main" id="{18710A2A-4403-4704-3C25-575C8B3E1365}"/>
              </a:ext>
              <a:ext uri="{C183D7F6-B498-43B3-948B-1728B52AA6E4}">
                <adec:decorative xmlns:adec="http://schemas.microsoft.com/office/drawing/2017/decorative" val="1"/>
              </a:ext>
            </a:extLst>
          </p:cNvPr>
          <p:cNvSpPr/>
          <p:nvPr/>
        </p:nvSpPr>
        <p:spPr>
          <a:xfrm rot="5400000">
            <a:off x="-236219" y="281940"/>
            <a:ext cx="777240" cy="304802"/>
          </a:xfrm>
          <a:prstGeom prst="flowChartExtract">
            <a:avLst/>
          </a:prstGeom>
          <a:solidFill>
            <a:srgbClr val="39CD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2" name="Title 1">
            <a:extLst>
              <a:ext uri="{FF2B5EF4-FFF2-40B4-BE49-F238E27FC236}">
                <a16:creationId xmlns:a16="http://schemas.microsoft.com/office/drawing/2014/main" id="{4F8046AB-619D-A0FB-020F-DE958B3CF03D}"/>
              </a:ext>
            </a:extLst>
          </p:cNvPr>
          <p:cNvSpPr>
            <a:spLocks noGrp="1"/>
          </p:cNvSpPr>
          <p:nvPr>
            <p:ph type="title"/>
          </p:nvPr>
        </p:nvSpPr>
        <p:spPr>
          <a:xfrm>
            <a:off x="143836" y="0"/>
            <a:ext cx="12192000" cy="777240"/>
          </a:xfrm>
        </p:spPr>
        <p:txBody>
          <a:bodyPr/>
          <a:lstStyle/>
          <a:p>
            <a:r>
              <a:rPr lang="en-US" dirty="0">
                <a:solidFill>
                  <a:srgbClr val="FAFAFA"/>
                </a:solidFill>
              </a:rPr>
              <a:t>Section Guide</a:t>
            </a:r>
            <a:endParaRPr lang="en-US" dirty="0">
              <a:solidFill>
                <a:srgbClr val="FAFAFA"/>
              </a:solidFill>
              <a:latin typeface="Segoe UI Semibold" panose="020B0702040204020203" pitchFamily="34" charset="0"/>
              <a:cs typeface="Segoe UI Semibold" panose="020B0702040204020203" pitchFamily="34" charset="0"/>
            </a:endParaRPr>
          </a:p>
        </p:txBody>
      </p:sp>
      <p:pic>
        <p:nvPicPr>
          <p:cNvPr id="5" name="Picture 4" descr="A building with a curved roof">
            <a:extLst>
              <a:ext uri="{FF2B5EF4-FFF2-40B4-BE49-F238E27FC236}">
                <a16:creationId xmlns:a16="http://schemas.microsoft.com/office/drawing/2014/main" id="{BCFB02B8-E768-544C-3835-28DBCD33732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065230" y="777241"/>
            <a:ext cx="8107681" cy="6080760"/>
          </a:xfrm>
          <a:prstGeom prst="rect">
            <a:avLst/>
          </a:prstGeom>
        </p:spPr>
      </p:pic>
      <p:sp>
        <p:nvSpPr>
          <p:cNvPr id="7" name="Google Shape;136;p2">
            <a:extLst>
              <a:ext uri="{FF2B5EF4-FFF2-40B4-BE49-F238E27FC236}">
                <a16:creationId xmlns:a16="http://schemas.microsoft.com/office/drawing/2014/main" id="{569BE4BA-068E-88CD-9C67-4583466774D2}"/>
              </a:ext>
              <a:ext uri="{C183D7F6-B498-43B3-948B-1728B52AA6E4}">
                <adec:decorative xmlns:adec="http://schemas.microsoft.com/office/drawing/2017/decorative" val="1"/>
              </a:ext>
            </a:extLst>
          </p:cNvPr>
          <p:cNvSpPr/>
          <p:nvPr/>
        </p:nvSpPr>
        <p:spPr>
          <a:xfrm>
            <a:off x="9782978" y="6513206"/>
            <a:ext cx="2220337" cy="333554"/>
          </a:xfrm>
          <a:prstGeom prst="roundRect">
            <a:avLst>
              <a:gd name="adj" fmla="val 0"/>
            </a:avLst>
          </a:prstGeom>
          <a:noFill/>
          <a:ln w="9525" cap="flat" cmpd="sng">
            <a:noFill/>
            <a:prstDash val="solid"/>
            <a:round/>
            <a:headEnd type="none" w="sm" len="sm"/>
            <a:tailEnd type="none" w="sm" len="sm"/>
          </a:ln>
          <a:effectLst/>
        </p:spPr>
        <p:txBody>
          <a:bodyPr spcFirstLastPara="1" wrap="square" lIns="91425" tIns="45700" rIns="91425" bIns="45700" anchor="ctr" anchorCtr="0">
            <a:noAutofit/>
          </a:bodyPr>
          <a:lstStyle/>
          <a:p>
            <a:pPr lvl="1" algn="ctr">
              <a:lnSpc>
                <a:spcPct val="80000"/>
              </a:lnSpc>
              <a:buClr>
                <a:schemeClr val="dk1"/>
              </a:buClr>
              <a:buSzPts val="1200"/>
            </a:pPr>
            <a:r>
              <a:rPr lang="en-US" sz="1200" b="1" dirty="0">
                <a:solidFill>
                  <a:schemeClr val="bg1"/>
                </a:solidFill>
                <a:latin typeface="Segoe UI Semilight" panose="020B0402040204020203" pitchFamily="34" charset="0"/>
                <a:ea typeface="Roboto"/>
                <a:cs typeface="Segoe UI Semilight" panose="020B0402040204020203" pitchFamily="34" charset="0"/>
                <a:sym typeface="Roboto"/>
              </a:rPr>
              <a:t>Louis Armstrong Visitor Center</a:t>
            </a:r>
            <a:endParaRPr lang="en-US" sz="1200" b="1" dirty="0">
              <a:solidFill>
                <a:schemeClr val="bg1"/>
              </a:solidFill>
              <a:latin typeface="Segoe UI Semilight" panose="020B0402040204020203" pitchFamily="34" charset="0"/>
              <a:ea typeface="Roboto"/>
              <a:cs typeface="Segoe UI Semilight" panose="020B0402040204020203" pitchFamily="34" charset="0"/>
            </a:endParaRPr>
          </a:p>
        </p:txBody>
      </p:sp>
      <p:sp>
        <p:nvSpPr>
          <p:cNvPr id="14" name="TextBox 13">
            <a:extLst>
              <a:ext uri="{FF2B5EF4-FFF2-40B4-BE49-F238E27FC236}">
                <a16:creationId xmlns:a16="http://schemas.microsoft.com/office/drawing/2014/main" id="{6EDD6BB0-56F2-9A87-DDDA-8E50A4A7643B}"/>
              </a:ext>
            </a:extLst>
          </p:cNvPr>
          <p:cNvSpPr txBox="1"/>
          <p:nvPr/>
        </p:nvSpPr>
        <p:spPr>
          <a:xfrm>
            <a:off x="0" y="777240"/>
            <a:ext cx="4310750" cy="777240"/>
          </a:xfrm>
          <a:prstGeom prst="homePlate">
            <a:avLst>
              <a:gd name="adj" fmla="val 38027"/>
            </a:avLst>
          </a:prstGeom>
          <a:solidFill>
            <a:srgbClr val="D58BA8"/>
          </a:solidFill>
        </p:spPr>
        <p:txBody>
          <a:bodyPr wrap="none" rtlCol="0" anchor="t" anchorCtr="0">
            <a:noAutofit/>
          </a:bodyPr>
          <a:lstStyle/>
          <a:p>
            <a:r>
              <a:rPr lang="en-US" sz="4400" i="1" dirty="0">
                <a:latin typeface="Segoe UI Semibold" panose="020B0702040204020203" pitchFamily="34" charset="0"/>
                <a:cs typeface="Segoe UI Semibold" panose="020B0702040204020203" pitchFamily="34" charset="0"/>
              </a:rPr>
              <a:t>Funding Basics</a:t>
            </a:r>
          </a:p>
        </p:txBody>
      </p:sp>
      <p:sp>
        <p:nvSpPr>
          <p:cNvPr id="15" name="TextBox 14">
            <a:extLst>
              <a:ext uri="{FF2B5EF4-FFF2-40B4-BE49-F238E27FC236}">
                <a16:creationId xmlns:a16="http://schemas.microsoft.com/office/drawing/2014/main" id="{0943975D-24D2-0442-53E7-C2D00E7FFC8E}"/>
              </a:ext>
            </a:extLst>
          </p:cNvPr>
          <p:cNvSpPr txBox="1"/>
          <p:nvPr/>
        </p:nvSpPr>
        <p:spPr>
          <a:xfrm>
            <a:off x="0" y="1729258"/>
            <a:ext cx="5079999" cy="777240"/>
          </a:xfrm>
          <a:prstGeom prst="homePlate">
            <a:avLst>
              <a:gd name="adj" fmla="val 36590"/>
            </a:avLst>
          </a:prstGeom>
          <a:solidFill>
            <a:srgbClr val="C1B8D5"/>
          </a:solidFill>
        </p:spPr>
        <p:txBody>
          <a:bodyPr wrap="none" rtlCol="0" anchor="t" anchorCtr="0">
            <a:noAutofit/>
          </a:bodyPr>
          <a:lstStyle/>
          <a:p>
            <a:r>
              <a:rPr lang="en-US" sz="4400" i="1" dirty="0">
                <a:latin typeface="Segoe UI Semibold" panose="020B0702040204020203" pitchFamily="34" charset="0"/>
                <a:cs typeface="Segoe UI Semibold" panose="020B0702040204020203" pitchFamily="34" charset="0"/>
              </a:rPr>
              <a:t>Capital Eligibility</a:t>
            </a:r>
          </a:p>
        </p:txBody>
      </p:sp>
      <p:sp>
        <p:nvSpPr>
          <p:cNvPr id="16" name="TextBox 15">
            <a:extLst>
              <a:ext uri="{FF2B5EF4-FFF2-40B4-BE49-F238E27FC236}">
                <a16:creationId xmlns:a16="http://schemas.microsoft.com/office/drawing/2014/main" id="{200EDB62-0550-47FA-140F-A95EF6194240}"/>
              </a:ext>
            </a:extLst>
          </p:cNvPr>
          <p:cNvSpPr txBox="1"/>
          <p:nvPr/>
        </p:nvSpPr>
        <p:spPr>
          <a:xfrm>
            <a:off x="-9" y="2681276"/>
            <a:ext cx="8055431" cy="777240"/>
          </a:xfrm>
          <a:prstGeom prst="homePlate">
            <a:avLst>
              <a:gd name="adj" fmla="val 40422"/>
            </a:avLst>
          </a:prstGeom>
          <a:solidFill>
            <a:srgbClr val="39CDDD"/>
          </a:solidFill>
        </p:spPr>
        <p:txBody>
          <a:bodyPr wrap="none" rtlCol="0" anchor="t" anchorCtr="0">
            <a:noAutofit/>
          </a:bodyPr>
          <a:lstStyle/>
          <a:p>
            <a:r>
              <a:rPr lang="en-US" sz="4400" i="1" dirty="0">
                <a:latin typeface="Segoe UI Semibold" panose="020B0702040204020203" pitchFamily="34" charset="0"/>
                <a:cs typeface="Segoe UI Semibold" panose="020B0702040204020203" pitchFamily="34" charset="0"/>
              </a:rPr>
              <a:t>Defining Your Capital Project</a:t>
            </a:r>
          </a:p>
        </p:txBody>
      </p:sp>
      <p:sp>
        <p:nvSpPr>
          <p:cNvPr id="17" name="TextBox 16">
            <a:extLst>
              <a:ext uri="{FF2B5EF4-FFF2-40B4-BE49-F238E27FC236}">
                <a16:creationId xmlns:a16="http://schemas.microsoft.com/office/drawing/2014/main" id="{F98F5B25-EB84-012C-C2A1-BD1601BCC0C5}"/>
              </a:ext>
            </a:extLst>
          </p:cNvPr>
          <p:cNvSpPr txBox="1"/>
          <p:nvPr/>
        </p:nvSpPr>
        <p:spPr>
          <a:xfrm>
            <a:off x="-9" y="3633294"/>
            <a:ext cx="6096000" cy="777240"/>
          </a:xfrm>
          <a:prstGeom prst="homePlate">
            <a:avLst>
              <a:gd name="adj" fmla="val 40421"/>
            </a:avLst>
          </a:prstGeom>
          <a:solidFill>
            <a:srgbClr val="D2DB6B"/>
          </a:solidFill>
        </p:spPr>
        <p:txBody>
          <a:bodyPr wrap="none" rtlCol="0" anchor="t" anchorCtr="0">
            <a:noAutofit/>
          </a:bodyPr>
          <a:lstStyle/>
          <a:p>
            <a:r>
              <a:rPr lang="en-US" sz="4400" i="1" dirty="0">
                <a:latin typeface="Segoe UI Semibold" panose="020B0702040204020203" pitchFamily="34" charset="0"/>
                <a:cs typeface="Segoe UI Semibold" panose="020B0702040204020203" pitchFamily="34" charset="0"/>
              </a:rPr>
              <a:t>F</a:t>
            </a:r>
            <a:r>
              <a:rPr lang="en-US" sz="100" i="1" dirty="0">
                <a:latin typeface="Segoe UI Semibold" panose="020B0702040204020203" pitchFamily="34" charset="0"/>
                <a:cs typeface="Segoe UI Semibold" panose="020B0702040204020203" pitchFamily="34" charset="0"/>
              </a:rPr>
              <a:t> </a:t>
            </a:r>
            <a:r>
              <a:rPr lang="en-US" sz="4400" i="1" dirty="0">
                <a:latin typeface="Segoe UI Semibold" panose="020B0702040204020203" pitchFamily="34" charset="0"/>
                <a:cs typeface="Segoe UI Semibold" panose="020B0702040204020203" pitchFamily="34" charset="0"/>
              </a:rPr>
              <a:t>Y 25 Request Process</a:t>
            </a:r>
          </a:p>
        </p:txBody>
      </p:sp>
      <p:sp>
        <p:nvSpPr>
          <p:cNvPr id="18" name="TextBox 17">
            <a:extLst>
              <a:ext uri="{FF2B5EF4-FFF2-40B4-BE49-F238E27FC236}">
                <a16:creationId xmlns:a16="http://schemas.microsoft.com/office/drawing/2014/main" id="{7E921BEA-5F3E-F899-C2CD-A52B46177C57}"/>
              </a:ext>
            </a:extLst>
          </p:cNvPr>
          <p:cNvSpPr txBox="1"/>
          <p:nvPr/>
        </p:nvSpPr>
        <p:spPr>
          <a:xfrm>
            <a:off x="0" y="4585312"/>
            <a:ext cx="5219700" cy="777240"/>
          </a:xfrm>
          <a:prstGeom prst="homePlate">
            <a:avLst>
              <a:gd name="adj" fmla="val 40421"/>
            </a:avLst>
          </a:prstGeom>
          <a:solidFill>
            <a:srgbClr val="FFBA5D"/>
          </a:solidFill>
        </p:spPr>
        <p:txBody>
          <a:bodyPr wrap="none" rtlCol="0" anchor="t" anchorCtr="0">
            <a:noAutofit/>
          </a:bodyPr>
          <a:lstStyle/>
          <a:p>
            <a:r>
              <a:rPr lang="en-US" sz="4400" i="1" dirty="0">
                <a:latin typeface="Segoe UI Semibold" panose="020B0702040204020203" pitchFamily="34" charset="0"/>
                <a:cs typeface="Segoe UI Semibold" panose="020B0702040204020203" pitchFamily="34" charset="0"/>
              </a:rPr>
              <a:t>Key Dates and Info</a:t>
            </a:r>
          </a:p>
        </p:txBody>
      </p:sp>
      <p:sp>
        <p:nvSpPr>
          <p:cNvPr id="19" name="TextBox 18">
            <a:extLst>
              <a:ext uri="{FF2B5EF4-FFF2-40B4-BE49-F238E27FC236}">
                <a16:creationId xmlns:a16="http://schemas.microsoft.com/office/drawing/2014/main" id="{9FB6BEE2-2C92-6D19-76F6-7DFE487A0E7B}"/>
              </a:ext>
            </a:extLst>
          </p:cNvPr>
          <p:cNvSpPr txBox="1"/>
          <p:nvPr/>
        </p:nvSpPr>
        <p:spPr>
          <a:xfrm>
            <a:off x="-9" y="5537330"/>
            <a:ext cx="5936352" cy="777240"/>
          </a:xfrm>
          <a:prstGeom prst="homePlate">
            <a:avLst>
              <a:gd name="adj" fmla="val 40421"/>
            </a:avLst>
          </a:prstGeom>
          <a:solidFill>
            <a:srgbClr val="D67BB3"/>
          </a:solidFill>
        </p:spPr>
        <p:txBody>
          <a:bodyPr wrap="none" rtlCol="0" anchor="t" anchorCtr="0">
            <a:noAutofit/>
          </a:bodyPr>
          <a:lstStyle/>
          <a:p>
            <a:r>
              <a:rPr lang="en-US" sz="4400" i="1" dirty="0">
                <a:latin typeface="Segoe UI Semibold" panose="020B0702040204020203" pitchFamily="34" charset="0"/>
                <a:cs typeface="Segoe UI Semibold" panose="020B0702040204020203" pitchFamily="34" charset="0"/>
              </a:rPr>
              <a:t>Questions &amp; Answers</a:t>
            </a:r>
          </a:p>
        </p:txBody>
      </p:sp>
    </p:spTree>
    <p:extLst>
      <p:ext uri="{BB962C8B-B14F-4D97-AF65-F5344CB8AC3E}">
        <p14:creationId xmlns:p14="http://schemas.microsoft.com/office/powerpoint/2010/main" val="3813169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sp>
        <p:nvSpPr>
          <p:cNvPr id="394" name="Google Shape;394;p38"/>
          <p:cNvSpPr txBox="1">
            <a:spLocks noGrp="1"/>
          </p:cNvSpPr>
          <p:nvPr>
            <p:ph type="title"/>
          </p:nvPr>
        </p:nvSpPr>
        <p:spPr>
          <a:xfrm>
            <a:off x="0" y="0"/>
            <a:ext cx="12192000" cy="777240"/>
          </a:xfrm>
          <a:prstGeom prst="rect">
            <a:avLst/>
          </a:prstGeom>
          <a:noFill/>
          <a:ln>
            <a:noFill/>
          </a:ln>
        </p:spPr>
        <p:txBody>
          <a:bodyPr spcFirstLastPara="1" wrap="square" lIns="91425" tIns="45700" rIns="91425" bIns="45700" anchor="ctr" anchorCtr="0">
            <a:noAutofit/>
          </a:bodyPr>
          <a:lstStyle/>
          <a:p>
            <a:pPr marL="228600" lvl="0" indent="0" algn="l" rtl="0">
              <a:lnSpc>
                <a:spcPct val="100000"/>
              </a:lnSpc>
              <a:spcBef>
                <a:spcPts val="0"/>
              </a:spcBef>
              <a:spcAft>
                <a:spcPts val="0"/>
              </a:spcAft>
              <a:buClr>
                <a:schemeClr val="dk1"/>
              </a:buClr>
              <a:buSzPts val="4400"/>
              <a:buFont typeface="Roboto"/>
              <a:buNone/>
            </a:pPr>
            <a:r>
              <a:rPr lang="en-US" sz="4400" i="1" dirty="0">
                <a:ea typeface="Roboto"/>
                <a:sym typeface="Roboto"/>
              </a:rPr>
              <a:t>Common Types of Systems</a:t>
            </a:r>
            <a:endParaRPr dirty="0">
              <a:ea typeface="Roboto"/>
              <a:sym typeface="Roboto"/>
            </a:endParaRPr>
          </a:p>
        </p:txBody>
      </p:sp>
      <p:pic>
        <p:nvPicPr>
          <p:cNvPr id="395" name="Google Shape;395;p38" descr="Photo of a new Steinway piano purchased for Louis Armstrong House"/>
          <p:cNvPicPr preferRelativeResize="0">
            <a:picLocks noGrp="1"/>
          </p:cNvPicPr>
          <p:nvPr>
            <p:ph type="pic" idx="2"/>
          </p:nvPr>
        </p:nvPicPr>
        <p:blipFill rotWithShape="1">
          <a:blip r:embed="rId3" cstate="email">
            <a:alphaModFix/>
            <a:extLst>
              <a:ext uri="{28A0092B-C50C-407E-A947-70E740481C1C}">
                <a14:useLocalDpi xmlns:a14="http://schemas.microsoft.com/office/drawing/2010/main"/>
              </a:ext>
            </a:extLst>
          </a:blip>
          <a:srcRect/>
          <a:stretch/>
        </p:blipFill>
        <p:spPr>
          <a:xfrm>
            <a:off x="6096000" y="777240"/>
            <a:ext cx="6096000" cy="6080760"/>
          </a:xfrm>
          <a:prstGeom prst="rect">
            <a:avLst/>
          </a:prstGeom>
          <a:noFill/>
          <a:ln>
            <a:noFill/>
          </a:ln>
        </p:spPr>
      </p:pic>
      <p:sp>
        <p:nvSpPr>
          <p:cNvPr id="396" name="Google Shape;396;p38" descr="Information Technology (IT)&#10;Audio Visual&#10;Sound &#10;Theatrical Lighting&#10;Seating&#10;Vehicles and Heavy Equipment&#10;Standalone systems (i.e. pianos)&#10;The Introduction and Guidelines, part of the funding request document package, contains examples of eligible equipment."/>
          <p:cNvSpPr>
            <a:spLocks noGrp="1"/>
          </p:cNvSpPr>
          <p:nvPr>
            <p:ph type="body" idx="1"/>
          </p:nvPr>
        </p:nvSpPr>
        <p:spPr>
          <a:xfrm>
            <a:off x="609600" y="968870"/>
            <a:ext cx="5872120" cy="5390146"/>
          </a:xfrm>
          <a:prstGeom prst="roundRect">
            <a:avLst>
              <a:gd name="adj" fmla="val 259"/>
            </a:avLst>
          </a:prstGeom>
          <a:solidFill>
            <a:schemeClr val="lt1"/>
          </a:solidFill>
          <a:ln w="9525" cap="flat" cmpd="sng">
            <a:noFill/>
            <a:prstDash val="solid"/>
            <a:round/>
            <a:headEnd type="none" w="sm" len="sm"/>
            <a:tailEnd type="none" w="sm" len="sm"/>
          </a:ln>
          <a:effectLst/>
        </p:spPr>
        <p:txBody>
          <a:bodyPr spcFirstLastPara="1" wrap="square" lIns="91425" tIns="45700" rIns="91425" bIns="45700" anchor="ctr" anchorCtr="0">
            <a:noAutofit/>
          </a:bodyPr>
          <a:lstStyle/>
          <a:p>
            <a:pPr marL="623888" lvl="0" indent="-285750" algn="l" rtl="0">
              <a:spcBef>
                <a:spcPts val="800"/>
              </a:spcBef>
              <a:spcAft>
                <a:spcPts val="800"/>
              </a:spcAft>
              <a:buClr>
                <a:schemeClr val="dk1"/>
              </a:buClr>
              <a:buSzPts val="2400"/>
              <a:buFont typeface="Arial" panose="020B0604020202020204" pitchFamily="34" charset="0"/>
              <a:buChar char="•"/>
            </a:pPr>
            <a:r>
              <a:rPr lang="en-US" sz="1800" dirty="0">
                <a:solidFill>
                  <a:schemeClr val="dk1"/>
                </a:solidFill>
                <a:ea typeface="Roboto"/>
                <a:sym typeface="Roboto"/>
              </a:rPr>
              <a:t>Information Technology (IT)</a:t>
            </a:r>
            <a:endParaRPr lang="en-US" sz="1800" dirty="0">
              <a:ea typeface="Roboto"/>
              <a:sym typeface="Roboto"/>
            </a:endParaRPr>
          </a:p>
          <a:p>
            <a:pPr marL="623888" lvl="0" indent="-285750" algn="l" rtl="0">
              <a:spcBef>
                <a:spcPts val="800"/>
              </a:spcBef>
              <a:spcAft>
                <a:spcPts val="800"/>
              </a:spcAft>
              <a:buClr>
                <a:schemeClr val="dk1"/>
              </a:buClr>
              <a:buSzPts val="2400"/>
              <a:buFont typeface="Arial" panose="020B0604020202020204" pitchFamily="34" charset="0"/>
              <a:buChar char="•"/>
            </a:pPr>
            <a:r>
              <a:rPr lang="en-US" sz="1800" dirty="0">
                <a:solidFill>
                  <a:schemeClr val="dk1"/>
                </a:solidFill>
                <a:ea typeface="Roboto"/>
                <a:sym typeface="Roboto"/>
              </a:rPr>
              <a:t>Audio Visual</a:t>
            </a:r>
          </a:p>
          <a:p>
            <a:pPr marL="623888" lvl="0" indent="-285750" algn="l" rtl="0">
              <a:spcBef>
                <a:spcPts val="800"/>
              </a:spcBef>
              <a:spcAft>
                <a:spcPts val="800"/>
              </a:spcAft>
              <a:buClr>
                <a:schemeClr val="dk1"/>
              </a:buClr>
              <a:buSzPts val="2400"/>
              <a:buFont typeface="Arial" panose="020B0604020202020204" pitchFamily="34" charset="0"/>
              <a:buChar char="•"/>
            </a:pPr>
            <a:r>
              <a:rPr lang="en-US" sz="1800" dirty="0">
                <a:solidFill>
                  <a:schemeClr val="dk1"/>
                </a:solidFill>
                <a:ea typeface="Roboto"/>
                <a:sym typeface="Roboto"/>
              </a:rPr>
              <a:t>Sound </a:t>
            </a:r>
            <a:endParaRPr lang="en-US" sz="1800" dirty="0">
              <a:ea typeface="Roboto"/>
              <a:sym typeface="Roboto"/>
            </a:endParaRPr>
          </a:p>
          <a:p>
            <a:pPr marL="623888" lvl="0" indent="-285750" algn="l" rtl="0">
              <a:spcBef>
                <a:spcPts val="800"/>
              </a:spcBef>
              <a:spcAft>
                <a:spcPts val="800"/>
              </a:spcAft>
              <a:buClr>
                <a:schemeClr val="dk1"/>
              </a:buClr>
              <a:buSzPts val="2400"/>
              <a:buFont typeface="Arial" panose="020B0604020202020204" pitchFamily="34" charset="0"/>
              <a:buChar char="•"/>
            </a:pPr>
            <a:r>
              <a:rPr lang="en-US" sz="1800" dirty="0">
                <a:solidFill>
                  <a:schemeClr val="dk1"/>
                </a:solidFill>
                <a:ea typeface="Roboto"/>
                <a:sym typeface="Roboto"/>
              </a:rPr>
              <a:t>Theatrical Lighting</a:t>
            </a:r>
            <a:endParaRPr lang="en-US" sz="1800" dirty="0">
              <a:ea typeface="Roboto"/>
              <a:sym typeface="Roboto"/>
            </a:endParaRPr>
          </a:p>
          <a:p>
            <a:pPr marL="623888" lvl="0" indent="-285750" algn="l" rtl="0">
              <a:spcBef>
                <a:spcPts val="800"/>
              </a:spcBef>
              <a:spcAft>
                <a:spcPts val="800"/>
              </a:spcAft>
              <a:buClr>
                <a:schemeClr val="dk1"/>
              </a:buClr>
              <a:buSzPts val="2400"/>
              <a:buFont typeface="Arial" panose="020B0604020202020204" pitchFamily="34" charset="0"/>
              <a:buChar char="•"/>
            </a:pPr>
            <a:r>
              <a:rPr lang="en-US" sz="1800" dirty="0">
                <a:solidFill>
                  <a:schemeClr val="dk1"/>
                </a:solidFill>
                <a:ea typeface="Roboto"/>
                <a:sym typeface="Roboto"/>
              </a:rPr>
              <a:t>Seating</a:t>
            </a:r>
            <a:endParaRPr lang="en-US" sz="1800" dirty="0">
              <a:ea typeface="Roboto"/>
              <a:sym typeface="Roboto"/>
            </a:endParaRPr>
          </a:p>
          <a:p>
            <a:pPr marL="623888" lvl="0" indent="-285750" algn="l" rtl="0">
              <a:spcBef>
                <a:spcPts val="800"/>
              </a:spcBef>
              <a:spcAft>
                <a:spcPts val="800"/>
              </a:spcAft>
              <a:buClr>
                <a:schemeClr val="dk1"/>
              </a:buClr>
              <a:buSzPts val="2400"/>
              <a:buFont typeface="Arial" panose="020B0604020202020204" pitchFamily="34" charset="0"/>
              <a:buChar char="•"/>
            </a:pPr>
            <a:r>
              <a:rPr lang="en-US" sz="1800" dirty="0">
                <a:solidFill>
                  <a:schemeClr val="dk1"/>
                </a:solidFill>
                <a:ea typeface="Roboto"/>
                <a:sym typeface="Roboto"/>
              </a:rPr>
              <a:t>Vehicles and Heavy Equipment</a:t>
            </a:r>
            <a:endParaRPr lang="en-US" sz="1800" dirty="0">
              <a:ea typeface="Roboto"/>
              <a:sym typeface="Roboto"/>
            </a:endParaRPr>
          </a:p>
          <a:p>
            <a:pPr marL="623888" lvl="0" indent="-285750">
              <a:spcBef>
                <a:spcPts val="800"/>
              </a:spcBef>
              <a:spcAft>
                <a:spcPts val="2400"/>
              </a:spcAft>
              <a:buClr>
                <a:schemeClr val="dk1"/>
              </a:buClr>
              <a:buSzPts val="2400"/>
              <a:buFont typeface="Arial" panose="020B0604020202020204" pitchFamily="34" charset="0"/>
              <a:buChar char="•"/>
            </a:pPr>
            <a:r>
              <a:rPr lang="en-US" sz="1800" dirty="0">
                <a:solidFill>
                  <a:schemeClr val="dk1"/>
                </a:solidFill>
                <a:ea typeface="Roboto" panose="02000000000000000000" pitchFamily="2" charset="0"/>
              </a:rPr>
              <a:t>Standalone systems (i.e. pianos)</a:t>
            </a:r>
          </a:p>
          <a:p>
            <a:pPr marL="344488" lvl="2" indent="0" algn="l" rtl="0">
              <a:spcBef>
                <a:spcPts val="480"/>
              </a:spcBef>
              <a:spcAft>
                <a:spcPts val="0"/>
              </a:spcAft>
              <a:buClr>
                <a:schemeClr val="dk1"/>
              </a:buClr>
              <a:buSzPts val="2400"/>
              <a:buNone/>
              <a:tabLst>
                <a:tab pos="344488" algn="l"/>
              </a:tabLst>
            </a:pPr>
            <a:r>
              <a:rPr lang="en-US" sz="1800" b="1" dirty="0">
                <a:solidFill>
                  <a:schemeClr val="dk1"/>
                </a:solidFill>
                <a:latin typeface="Segoe UI Semilight" panose="020B0402040204020203" pitchFamily="34" charset="0"/>
                <a:ea typeface="Roboto"/>
                <a:cs typeface="Segoe UI Semilight" panose="020B0402040204020203" pitchFamily="34" charset="0"/>
                <a:sym typeface="Roboto"/>
              </a:rPr>
              <a:t>The Introduction and Guidelines, part of the funding request document package, contains examples of eligible equipment.</a:t>
            </a:r>
            <a:endParaRPr lang="en-US" sz="1800" dirty="0">
              <a:solidFill>
                <a:schemeClr val="dk1"/>
              </a:solidFill>
              <a:latin typeface="Segoe UI Semilight" panose="020B0402040204020203" pitchFamily="34" charset="0"/>
              <a:ea typeface="Roboto"/>
              <a:cs typeface="Segoe UI Semilight" panose="020B0402040204020203" pitchFamily="34" charset="0"/>
              <a:sym typeface="Roboto"/>
            </a:endParaRPr>
          </a:p>
        </p:txBody>
      </p:sp>
      <p:sp>
        <p:nvSpPr>
          <p:cNvPr id="397" name="Google Shape;397;p38">
            <a:extLst>
              <a:ext uri="{C183D7F6-B498-43B3-948B-1728B52AA6E4}">
                <adec:decorative xmlns:adec="http://schemas.microsoft.com/office/drawing/2017/decorative" val="1"/>
              </a:ext>
            </a:extLst>
          </p:cNvPr>
          <p:cNvSpPr/>
          <p:nvPr/>
        </p:nvSpPr>
        <p:spPr>
          <a:xfrm>
            <a:off x="9672810" y="6389728"/>
            <a:ext cx="2519190" cy="468272"/>
          </a:xfrm>
          <a:prstGeom prst="roundRect">
            <a:avLst>
              <a:gd name="adj" fmla="val 0"/>
            </a:avLst>
          </a:prstGeom>
          <a:noFill/>
          <a:ln w="9525" cap="flat" cmpd="sng">
            <a:noFill/>
            <a:prstDash val="solid"/>
            <a:round/>
            <a:headEnd type="none" w="sm" len="sm"/>
            <a:tailEnd type="none" w="sm" len="sm"/>
          </a:ln>
          <a:effectLst/>
        </p:spPr>
        <p:txBody>
          <a:bodyPr spcFirstLastPara="1" wrap="square" lIns="91425" tIns="45700" rIns="91425" bIns="45700" anchor="ctr" anchorCtr="0">
            <a:noAutofit/>
          </a:bodyPr>
          <a:lstStyle/>
          <a:p>
            <a:pPr marL="0" lvl="1" indent="0" algn="ctr">
              <a:lnSpc>
                <a:spcPct val="80000"/>
              </a:lnSpc>
              <a:buClr>
                <a:schemeClr val="dk1"/>
              </a:buClr>
              <a:buSzPts val="1200"/>
              <a:buFont typeface="Arial"/>
              <a:buNone/>
            </a:pPr>
            <a:r>
              <a:rPr lang="en-US" sz="1200" b="1" dirty="0">
                <a:solidFill>
                  <a:schemeClr val="bg1"/>
                </a:solidFill>
                <a:latin typeface="Segoe UI Semilight" panose="020B0402040204020203" pitchFamily="34" charset="0"/>
                <a:ea typeface="Roboto"/>
                <a:cs typeface="Segoe UI Semilight" panose="020B0402040204020203" pitchFamily="34" charset="0"/>
                <a:sym typeface="Roboto"/>
              </a:rPr>
              <a:t>Piano at </a:t>
            </a:r>
          </a:p>
          <a:p>
            <a:pPr marL="0" lvl="1" indent="0" algn="ctr">
              <a:lnSpc>
                <a:spcPct val="80000"/>
              </a:lnSpc>
              <a:buClr>
                <a:schemeClr val="dk1"/>
              </a:buClr>
              <a:buSzPts val="1200"/>
              <a:buFont typeface="Arial"/>
              <a:buNone/>
            </a:pPr>
            <a:r>
              <a:rPr lang="en-US" sz="1200" b="1" dirty="0">
                <a:solidFill>
                  <a:schemeClr val="bg1"/>
                </a:solidFill>
                <a:latin typeface="Segoe UI Semilight" panose="020B0402040204020203" pitchFamily="34" charset="0"/>
                <a:ea typeface="Roboto"/>
                <a:cs typeface="Segoe UI Semilight" panose="020B0402040204020203" pitchFamily="34" charset="0"/>
                <a:sym typeface="Roboto"/>
              </a:rPr>
              <a:t>Louis Armstrong House</a:t>
            </a:r>
            <a:endParaRPr sz="1200" b="1" dirty="0">
              <a:solidFill>
                <a:schemeClr val="bg1"/>
              </a:solidFill>
              <a:latin typeface="Segoe UI Semilight" panose="020B0402040204020203" pitchFamily="34" charset="0"/>
              <a:ea typeface="Roboto"/>
              <a:cs typeface="Segoe UI Semilight" panose="020B0402040204020203" pitchFamily="34" charset="0"/>
              <a:sym typeface="Roboto"/>
            </a:endParaRPr>
          </a:p>
        </p:txBody>
      </p:sp>
      <p:sp>
        <p:nvSpPr>
          <p:cNvPr id="2" name="Flowchart: Extract 1">
            <a:extLst>
              <a:ext uri="{FF2B5EF4-FFF2-40B4-BE49-F238E27FC236}">
                <a16:creationId xmlns:a16="http://schemas.microsoft.com/office/drawing/2014/main" id="{30D71955-EF73-D6BE-2A68-0C01B797F157}"/>
              </a:ext>
              <a:ext uri="{C183D7F6-B498-43B3-948B-1728B52AA6E4}">
                <adec:decorative xmlns:adec="http://schemas.microsoft.com/office/drawing/2017/decorative" val="1"/>
              </a:ext>
            </a:extLst>
          </p:cNvPr>
          <p:cNvSpPr/>
          <p:nvPr/>
        </p:nvSpPr>
        <p:spPr>
          <a:xfrm rot="5400000">
            <a:off x="-236219" y="281940"/>
            <a:ext cx="777240" cy="304802"/>
          </a:xfrm>
          <a:prstGeom prst="flowChartExtract">
            <a:avLst/>
          </a:prstGeom>
          <a:solidFill>
            <a:srgbClr val="39CD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sp>
        <p:nvSpPr>
          <p:cNvPr id="403" name="Google Shape;403;p39"/>
          <p:cNvSpPr txBox="1">
            <a:spLocks noGrp="1"/>
          </p:cNvSpPr>
          <p:nvPr>
            <p:ph type="title"/>
          </p:nvPr>
        </p:nvSpPr>
        <p:spPr>
          <a:xfrm>
            <a:off x="0" y="0"/>
            <a:ext cx="12192000" cy="777240"/>
          </a:xfrm>
          <a:prstGeom prst="rect">
            <a:avLst/>
          </a:prstGeom>
          <a:noFill/>
          <a:ln>
            <a:noFill/>
          </a:ln>
        </p:spPr>
        <p:txBody>
          <a:bodyPr spcFirstLastPara="1" wrap="square" lIns="91425" tIns="45700" rIns="91425" bIns="45700" anchor="ctr" anchorCtr="0">
            <a:noAutofit/>
          </a:bodyPr>
          <a:lstStyle/>
          <a:p>
            <a:pPr marL="228600" lvl="0" indent="0" algn="l" rtl="0">
              <a:lnSpc>
                <a:spcPct val="100000"/>
              </a:lnSpc>
              <a:spcBef>
                <a:spcPts val="0"/>
              </a:spcBef>
              <a:spcAft>
                <a:spcPts val="0"/>
              </a:spcAft>
              <a:buClr>
                <a:schemeClr val="dk1"/>
              </a:buClr>
              <a:buSzPts val="4400"/>
              <a:buFont typeface="Roboto"/>
              <a:buNone/>
            </a:pPr>
            <a:r>
              <a:rPr lang="en-US" dirty="0">
                <a:sym typeface="Roboto"/>
              </a:rPr>
              <a:t>Equipment List &amp; Cost Estimation</a:t>
            </a:r>
            <a:endParaRPr dirty="0">
              <a:sym typeface="Roboto"/>
            </a:endParaRPr>
          </a:p>
        </p:txBody>
      </p:sp>
      <p:sp>
        <p:nvSpPr>
          <p:cNvPr id="404" name="Google Shape;404;p39"/>
          <p:cNvSpPr/>
          <p:nvPr/>
        </p:nvSpPr>
        <p:spPr>
          <a:xfrm>
            <a:off x="304800" y="830580"/>
            <a:ext cx="11480800" cy="533400"/>
          </a:xfrm>
          <a:prstGeom prst="roundRect">
            <a:avLst>
              <a:gd name="adj" fmla="val 4166"/>
            </a:avLst>
          </a:pr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1" i="0" u="none" strike="noStrike" cap="none" dirty="0">
                <a:solidFill>
                  <a:schemeClr val="dk1"/>
                </a:solidFill>
                <a:latin typeface="Roboto"/>
                <a:ea typeface="Roboto"/>
                <a:cs typeface="Roboto"/>
                <a:sym typeface="Roboto"/>
              </a:rPr>
              <a:t>Equipment List Example</a:t>
            </a:r>
            <a:endParaRPr sz="1400" b="0" i="0" u="none" strike="noStrike" cap="none" dirty="0">
              <a:solidFill>
                <a:srgbClr val="000000"/>
              </a:solidFill>
              <a:latin typeface="Roboto"/>
              <a:ea typeface="Roboto"/>
              <a:cs typeface="Roboto"/>
              <a:sym typeface="Roboto"/>
            </a:endParaRPr>
          </a:p>
        </p:txBody>
      </p:sp>
      <p:graphicFrame>
        <p:nvGraphicFramePr>
          <p:cNvPr id="3" name="Table 3" descr="A sample of table of how to structure the equipment list in your request.">
            <a:extLst>
              <a:ext uri="{FF2B5EF4-FFF2-40B4-BE49-F238E27FC236}">
                <a16:creationId xmlns:a16="http://schemas.microsoft.com/office/drawing/2014/main" id="{ECA0B2F2-903B-039E-3807-69CC79B7DDA5}"/>
              </a:ext>
            </a:extLst>
          </p:cNvPr>
          <p:cNvGraphicFramePr>
            <a:graphicFrameLocks noGrp="1"/>
          </p:cNvGraphicFramePr>
          <p:nvPr>
            <p:extLst>
              <p:ext uri="{D42A27DB-BD31-4B8C-83A1-F6EECF244321}">
                <p14:modId xmlns:p14="http://schemas.microsoft.com/office/powerpoint/2010/main" val="2583063358"/>
              </p:ext>
            </p:extLst>
          </p:nvPr>
        </p:nvGraphicFramePr>
        <p:xfrm>
          <a:off x="304800" y="1322069"/>
          <a:ext cx="11480750" cy="2560320"/>
        </p:xfrm>
        <a:graphic>
          <a:graphicData uri="http://schemas.openxmlformats.org/drawingml/2006/table">
            <a:tbl>
              <a:tblPr firstRow="1" bandRow="1">
                <a:effectLst/>
                <a:tableStyleId>{28ADD608-2F9C-4547-99A2-82FBF3F4A3E6}</a:tableStyleId>
              </a:tblPr>
              <a:tblGrid>
                <a:gridCol w="3632742">
                  <a:extLst>
                    <a:ext uri="{9D8B030D-6E8A-4147-A177-3AD203B41FA5}">
                      <a16:colId xmlns:a16="http://schemas.microsoft.com/office/drawing/2014/main" val="2528376714"/>
                    </a:ext>
                  </a:extLst>
                </a:gridCol>
                <a:gridCol w="2856605">
                  <a:extLst>
                    <a:ext uri="{9D8B030D-6E8A-4147-A177-3AD203B41FA5}">
                      <a16:colId xmlns:a16="http://schemas.microsoft.com/office/drawing/2014/main" val="2169605655"/>
                    </a:ext>
                  </a:extLst>
                </a:gridCol>
                <a:gridCol w="916309">
                  <a:extLst>
                    <a:ext uri="{9D8B030D-6E8A-4147-A177-3AD203B41FA5}">
                      <a16:colId xmlns:a16="http://schemas.microsoft.com/office/drawing/2014/main" val="1909465103"/>
                    </a:ext>
                  </a:extLst>
                </a:gridCol>
                <a:gridCol w="1484420">
                  <a:extLst>
                    <a:ext uri="{9D8B030D-6E8A-4147-A177-3AD203B41FA5}">
                      <a16:colId xmlns:a16="http://schemas.microsoft.com/office/drawing/2014/main" val="3243340255"/>
                    </a:ext>
                  </a:extLst>
                </a:gridCol>
                <a:gridCol w="1480191">
                  <a:extLst>
                    <a:ext uri="{9D8B030D-6E8A-4147-A177-3AD203B41FA5}">
                      <a16:colId xmlns:a16="http://schemas.microsoft.com/office/drawing/2014/main" val="2783064809"/>
                    </a:ext>
                  </a:extLst>
                </a:gridCol>
                <a:gridCol w="1110483">
                  <a:extLst>
                    <a:ext uri="{9D8B030D-6E8A-4147-A177-3AD203B41FA5}">
                      <a16:colId xmlns:a16="http://schemas.microsoft.com/office/drawing/2014/main" val="3884472643"/>
                    </a:ext>
                  </a:extLst>
                </a:gridCol>
              </a:tblGrid>
              <a:tr h="306084">
                <a:tc>
                  <a:txBody>
                    <a:bodyPr/>
                    <a:lstStyle/>
                    <a:p>
                      <a:r>
                        <a:rPr lang="en-US" sz="1800" dirty="0"/>
                        <a:t>Type of Equipment</a:t>
                      </a:r>
                    </a:p>
                  </a:txBody>
                  <a:tcPr>
                    <a:solidFill>
                      <a:srgbClr val="236EBE"/>
                    </a:solidFill>
                  </a:tcPr>
                </a:tc>
                <a:tc>
                  <a:txBody>
                    <a:bodyPr/>
                    <a:lstStyle/>
                    <a:p>
                      <a:r>
                        <a:rPr lang="en-US" sz="1800" dirty="0"/>
                        <a:t>Make/Model</a:t>
                      </a:r>
                    </a:p>
                  </a:txBody>
                  <a:tcPr>
                    <a:solidFill>
                      <a:srgbClr val="236EBE"/>
                    </a:solidFill>
                  </a:tcPr>
                </a:tc>
                <a:tc>
                  <a:txBody>
                    <a:bodyPr/>
                    <a:lstStyle/>
                    <a:p>
                      <a:pPr algn="ctr"/>
                      <a:r>
                        <a:rPr lang="en-US" sz="1800" dirty="0"/>
                        <a:t>Qty</a:t>
                      </a:r>
                    </a:p>
                  </a:txBody>
                  <a:tcPr>
                    <a:solidFill>
                      <a:srgbClr val="236EBE"/>
                    </a:solidFill>
                  </a:tcPr>
                </a:tc>
                <a:tc>
                  <a:txBody>
                    <a:bodyPr/>
                    <a:lstStyle/>
                    <a:p>
                      <a:pPr algn="r"/>
                      <a:r>
                        <a:rPr lang="en-US" sz="1800" dirty="0"/>
                        <a:t>Unit Cost</a:t>
                      </a:r>
                    </a:p>
                  </a:txBody>
                  <a:tcPr>
                    <a:solidFill>
                      <a:srgbClr val="236EBE"/>
                    </a:solidFill>
                  </a:tcPr>
                </a:tc>
                <a:tc>
                  <a:txBody>
                    <a:bodyPr/>
                    <a:lstStyle/>
                    <a:p>
                      <a:pPr algn="r"/>
                      <a:r>
                        <a:rPr lang="en-US" sz="1800" dirty="0"/>
                        <a:t>Total Cost</a:t>
                      </a:r>
                    </a:p>
                  </a:txBody>
                  <a:tcPr>
                    <a:solidFill>
                      <a:srgbClr val="236EBE"/>
                    </a:solidFill>
                  </a:tcPr>
                </a:tc>
                <a:tc>
                  <a:txBody>
                    <a:bodyPr/>
                    <a:lstStyle/>
                    <a:p>
                      <a:r>
                        <a:rPr lang="en-US" sz="1800" dirty="0"/>
                        <a:t>Software</a:t>
                      </a:r>
                    </a:p>
                  </a:txBody>
                  <a:tcPr>
                    <a:solidFill>
                      <a:srgbClr val="236EBE"/>
                    </a:solidFill>
                  </a:tcPr>
                </a:tc>
                <a:extLst>
                  <a:ext uri="{0D108BD9-81ED-4DB2-BD59-A6C34878D82A}">
                    <a16:rowId xmlns:a16="http://schemas.microsoft.com/office/drawing/2014/main" val="4056262382"/>
                  </a:ext>
                </a:extLst>
              </a:tr>
              <a:tr h="306084">
                <a:tc>
                  <a:txBody>
                    <a:bodyPr/>
                    <a:lstStyle/>
                    <a:p>
                      <a:r>
                        <a:rPr lang="en-US" sz="1800" dirty="0"/>
                        <a:t>Lighting Control Console</a:t>
                      </a:r>
                    </a:p>
                  </a:txBody>
                  <a:tcPr>
                    <a:solidFill>
                      <a:srgbClr val="7CBAD3"/>
                    </a:solidFill>
                  </a:tcPr>
                </a:tc>
                <a:tc>
                  <a:txBody>
                    <a:bodyPr/>
                    <a:lstStyle/>
                    <a:p>
                      <a:r>
                        <a:rPr lang="en-US" sz="1800" dirty="0"/>
                        <a:t>ETC Ion XE</a:t>
                      </a:r>
                    </a:p>
                  </a:txBody>
                  <a:tcPr>
                    <a:solidFill>
                      <a:srgbClr val="7CBAD3"/>
                    </a:solidFill>
                  </a:tcPr>
                </a:tc>
                <a:tc>
                  <a:txBody>
                    <a:bodyPr/>
                    <a:lstStyle/>
                    <a:p>
                      <a:pPr algn="ctr"/>
                      <a:r>
                        <a:rPr lang="en-US" sz="1800" dirty="0"/>
                        <a:t>1</a:t>
                      </a:r>
                    </a:p>
                  </a:txBody>
                  <a:tcPr>
                    <a:solidFill>
                      <a:srgbClr val="7CBAD3"/>
                    </a:solidFill>
                  </a:tcPr>
                </a:tc>
                <a:tc>
                  <a:txBody>
                    <a:bodyPr/>
                    <a:lstStyle/>
                    <a:p>
                      <a:pPr algn="r"/>
                      <a:r>
                        <a:rPr lang="en-US" sz="1800" dirty="0"/>
                        <a:t>$15,000</a:t>
                      </a:r>
                    </a:p>
                  </a:txBody>
                  <a:tcPr>
                    <a:solidFill>
                      <a:srgbClr val="7CBAD3"/>
                    </a:solidFill>
                  </a:tcPr>
                </a:tc>
                <a:tc>
                  <a:txBody>
                    <a:bodyPr/>
                    <a:lstStyle/>
                    <a:p>
                      <a:pPr algn="r"/>
                      <a:r>
                        <a:rPr lang="en-US" sz="1800" dirty="0"/>
                        <a:t>$15,000</a:t>
                      </a:r>
                    </a:p>
                  </a:txBody>
                  <a:tcPr>
                    <a:solidFill>
                      <a:srgbClr val="7CBAD3"/>
                    </a:solidFill>
                  </a:tcPr>
                </a:tc>
                <a:tc>
                  <a:txBody>
                    <a:bodyPr/>
                    <a:lstStyle/>
                    <a:p>
                      <a:pPr algn="ctr"/>
                      <a:r>
                        <a:rPr lang="en-US" sz="1800" dirty="0"/>
                        <a:t>Y</a:t>
                      </a:r>
                    </a:p>
                  </a:txBody>
                  <a:tcPr>
                    <a:solidFill>
                      <a:srgbClr val="7CBAD3"/>
                    </a:solidFill>
                  </a:tcPr>
                </a:tc>
                <a:extLst>
                  <a:ext uri="{0D108BD9-81ED-4DB2-BD59-A6C34878D82A}">
                    <a16:rowId xmlns:a16="http://schemas.microsoft.com/office/drawing/2014/main" val="2864220646"/>
                  </a:ext>
                </a:extLst>
              </a:tr>
              <a:tr h="306084">
                <a:tc>
                  <a:txBody>
                    <a:bodyPr/>
                    <a:lstStyle/>
                    <a:p>
                      <a:r>
                        <a:rPr lang="en-US" sz="1800" dirty="0"/>
                        <a:t>Lighting Instrument</a:t>
                      </a:r>
                    </a:p>
                  </a:txBody>
                  <a:tcPr>
                    <a:solidFill>
                      <a:srgbClr val="FAFAFA"/>
                    </a:solidFill>
                  </a:tcPr>
                </a:tc>
                <a:tc>
                  <a:txBody>
                    <a:bodyPr/>
                    <a:lstStyle/>
                    <a:p>
                      <a:r>
                        <a:rPr lang="en-US" sz="1800" dirty="0"/>
                        <a:t>ETC Source 4</a:t>
                      </a:r>
                    </a:p>
                  </a:txBody>
                  <a:tcPr>
                    <a:solidFill>
                      <a:srgbClr val="FAFAFA"/>
                    </a:solidFill>
                  </a:tcPr>
                </a:tc>
                <a:tc>
                  <a:txBody>
                    <a:bodyPr/>
                    <a:lstStyle/>
                    <a:p>
                      <a:pPr algn="ctr"/>
                      <a:r>
                        <a:rPr lang="en-US" sz="1800" dirty="0"/>
                        <a:t>20</a:t>
                      </a:r>
                    </a:p>
                  </a:txBody>
                  <a:tcPr>
                    <a:solidFill>
                      <a:srgbClr val="FAFAFA"/>
                    </a:solidFill>
                  </a:tcPr>
                </a:tc>
                <a:tc>
                  <a:txBody>
                    <a:bodyPr/>
                    <a:lstStyle/>
                    <a:p>
                      <a:pPr algn="r"/>
                      <a:r>
                        <a:rPr lang="en-US" sz="1800" dirty="0"/>
                        <a:t>$2,500</a:t>
                      </a:r>
                    </a:p>
                  </a:txBody>
                  <a:tcPr>
                    <a:solidFill>
                      <a:srgbClr val="FAFAFA"/>
                    </a:solidFill>
                  </a:tcPr>
                </a:tc>
                <a:tc>
                  <a:txBody>
                    <a:bodyPr/>
                    <a:lstStyle/>
                    <a:p>
                      <a:pPr algn="r"/>
                      <a:r>
                        <a:rPr lang="en-US" sz="1800" dirty="0"/>
                        <a:t>$50,000</a:t>
                      </a:r>
                    </a:p>
                  </a:txBody>
                  <a:tcPr>
                    <a:solidFill>
                      <a:srgbClr val="FAFAFA"/>
                    </a:solidFill>
                  </a:tcPr>
                </a:tc>
                <a:tc>
                  <a:txBody>
                    <a:bodyPr/>
                    <a:lstStyle/>
                    <a:p>
                      <a:pPr algn="ctr"/>
                      <a:r>
                        <a:rPr lang="en-US" sz="1800" dirty="0"/>
                        <a:t>N</a:t>
                      </a:r>
                    </a:p>
                  </a:txBody>
                  <a:tcPr>
                    <a:solidFill>
                      <a:srgbClr val="FAFAFA"/>
                    </a:solidFill>
                  </a:tcPr>
                </a:tc>
                <a:extLst>
                  <a:ext uri="{0D108BD9-81ED-4DB2-BD59-A6C34878D82A}">
                    <a16:rowId xmlns:a16="http://schemas.microsoft.com/office/drawing/2014/main" val="541022110"/>
                  </a:ext>
                </a:extLst>
              </a:tr>
              <a:tr h="306084">
                <a:tc>
                  <a:txBody>
                    <a:bodyPr/>
                    <a:lstStyle/>
                    <a:p>
                      <a:r>
                        <a:rPr lang="en-US" sz="1800" dirty="0"/>
                        <a:t>Delivery</a:t>
                      </a:r>
                    </a:p>
                  </a:txBody>
                  <a:tcPr>
                    <a:solidFill>
                      <a:srgbClr val="7CBAD3"/>
                    </a:solidFill>
                  </a:tcPr>
                </a:tc>
                <a:tc>
                  <a:txBody>
                    <a:bodyPr/>
                    <a:lstStyle/>
                    <a:p>
                      <a:endParaRPr lang="en-US" sz="1800" dirty="0"/>
                    </a:p>
                  </a:txBody>
                  <a:tcPr>
                    <a:solidFill>
                      <a:srgbClr val="7CBAD3"/>
                    </a:solidFill>
                  </a:tcPr>
                </a:tc>
                <a:tc>
                  <a:txBody>
                    <a:bodyPr/>
                    <a:lstStyle/>
                    <a:p>
                      <a:pPr algn="ctr"/>
                      <a:endParaRPr lang="en-US" sz="1800" dirty="0"/>
                    </a:p>
                  </a:txBody>
                  <a:tcPr>
                    <a:solidFill>
                      <a:srgbClr val="7CBAD3"/>
                    </a:solidFill>
                  </a:tcPr>
                </a:tc>
                <a:tc>
                  <a:txBody>
                    <a:bodyPr/>
                    <a:lstStyle/>
                    <a:p>
                      <a:pPr algn="r"/>
                      <a:r>
                        <a:rPr lang="en-US" sz="1800" dirty="0"/>
                        <a:t>$2,500</a:t>
                      </a:r>
                    </a:p>
                  </a:txBody>
                  <a:tcPr>
                    <a:solidFill>
                      <a:srgbClr val="7CBAD3"/>
                    </a:solidFill>
                  </a:tcPr>
                </a:tc>
                <a:tc>
                  <a:txBody>
                    <a:bodyPr/>
                    <a:lstStyle/>
                    <a:p>
                      <a:pPr algn="r"/>
                      <a:r>
                        <a:rPr lang="en-US" sz="1800" dirty="0"/>
                        <a:t>$2,500</a:t>
                      </a:r>
                    </a:p>
                  </a:txBody>
                  <a:tcPr>
                    <a:solidFill>
                      <a:srgbClr val="7CBAD3"/>
                    </a:solidFill>
                  </a:tcPr>
                </a:tc>
                <a:tc>
                  <a:txBody>
                    <a:bodyPr/>
                    <a:lstStyle/>
                    <a:p>
                      <a:pPr algn="ctr"/>
                      <a:r>
                        <a:rPr lang="en-US" sz="1800" dirty="0"/>
                        <a:t>NA</a:t>
                      </a:r>
                    </a:p>
                  </a:txBody>
                  <a:tcPr>
                    <a:solidFill>
                      <a:srgbClr val="7CBAD3"/>
                    </a:solidFill>
                  </a:tcPr>
                </a:tc>
                <a:extLst>
                  <a:ext uri="{0D108BD9-81ED-4DB2-BD59-A6C34878D82A}">
                    <a16:rowId xmlns:a16="http://schemas.microsoft.com/office/drawing/2014/main" val="2416060928"/>
                  </a:ext>
                </a:extLst>
              </a:tr>
              <a:tr h="306084">
                <a:tc>
                  <a:txBody>
                    <a:bodyPr/>
                    <a:lstStyle/>
                    <a:p>
                      <a:pPr algn="l"/>
                      <a:r>
                        <a:rPr lang="en-US" sz="1800" dirty="0"/>
                        <a:t>   Subtotal</a:t>
                      </a:r>
                    </a:p>
                  </a:txBody>
                  <a:tcPr>
                    <a:solidFill>
                      <a:srgbClr val="FAFAFA"/>
                    </a:solidFill>
                  </a:tcPr>
                </a:tc>
                <a:tc>
                  <a:txBody>
                    <a:bodyPr/>
                    <a:lstStyle/>
                    <a:p>
                      <a:endParaRPr lang="en-US" sz="1800" dirty="0"/>
                    </a:p>
                  </a:txBody>
                  <a:tcPr>
                    <a:solidFill>
                      <a:srgbClr val="FAFAFA"/>
                    </a:solidFill>
                  </a:tcPr>
                </a:tc>
                <a:tc>
                  <a:txBody>
                    <a:bodyPr/>
                    <a:lstStyle/>
                    <a:p>
                      <a:pPr algn="ctr"/>
                      <a:endParaRPr lang="en-US" sz="1800" dirty="0"/>
                    </a:p>
                  </a:txBody>
                  <a:tcPr>
                    <a:solidFill>
                      <a:srgbClr val="FAFAFA"/>
                    </a:solidFill>
                  </a:tcPr>
                </a:tc>
                <a:tc>
                  <a:txBody>
                    <a:bodyPr/>
                    <a:lstStyle/>
                    <a:p>
                      <a:pPr algn="r"/>
                      <a:endParaRPr lang="en-US" sz="1800" dirty="0"/>
                    </a:p>
                  </a:txBody>
                  <a:tcPr>
                    <a:solidFill>
                      <a:srgbClr val="FAFAFA"/>
                    </a:solidFill>
                  </a:tcPr>
                </a:tc>
                <a:tc>
                  <a:txBody>
                    <a:bodyPr/>
                    <a:lstStyle/>
                    <a:p>
                      <a:pPr algn="r"/>
                      <a:r>
                        <a:rPr lang="en-US" sz="1800" dirty="0"/>
                        <a:t>$70,500</a:t>
                      </a:r>
                    </a:p>
                  </a:txBody>
                  <a:tcPr>
                    <a:solidFill>
                      <a:srgbClr val="FAFAFA"/>
                    </a:solidFill>
                  </a:tcPr>
                </a:tc>
                <a:tc>
                  <a:txBody>
                    <a:bodyPr/>
                    <a:lstStyle/>
                    <a:p>
                      <a:pPr algn="ctr"/>
                      <a:r>
                        <a:rPr lang="en-US" sz="1800" dirty="0"/>
                        <a:t>NA</a:t>
                      </a:r>
                    </a:p>
                  </a:txBody>
                  <a:tcPr>
                    <a:solidFill>
                      <a:srgbClr val="FAFAFA"/>
                    </a:solidFill>
                  </a:tcPr>
                </a:tc>
                <a:extLst>
                  <a:ext uri="{0D108BD9-81ED-4DB2-BD59-A6C34878D82A}">
                    <a16:rowId xmlns:a16="http://schemas.microsoft.com/office/drawing/2014/main" val="1374620556"/>
                  </a:ext>
                </a:extLst>
              </a:tr>
              <a:tr h="306084">
                <a:tc>
                  <a:txBody>
                    <a:bodyPr/>
                    <a:lstStyle/>
                    <a:p>
                      <a:r>
                        <a:rPr lang="en-US" sz="1800" dirty="0">
                          <a:solidFill>
                            <a:schemeClr val="tx1"/>
                          </a:solidFill>
                        </a:rPr>
                        <a:t>Contingency</a:t>
                      </a:r>
                    </a:p>
                  </a:txBody>
                  <a:tcPr>
                    <a:solidFill>
                      <a:srgbClr val="7CBAD3"/>
                    </a:solidFill>
                  </a:tcPr>
                </a:tc>
                <a:tc>
                  <a:txBody>
                    <a:bodyPr/>
                    <a:lstStyle/>
                    <a:p>
                      <a:r>
                        <a:rPr lang="en-US" sz="1800" dirty="0">
                          <a:solidFill>
                            <a:schemeClr val="tx1"/>
                          </a:solidFill>
                        </a:rPr>
                        <a:t>10%</a:t>
                      </a:r>
                    </a:p>
                  </a:txBody>
                  <a:tcPr>
                    <a:solidFill>
                      <a:srgbClr val="7CBAD3"/>
                    </a:solidFill>
                  </a:tcPr>
                </a:tc>
                <a:tc>
                  <a:txBody>
                    <a:bodyPr/>
                    <a:lstStyle/>
                    <a:p>
                      <a:endParaRPr lang="en-US" sz="1800" dirty="0">
                        <a:solidFill>
                          <a:schemeClr val="tx1"/>
                        </a:solidFill>
                      </a:endParaRPr>
                    </a:p>
                  </a:txBody>
                  <a:tcPr>
                    <a:solidFill>
                      <a:srgbClr val="7CBAD3"/>
                    </a:solidFill>
                  </a:tcPr>
                </a:tc>
                <a:tc>
                  <a:txBody>
                    <a:bodyPr/>
                    <a:lstStyle/>
                    <a:p>
                      <a:pPr algn="r"/>
                      <a:endParaRPr lang="en-US" sz="1800" dirty="0">
                        <a:solidFill>
                          <a:schemeClr val="tx1"/>
                        </a:solidFill>
                      </a:endParaRPr>
                    </a:p>
                  </a:txBody>
                  <a:tcPr>
                    <a:solidFill>
                      <a:srgbClr val="7CBAD3"/>
                    </a:solidFill>
                  </a:tcPr>
                </a:tc>
                <a:tc>
                  <a:txBody>
                    <a:bodyPr/>
                    <a:lstStyle/>
                    <a:p>
                      <a:pPr algn="r"/>
                      <a:r>
                        <a:rPr lang="en-US" sz="1800" dirty="0">
                          <a:solidFill>
                            <a:schemeClr val="tx1"/>
                          </a:solidFill>
                        </a:rPr>
                        <a:t>$7,050</a:t>
                      </a:r>
                    </a:p>
                  </a:txBody>
                  <a:tcPr>
                    <a:solidFill>
                      <a:srgbClr val="7CBAD3"/>
                    </a:solidFill>
                  </a:tcPr>
                </a:tc>
                <a:tc>
                  <a:txBody>
                    <a:bodyPr/>
                    <a:lstStyle/>
                    <a:p>
                      <a:pPr algn="r"/>
                      <a:endParaRPr lang="en-US" sz="1800" dirty="0">
                        <a:solidFill>
                          <a:schemeClr val="tx1"/>
                        </a:solidFill>
                      </a:endParaRPr>
                    </a:p>
                  </a:txBody>
                  <a:tcPr>
                    <a:solidFill>
                      <a:srgbClr val="7CBAD3"/>
                    </a:solidFill>
                  </a:tcPr>
                </a:tc>
                <a:extLst>
                  <a:ext uri="{0D108BD9-81ED-4DB2-BD59-A6C34878D82A}">
                    <a16:rowId xmlns:a16="http://schemas.microsoft.com/office/drawing/2014/main" val="3287507894"/>
                  </a:ext>
                </a:extLst>
              </a:tr>
              <a:tr h="306084">
                <a:tc>
                  <a:txBody>
                    <a:bodyPr/>
                    <a:lstStyle/>
                    <a:p>
                      <a:r>
                        <a:rPr lang="en-US" sz="1800" dirty="0">
                          <a:solidFill>
                            <a:schemeClr val="bg1"/>
                          </a:solidFill>
                        </a:rPr>
                        <a:t>TOTAL COST</a:t>
                      </a:r>
                    </a:p>
                  </a:txBody>
                  <a:tcPr>
                    <a:solidFill>
                      <a:srgbClr val="236EBE"/>
                    </a:solidFill>
                  </a:tcPr>
                </a:tc>
                <a:tc>
                  <a:txBody>
                    <a:bodyPr/>
                    <a:lstStyle/>
                    <a:p>
                      <a:endParaRPr lang="en-US" sz="1800" dirty="0">
                        <a:solidFill>
                          <a:schemeClr val="bg1"/>
                        </a:solidFill>
                      </a:endParaRPr>
                    </a:p>
                  </a:txBody>
                  <a:tcPr>
                    <a:solidFill>
                      <a:srgbClr val="236EBE"/>
                    </a:solidFill>
                  </a:tcPr>
                </a:tc>
                <a:tc>
                  <a:txBody>
                    <a:bodyPr/>
                    <a:lstStyle/>
                    <a:p>
                      <a:endParaRPr lang="en-US" sz="1800" dirty="0">
                        <a:solidFill>
                          <a:schemeClr val="bg1"/>
                        </a:solidFill>
                      </a:endParaRPr>
                    </a:p>
                  </a:txBody>
                  <a:tcPr>
                    <a:solidFill>
                      <a:srgbClr val="236EBE"/>
                    </a:solidFill>
                  </a:tcPr>
                </a:tc>
                <a:tc>
                  <a:txBody>
                    <a:bodyPr/>
                    <a:lstStyle/>
                    <a:p>
                      <a:pPr algn="r"/>
                      <a:endParaRPr lang="en-US" sz="1800" dirty="0">
                        <a:solidFill>
                          <a:schemeClr val="bg1"/>
                        </a:solidFill>
                      </a:endParaRPr>
                    </a:p>
                  </a:txBody>
                  <a:tcPr>
                    <a:solidFill>
                      <a:srgbClr val="236EBE"/>
                    </a:solidFill>
                  </a:tcPr>
                </a:tc>
                <a:tc>
                  <a:txBody>
                    <a:bodyPr/>
                    <a:lstStyle/>
                    <a:p>
                      <a:pPr algn="r"/>
                      <a:r>
                        <a:rPr lang="en-US" sz="1800" dirty="0">
                          <a:solidFill>
                            <a:schemeClr val="bg1"/>
                          </a:solidFill>
                        </a:rPr>
                        <a:t>$77,550</a:t>
                      </a:r>
                    </a:p>
                  </a:txBody>
                  <a:tcPr>
                    <a:solidFill>
                      <a:srgbClr val="236EBE"/>
                    </a:solidFill>
                  </a:tcPr>
                </a:tc>
                <a:tc>
                  <a:txBody>
                    <a:bodyPr/>
                    <a:lstStyle/>
                    <a:p>
                      <a:endParaRPr lang="en-US" sz="1800" dirty="0">
                        <a:solidFill>
                          <a:schemeClr val="bg1"/>
                        </a:solidFill>
                      </a:endParaRPr>
                    </a:p>
                  </a:txBody>
                  <a:tcPr>
                    <a:solidFill>
                      <a:srgbClr val="236EBE"/>
                    </a:solidFill>
                  </a:tcPr>
                </a:tc>
                <a:extLst>
                  <a:ext uri="{0D108BD9-81ED-4DB2-BD59-A6C34878D82A}">
                    <a16:rowId xmlns:a16="http://schemas.microsoft.com/office/drawing/2014/main" val="2230731367"/>
                  </a:ext>
                </a:extLst>
              </a:tr>
            </a:tbl>
          </a:graphicData>
        </a:graphic>
      </p:graphicFrame>
      <p:sp>
        <p:nvSpPr>
          <p:cNvPr id="406" name="Google Shape;406;p39" descr="For your equipment request:&#10;Submit your list of equipment as an Excel document, not as a PDF&#10;Please read the Introduction and Guidelines for details on what components comprise a system&#10;Include 10% contingency on all requests&#10;Include delivery on all requests&#10;Do not include installation on performance related equipment, such as lighting, sound or AV equipment&#10;Use MSRP/List Price for your cost estimation"/>
          <p:cNvSpPr/>
          <p:nvPr/>
        </p:nvSpPr>
        <p:spPr>
          <a:xfrm>
            <a:off x="304800" y="3995225"/>
            <a:ext cx="11480750" cy="2538924"/>
          </a:xfrm>
          <a:prstGeom prst="roundRect">
            <a:avLst>
              <a:gd name="adj" fmla="val 976"/>
            </a:avLst>
          </a:prstGeom>
          <a:solidFill>
            <a:schemeClr val="lt1"/>
          </a:solidFill>
          <a:ln w="9525" cap="flat" cmpd="sng">
            <a:noFill/>
            <a:prstDash val="solid"/>
            <a:round/>
            <a:headEnd type="none" w="sm" len="sm"/>
            <a:tailEnd type="none" w="sm" len="sm"/>
          </a:ln>
          <a:effectLst/>
        </p:spPr>
        <p:txBody>
          <a:bodyPr spcFirstLastPara="1" wrap="none" lIns="91425" tIns="45700" rIns="91425" bIns="45700" anchor="t" anchorCtr="0">
            <a:normAutofit/>
          </a:bodyPr>
          <a:lstStyle/>
          <a:p>
            <a:pPr>
              <a:lnSpc>
                <a:spcPct val="150000"/>
              </a:lnSpc>
              <a:spcBef>
                <a:spcPts val="400"/>
              </a:spcBef>
              <a:buClr>
                <a:schemeClr val="dk1"/>
              </a:buClr>
              <a:buSzPts val="2000"/>
            </a:pPr>
            <a:r>
              <a:rPr lang="en-US" sz="1800" b="1" dirty="0">
                <a:solidFill>
                  <a:schemeClr val="dk1"/>
                </a:solidFill>
                <a:latin typeface="Segoe UI Semilight" panose="020B0402040204020203" pitchFamily="34" charset="0"/>
                <a:ea typeface="Roboto"/>
                <a:cs typeface="Segoe UI Semilight" panose="020B0402040204020203" pitchFamily="34" charset="0"/>
                <a:sym typeface="Roboto"/>
              </a:rPr>
              <a:t>For your equipment request:</a:t>
            </a:r>
          </a:p>
          <a:p>
            <a:pPr marL="342900" indent="-342900">
              <a:spcBef>
                <a:spcPts val="200"/>
              </a:spcBef>
              <a:spcAft>
                <a:spcPts val="200"/>
              </a:spcAft>
              <a:buClr>
                <a:schemeClr val="dk1"/>
              </a:buClr>
              <a:buSzPts val="2000"/>
              <a:buFont typeface="Arial"/>
              <a:buChar char="•"/>
            </a:pPr>
            <a:r>
              <a:rPr lang="en-US" sz="1800" dirty="0">
                <a:solidFill>
                  <a:schemeClr val="dk1"/>
                </a:solidFill>
                <a:latin typeface="Segoe UI Semilight" panose="020B0402040204020203" pitchFamily="34" charset="0"/>
                <a:ea typeface="Roboto"/>
                <a:cs typeface="Segoe UI Semilight" panose="020B0402040204020203" pitchFamily="34" charset="0"/>
                <a:sym typeface="Roboto"/>
              </a:rPr>
              <a:t>Submit your list of equipment as an Excel document, not as a PDF</a:t>
            </a:r>
          </a:p>
          <a:p>
            <a:pPr marL="342900" marR="0" lvl="0" indent="-342900" algn="l" rtl="0">
              <a:lnSpc>
                <a:spcPct val="100000"/>
              </a:lnSpc>
              <a:spcBef>
                <a:spcPts val="200"/>
              </a:spcBef>
              <a:spcAft>
                <a:spcPts val="200"/>
              </a:spcAft>
              <a:buClr>
                <a:schemeClr val="dk1"/>
              </a:buClr>
              <a:buSzPts val="2000"/>
              <a:buFont typeface="Arial"/>
              <a:buChar char="•"/>
            </a:pPr>
            <a:r>
              <a:rPr lang="en-US" sz="1800" dirty="0">
                <a:solidFill>
                  <a:schemeClr val="dk1"/>
                </a:solidFill>
                <a:latin typeface="Segoe UI Semilight" panose="020B0402040204020203" pitchFamily="34" charset="0"/>
                <a:ea typeface="Roboto"/>
                <a:cs typeface="Segoe UI Semilight" panose="020B0402040204020203" pitchFamily="34" charset="0"/>
                <a:sym typeface="Roboto"/>
              </a:rPr>
              <a:t>R</a:t>
            </a:r>
            <a:r>
              <a:rPr lang="en-US" sz="1800" b="0" i="0" u="none" strike="noStrike" cap="none" dirty="0">
                <a:solidFill>
                  <a:schemeClr val="dk1"/>
                </a:solidFill>
                <a:latin typeface="Segoe UI Semilight" panose="020B0402040204020203" pitchFamily="34" charset="0"/>
                <a:ea typeface="Roboto"/>
                <a:cs typeface="Segoe UI Semilight" panose="020B0402040204020203" pitchFamily="34" charset="0"/>
                <a:sym typeface="Roboto"/>
              </a:rPr>
              <a:t>ead the Introduction and Guidelines for details on what components comprise a system</a:t>
            </a:r>
            <a:endParaRPr lang="en-US" sz="1800" b="0" i="0" u="none" strike="noStrike" cap="none" dirty="0">
              <a:solidFill>
                <a:srgbClr val="000000"/>
              </a:solidFill>
              <a:latin typeface="Segoe UI Semilight" panose="020B0402040204020203" pitchFamily="34" charset="0"/>
              <a:ea typeface="Roboto"/>
              <a:cs typeface="Segoe UI Semilight" panose="020B0402040204020203" pitchFamily="34" charset="0"/>
              <a:sym typeface="Roboto"/>
            </a:endParaRPr>
          </a:p>
          <a:p>
            <a:pPr marL="342900" indent="-342900">
              <a:spcBef>
                <a:spcPts val="200"/>
              </a:spcBef>
              <a:spcAft>
                <a:spcPts val="200"/>
              </a:spcAft>
              <a:buClr>
                <a:schemeClr val="dk1"/>
              </a:buClr>
              <a:buSzPts val="2000"/>
              <a:buFont typeface="Arial"/>
              <a:buChar char="•"/>
            </a:pPr>
            <a:r>
              <a:rPr lang="en-US" sz="1800" b="0" i="0" u="none" strike="noStrike" cap="none" dirty="0">
                <a:solidFill>
                  <a:schemeClr val="dk1"/>
                </a:solidFill>
                <a:latin typeface="Segoe UI Semilight" panose="020B0402040204020203" pitchFamily="34" charset="0"/>
                <a:ea typeface="Roboto"/>
                <a:cs typeface="Segoe UI Semilight" panose="020B0402040204020203" pitchFamily="34" charset="0"/>
                <a:sym typeface="Roboto"/>
              </a:rPr>
              <a:t>Include delivery on all requests</a:t>
            </a:r>
            <a:endParaRPr lang="en-US" sz="1800" b="0" i="0" u="none" strike="noStrike" cap="none" dirty="0">
              <a:solidFill>
                <a:srgbClr val="000000"/>
              </a:solidFill>
              <a:latin typeface="Segoe UI Semilight" panose="020B0402040204020203" pitchFamily="34" charset="0"/>
              <a:ea typeface="Roboto"/>
              <a:cs typeface="Segoe UI Semilight" panose="020B0402040204020203" pitchFamily="34" charset="0"/>
              <a:sym typeface="Roboto"/>
            </a:endParaRPr>
          </a:p>
          <a:p>
            <a:pPr marL="342900" marR="0" lvl="0" indent="-342900" algn="l" rtl="0">
              <a:lnSpc>
                <a:spcPct val="100000"/>
              </a:lnSpc>
              <a:spcBef>
                <a:spcPts val="200"/>
              </a:spcBef>
              <a:spcAft>
                <a:spcPts val="200"/>
              </a:spcAft>
              <a:buClr>
                <a:schemeClr val="dk1"/>
              </a:buClr>
              <a:buSzPts val="2000"/>
              <a:buFont typeface="Arial"/>
              <a:buChar char="•"/>
            </a:pPr>
            <a:r>
              <a:rPr lang="en-US" sz="1800" b="0" i="0" u="none" strike="noStrike" cap="none" dirty="0">
                <a:solidFill>
                  <a:schemeClr val="dk1"/>
                </a:solidFill>
                <a:latin typeface="Segoe UI Semilight" panose="020B0402040204020203" pitchFamily="34" charset="0"/>
                <a:ea typeface="Roboto"/>
                <a:cs typeface="Segoe UI Semilight" panose="020B0402040204020203" pitchFamily="34" charset="0"/>
                <a:sym typeface="Roboto"/>
              </a:rPr>
              <a:t>Include 10% contingency on all requests</a:t>
            </a:r>
          </a:p>
          <a:p>
            <a:pPr marL="342900" marR="0" lvl="0" indent="-342900" algn="l" rtl="0">
              <a:lnSpc>
                <a:spcPct val="100000"/>
              </a:lnSpc>
              <a:spcBef>
                <a:spcPts val="200"/>
              </a:spcBef>
              <a:spcAft>
                <a:spcPts val="200"/>
              </a:spcAft>
              <a:buClr>
                <a:schemeClr val="dk1"/>
              </a:buClr>
              <a:buSzPts val="2000"/>
              <a:buFont typeface="Arial"/>
              <a:buChar char="•"/>
            </a:pPr>
            <a:r>
              <a:rPr lang="en-US" sz="1800" b="0" i="0" u="none" strike="noStrike" cap="none" dirty="0">
                <a:solidFill>
                  <a:schemeClr val="dk1"/>
                </a:solidFill>
                <a:latin typeface="Segoe UI Semilight" panose="020B0402040204020203" pitchFamily="34" charset="0"/>
                <a:ea typeface="Roboto"/>
                <a:cs typeface="Segoe UI Semilight" panose="020B0402040204020203" pitchFamily="34" charset="0"/>
                <a:sym typeface="Roboto"/>
              </a:rPr>
              <a:t>Installation is covered </a:t>
            </a:r>
            <a:r>
              <a:rPr lang="en-US" sz="1800" dirty="0">
                <a:solidFill>
                  <a:schemeClr val="dk1"/>
                </a:solidFill>
                <a:latin typeface="Segoe UI Semilight" panose="020B0402040204020203" pitchFamily="34" charset="0"/>
                <a:ea typeface="Roboto"/>
                <a:cs typeface="Segoe UI Semilight" panose="020B0402040204020203" pitchFamily="34" charset="0"/>
                <a:sym typeface="Roboto"/>
              </a:rPr>
              <a:t>on a project-by-project basis; check before including it on your request</a:t>
            </a:r>
            <a:endParaRPr lang="en-US" sz="1800" b="0" i="0" u="none" strike="noStrike" cap="none" dirty="0">
              <a:solidFill>
                <a:schemeClr val="dk1"/>
              </a:solidFill>
              <a:latin typeface="Segoe UI Semilight" panose="020B0402040204020203" pitchFamily="34" charset="0"/>
              <a:ea typeface="Roboto"/>
              <a:cs typeface="Segoe UI Semilight" panose="020B0402040204020203" pitchFamily="34" charset="0"/>
              <a:sym typeface="Roboto"/>
            </a:endParaRPr>
          </a:p>
          <a:p>
            <a:pPr marL="342900" marR="0" lvl="0" indent="-342900" algn="l" rtl="0">
              <a:lnSpc>
                <a:spcPct val="100000"/>
              </a:lnSpc>
              <a:spcBef>
                <a:spcPts val="200"/>
              </a:spcBef>
              <a:spcAft>
                <a:spcPts val="200"/>
              </a:spcAft>
              <a:buClr>
                <a:schemeClr val="dk1"/>
              </a:buClr>
              <a:buSzPts val="2000"/>
              <a:buFont typeface="Arial"/>
              <a:buChar char="•"/>
            </a:pPr>
            <a:r>
              <a:rPr lang="en-US" sz="1800" b="0" i="0" u="none" strike="noStrike" cap="none" dirty="0">
                <a:solidFill>
                  <a:schemeClr val="dk1"/>
                </a:solidFill>
                <a:latin typeface="Segoe UI Semilight" panose="020B0402040204020203" pitchFamily="34" charset="0"/>
                <a:ea typeface="Roboto"/>
                <a:cs typeface="Segoe UI Semilight" panose="020B0402040204020203" pitchFamily="34" charset="0"/>
                <a:sym typeface="Roboto"/>
              </a:rPr>
              <a:t>Use MSRP/List Price for your cost estimation</a:t>
            </a:r>
            <a:endParaRPr lang="en-US" sz="1800" b="0" i="0" u="none" strike="noStrike" cap="none" dirty="0">
              <a:solidFill>
                <a:srgbClr val="000000"/>
              </a:solidFill>
              <a:latin typeface="Segoe UI Semilight" panose="020B0402040204020203" pitchFamily="34" charset="0"/>
              <a:ea typeface="Roboto"/>
              <a:cs typeface="Segoe UI Semilight" panose="020B0402040204020203" pitchFamily="34" charset="0"/>
              <a:sym typeface="Roboto"/>
            </a:endParaRPr>
          </a:p>
        </p:txBody>
      </p:sp>
      <p:sp>
        <p:nvSpPr>
          <p:cNvPr id="2" name="Flowchart: Extract 1">
            <a:extLst>
              <a:ext uri="{FF2B5EF4-FFF2-40B4-BE49-F238E27FC236}">
                <a16:creationId xmlns:a16="http://schemas.microsoft.com/office/drawing/2014/main" id="{6CDAD3B5-B545-DBCD-B656-7A9D71141953}"/>
              </a:ext>
              <a:ext uri="{C183D7F6-B498-43B3-948B-1728B52AA6E4}">
                <adec:decorative xmlns:adec="http://schemas.microsoft.com/office/drawing/2017/decorative" val="1"/>
              </a:ext>
            </a:extLst>
          </p:cNvPr>
          <p:cNvSpPr/>
          <p:nvPr/>
        </p:nvSpPr>
        <p:spPr>
          <a:xfrm rot="5400000">
            <a:off x="-236219" y="281940"/>
            <a:ext cx="777240" cy="304802"/>
          </a:xfrm>
          <a:prstGeom prst="flowChartExtract">
            <a:avLst/>
          </a:prstGeom>
          <a:solidFill>
            <a:srgbClr val="39CD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11"/>
        <p:cNvGrpSpPr/>
        <p:nvPr/>
      </p:nvGrpSpPr>
      <p:grpSpPr>
        <a:xfrm>
          <a:off x="0" y="0"/>
          <a:ext cx="0" cy="0"/>
          <a:chOff x="0" y="0"/>
          <a:chExt cx="0" cy="0"/>
        </a:xfrm>
      </p:grpSpPr>
      <p:sp>
        <p:nvSpPr>
          <p:cNvPr id="412" name="Google Shape;412;p40"/>
          <p:cNvSpPr txBox="1">
            <a:spLocks noGrp="1"/>
          </p:cNvSpPr>
          <p:nvPr>
            <p:ph type="title"/>
          </p:nvPr>
        </p:nvSpPr>
        <p:spPr>
          <a:xfrm>
            <a:off x="0" y="0"/>
            <a:ext cx="12192000" cy="777240"/>
          </a:xfrm>
          <a:prstGeom prst="rect">
            <a:avLst/>
          </a:prstGeom>
          <a:noFill/>
          <a:ln>
            <a:noFill/>
          </a:ln>
        </p:spPr>
        <p:txBody>
          <a:bodyPr spcFirstLastPara="1" wrap="square" lIns="91425" tIns="45700" rIns="91425" bIns="45700" anchor="ctr" anchorCtr="0">
            <a:noAutofit/>
          </a:bodyPr>
          <a:lstStyle/>
          <a:p>
            <a:pPr marL="228600" lvl="0" indent="0" algn="l" rtl="0">
              <a:lnSpc>
                <a:spcPct val="100000"/>
              </a:lnSpc>
              <a:spcBef>
                <a:spcPts val="0"/>
              </a:spcBef>
              <a:spcAft>
                <a:spcPts val="0"/>
              </a:spcAft>
              <a:buClr>
                <a:schemeClr val="dk1"/>
              </a:buClr>
              <a:buSzPts val="4400"/>
              <a:buFont typeface="Roboto"/>
              <a:buNone/>
            </a:pPr>
            <a:r>
              <a:rPr lang="en-US" dirty="0"/>
              <a:t>Equipment List – Pre-review</a:t>
            </a:r>
            <a:endParaRPr dirty="0"/>
          </a:p>
        </p:txBody>
      </p:sp>
      <p:sp>
        <p:nvSpPr>
          <p:cNvPr id="413" name="Google Shape;413;p40" descr="Equipment Pre-Review:&#10;      A successful equipment request starts with a pre-review with an Equipment Capital Project Manager&#10;Requests submitted to CapGrants are reviewed as submitted&#10;Before submitting your equipment request through CapGrants, reach out to capitalrequest@culture.nyc.gov; we will pre-review your equipment list to ensure you are requesting eligible items and systems&#10;The pre-review is for the request process only&#10;Further scope development will occur should your organization receive funding for equipment"/>
          <p:cNvSpPr>
            <a:spLocks noGrp="1"/>
          </p:cNvSpPr>
          <p:nvPr>
            <p:ph type="body" idx="4294967295"/>
          </p:nvPr>
        </p:nvSpPr>
        <p:spPr>
          <a:xfrm>
            <a:off x="304799" y="990600"/>
            <a:ext cx="11582400" cy="4366708"/>
          </a:xfrm>
          <a:prstGeom prst="roundRect">
            <a:avLst>
              <a:gd name="adj" fmla="val 619"/>
            </a:avLst>
          </a:prstGeom>
          <a:solidFill>
            <a:schemeClr val="lt1"/>
          </a:solidFill>
          <a:ln>
            <a:noFill/>
          </a:ln>
          <a:effectLst/>
        </p:spPr>
        <p:txBody>
          <a:bodyPr spcFirstLastPara="1" wrap="square" lIns="91425" tIns="45700" rIns="91425" bIns="45700" anchor="ctr" anchorCtr="0">
            <a:noAutofit/>
          </a:bodyPr>
          <a:lstStyle/>
          <a:p>
            <a:pPr marL="0" lvl="0" indent="0" algn="l" rtl="0">
              <a:lnSpc>
                <a:spcPct val="100000"/>
              </a:lnSpc>
              <a:spcBef>
                <a:spcPts val="1200"/>
              </a:spcBef>
              <a:spcAft>
                <a:spcPts val="1200"/>
              </a:spcAft>
              <a:buClr>
                <a:schemeClr val="dk1"/>
              </a:buClr>
              <a:buSzPts val="1800"/>
              <a:buNone/>
            </a:pPr>
            <a:r>
              <a:rPr lang="en-US" sz="2000" b="1" dirty="0">
                <a:latin typeface="Segoe UI Semilight" panose="020B0402040204020203" pitchFamily="34" charset="0"/>
                <a:cs typeface="Segoe UI Semilight" panose="020B0402040204020203" pitchFamily="34" charset="0"/>
              </a:rPr>
              <a:t>Equipment Pre-Review:</a:t>
            </a:r>
          </a:p>
          <a:p>
            <a:pPr marL="342900" lvl="0" indent="-342900" algn="l" rtl="0">
              <a:lnSpc>
                <a:spcPct val="100000"/>
              </a:lnSpc>
              <a:spcBef>
                <a:spcPts val="1200"/>
              </a:spcBef>
              <a:spcAft>
                <a:spcPts val="1200"/>
              </a:spcAft>
              <a:buClr>
                <a:schemeClr val="dk1"/>
              </a:buClr>
              <a:buSzPts val="1800"/>
              <a:buFont typeface="Arial"/>
              <a:buChar char="•"/>
            </a:pPr>
            <a:r>
              <a:rPr lang="en-US" sz="1800" dirty="0">
                <a:latin typeface="Segoe UI Semilight" panose="020B0402040204020203" pitchFamily="34" charset="0"/>
                <a:cs typeface="Segoe UI Semilight" panose="020B0402040204020203" pitchFamily="34" charset="0"/>
              </a:rPr>
              <a:t>Before submitting your equipment request through CapGrants, reach out to </a:t>
            </a:r>
            <a:r>
              <a:rPr lang="en-US" sz="1800" dirty="0">
                <a:latin typeface="Segoe UI Semilight" panose="020B0402040204020203" pitchFamily="34" charset="0"/>
                <a:cs typeface="Segoe UI Semilight" panose="020B0402040204020203" pitchFamily="34" charset="0"/>
                <a:hlinkClick r:id="rId3">
                  <a:extLst>
                    <a:ext uri="{A12FA001-AC4F-418D-AE19-62706E023703}">
                      <ahyp:hlinkClr xmlns:ahyp="http://schemas.microsoft.com/office/drawing/2018/hyperlinkcolor" val="tx"/>
                    </a:ext>
                  </a:extLst>
                </a:hlinkClick>
              </a:rPr>
              <a:t>capitalrequest@culture.nyc.gov</a:t>
            </a:r>
            <a:r>
              <a:rPr lang="en-US" sz="1800" dirty="0">
                <a:latin typeface="Segoe UI Semilight" panose="020B0402040204020203" pitchFamily="34" charset="0"/>
                <a:cs typeface="Segoe UI Semilight" panose="020B0402040204020203" pitchFamily="34" charset="0"/>
              </a:rPr>
              <a:t>; we will pre-review your equipment list to ensure you are requesting eligible items and systems</a:t>
            </a:r>
          </a:p>
          <a:p>
            <a:pPr marL="342900" indent="-342900">
              <a:spcBef>
                <a:spcPts val="1200"/>
              </a:spcBef>
              <a:spcAft>
                <a:spcPts val="1200"/>
              </a:spcAft>
              <a:buClr>
                <a:schemeClr val="dk1"/>
              </a:buClr>
              <a:buSzPts val="1800"/>
              <a:buFont typeface="Arial"/>
              <a:buChar char="•"/>
            </a:pPr>
            <a:r>
              <a:rPr lang="en-US" sz="1800" dirty="0">
                <a:latin typeface="Segoe UI Semilight" panose="020B0402040204020203" pitchFamily="34" charset="0"/>
                <a:cs typeface="Segoe UI Semilight" panose="020B0402040204020203" pitchFamily="34" charset="0"/>
              </a:rPr>
              <a:t>Once requests submitted to </a:t>
            </a:r>
            <a:r>
              <a:rPr lang="en-US" sz="1800" dirty="0" err="1">
                <a:latin typeface="Segoe UI Semilight" panose="020B0402040204020203" pitchFamily="34" charset="0"/>
                <a:cs typeface="Segoe UI Semilight" panose="020B0402040204020203" pitchFamily="34" charset="0"/>
              </a:rPr>
              <a:t>CapGrants</a:t>
            </a:r>
            <a:r>
              <a:rPr lang="en-US" sz="1800" dirty="0">
                <a:latin typeface="Segoe UI Semilight" panose="020B0402040204020203" pitchFamily="34" charset="0"/>
                <a:cs typeface="Segoe UI Semilight" panose="020B0402040204020203" pitchFamily="34" charset="0"/>
              </a:rPr>
              <a:t>, the equipment list cannot be changed</a:t>
            </a:r>
          </a:p>
          <a:p>
            <a:pPr marL="342900" lvl="0" indent="-342900" algn="l" rtl="0">
              <a:lnSpc>
                <a:spcPct val="100000"/>
              </a:lnSpc>
              <a:spcBef>
                <a:spcPts val="1200"/>
              </a:spcBef>
              <a:spcAft>
                <a:spcPts val="1200"/>
              </a:spcAft>
              <a:buClr>
                <a:schemeClr val="dk1"/>
              </a:buClr>
              <a:buSzPts val="1800"/>
              <a:buFont typeface="Arial"/>
              <a:buChar char="•"/>
            </a:pPr>
            <a:r>
              <a:rPr lang="en-US" sz="1800" dirty="0">
                <a:latin typeface="Segoe UI Semilight" panose="020B0402040204020203" pitchFamily="34" charset="0"/>
                <a:cs typeface="Segoe UI Semilight" panose="020B0402040204020203" pitchFamily="34" charset="0"/>
              </a:rPr>
              <a:t>The pre-review is for the request process only</a:t>
            </a:r>
          </a:p>
          <a:p>
            <a:pPr marL="342900" lvl="0" indent="-342900" algn="l" rtl="0">
              <a:lnSpc>
                <a:spcPct val="100000"/>
              </a:lnSpc>
              <a:spcBef>
                <a:spcPts val="1200"/>
              </a:spcBef>
              <a:spcAft>
                <a:spcPts val="1200"/>
              </a:spcAft>
              <a:buClr>
                <a:schemeClr val="dk1"/>
              </a:buClr>
              <a:buSzPts val="1800"/>
              <a:buFont typeface="Arial"/>
              <a:buChar char="•"/>
            </a:pPr>
            <a:r>
              <a:rPr lang="en-US" sz="1800" dirty="0">
                <a:latin typeface="Segoe UI Semilight" panose="020B0402040204020203" pitchFamily="34" charset="0"/>
                <a:cs typeface="Segoe UI Semilight" panose="020B0402040204020203" pitchFamily="34" charset="0"/>
              </a:rPr>
              <a:t>Further scope development will occur should your organization receive funding for equipment</a:t>
            </a:r>
          </a:p>
          <a:p>
            <a:pPr marL="342900" indent="-342900">
              <a:spcBef>
                <a:spcPts val="1200"/>
              </a:spcBef>
              <a:spcAft>
                <a:spcPts val="1200"/>
              </a:spcAft>
              <a:buClr>
                <a:schemeClr val="dk1"/>
              </a:buClr>
              <a:buSzPts val="1800"/>
              <a:buFont typeface="Arial"/>
              <a:buChar char="•"/>
            </a:pPr>
            <a:r>
              <a:rPr lang="en-US" sz="1800" dirty="0">
                <a:latin typeface="Segoe UI Semilight" panose="020B0402040204020203" pitchFamily="34" charset="0"/>
                <a:cs typeface="Segoe UI Semilight" panose="020B0402040204020203" pitchFamily="34" charset="0"/>
              </a:rPr>
              <a:t>Pre-review of equipment projects does not guarantee funding</a:t>
            </a:r>
          </a:p>
        </p:txBody>
      </p:sp>
      <p:sp>
        <p:nvSpPr>
          <p:cNvPr id="414" name="Google Shape;414;p40" descr="Pre-review of equipment projects does not guarantee funding."/>
          <p:cNvSpPr>
            <a:spLocks noGrp="1"/>
          </p:cNvSpPr>
          <p:nvPr>
            <p:ph type="body" idx="3"/>
          </p:nvPr>
        </p:nvSpPr>
        <p:spPr>
          <a:xfrm>
            <a:off x="304800" y="5570669"/>
            <a:ext cx="11582400" cy="1058494"/>
          </a:xfrm>
          <a:prstGeom prst="roundRect">
            <a:avLst>
              <a:gd name="adj" fmla="val 1902"/>
            </a:avLst>
          </a:prstGeom>
          <a:solidFill>
            <a:srgbClr val="BFC2DB"/>
          </a:solidFill>
          <a:ln w="9525" cap="flat" cmpd="sng">
            <a:noFill/>
            <a:prstDash val="solid"/>
            <a:round/>
            <a:headEnd type="none" w="sm" len="sm"/>
            <a:tailEnd type="none" w="sm" len="sm"/>
          </a:ln>
          <a:effectLst/>
        </p:spPr>
        <p:txBody>
          <a:bodyPr spcFirstLastPara="1" wrap="square" lIns="548640" tIns="45700" rIns="548640" bIns="45700" anchor="ctr" anchorCtr="0">
            <a:noAutofit/>
          </a:bodyPr>
          <a:lstStyle/>
          <a:p>
            <a:pPr marL="796925" algn="ctr">
              <a:spcBef>
                <a:spcPts val="0"/>
              </a:spcBef>
              <a:buSzPts val="2000"/>
            </a:pPr>
            <a:r>
              <a:rPr lang="en-US" sz="2000" b="1" dirty="0">
                <a:solidFill>
                  <a:schemeClr val="dk1"/>
                </a:solidFill>
                <a:latin typeface="Segoe UI Semilight"/>
                <a:ea typeface="Roboto"/>
                <a:cs typeface="Segoe UI Semilight"/>
                <a:sym typeface="Roboto"/>
              </a:rPr>
              <a:t>A successful equipment project request starts with a pre-review with an </a:t>
            </a:r>
          </a:p>
          <a:p>
            <a:pPr marL="796925" algn="ctr">
              <a:spcBef>
                <a:spcPts val="0"/>
              </a:spcBef>
              <a:buSzPts val="2000"/>
            </a:pPr>
            <a:r>
              <a:rPr lang="en-US" sz="2000" b="1" dirty="0">
                <a:solidFill>
                  <a:schemeClr val="dk1"/>
                </a:solidFill>
                <a:latin typeface="Segoe UI Semilight"/>
                <a:ea typeface="Roboto"/>
                <a:cs typeface="Segoe UI Semilight"/>
                <a:sym typeface="Roboto"/>
              </a:rPr>
              <a:t>Equipment Capital Project Manager</a:t>
            </a:r>
            <a:endParaRPr lang="en-US" sz="2000" b="1" dirty="0">
              <a:solidFill>
                <a:schemeClr val="dk1"/>
              </a:solidFill>
              <a:latin typeface="Segoe UI Semilight"/>
              <a:cs typeface="Segoe UI Semilight"/>
            </a:endParaRPr>
          </a:p>
        </p:txBody>
      </p:sp>
      <p:pic>
        <p:nvPicPr>
          <p:cNvPr id="5" name="Picture 4">
            <a:extLst>
              <a:ext uri="{FF2B5EF4-FFF2-40B4-BE49-F238E27FC236}">
                <a16:creationId xmlns:a16="http://schemas.microsoft.com/office/drawing/2014/main" id="{B210CD35-4F48-E458-3231-54B43C3FDAD3}"/>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825381" y="5697084"/>
            <a:ext cx="805664" cy="805664"/>
          </a:xfrm>
          <a:prstGeom prst="rect">
            <a:avLst/>
          </a:prstGeom>
        </p:spPr>
      </p:pic>
      <p:sp>
        <p:nvSpPr>
          <p:cNvPr id="2" name="Flowchart: Extract 1">
            <a:extLst>
              <a:ext uri="{FF2B5EF4-FFF2-40B4-BE49-F238E27FC236}">
                <a16:creationId xmlns:a16="http://schemas.microsoft.com/office/drawing/2014/main" id="{81AA78FC-58A9-9DA0-5C83-C5F82497FDD2}"/>
              </a:ext>
              <a:ext uri="{C183D7F6-B498-43B3-948B-1728B52AA6E4}">
                <adec:decorative xmlns:adec="http://schemas.microsoft.com/office/drawing/2017/decorative" val="1"/>
              </a:ext>
            </a:extLst>
          </p:cNvPr>
          <p:cNvSpPr/>
          <p:nvPr/>
        </p:nvSpPr>
        <p:spPr>
          <a:xfrm rot="5400000">
            <a:off x="-236219" y="281940"/>
            <a:ext cx="777240" cy="304802"/>
          </a:xfrm>
          <a:prstGeom prst="flowChartExtract">
            <a:avLst/>
          </a:prstGeom>
          <a:solidFill>
            <a:srgbClr val="39CD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19"/>
        <p:cNvGrpSpPr/>
        <p:nvPr/>
      </p:nvGrpSpPr>
      <p:grpSpPr>
        <a:xfrm>
          <a:off x="0" y="0"/>
          <a:ext cx="0" cy="0"/>
          <a:chOff x="0" y="0"/>
          <a:chExt cx="0" cy="0"/>
        </a:xfrm>
      </p:grpSpPr>
      <p:sp>
        <p:nvSpPr>
          <p:cNvPr id="420" name="Google Shape;420;p41"/>
          <p:cNvSpPr txBox="1">
            <a:spLocks noGrp="1"/>
          </p:cNvSpPr>
          <p:nvPr>
            <p:ph type="title"/>
          </p:nvPr>
        </p:nvSpPr>
        <p:spPr>
          <a:xfrm>
            <a:off x="0" y="0"/>
            <a:ext cx="12192000" cy="777240"/>
          </a:xfrm>
          <a:prstGeom prst="rect">
            <a:avLst/>
          </a:prstGeom>
          <a:noFill/>
          <a:ln>
            <a:noFill/>
          </a:ln>
        </p:spPr>
        <p:txBody>
          <a:bodyPr spcFirstLastPara="1" wrap="square" lIns="91425" tIns="45700" rIns="91425" bIns="45700" anchor="ctr" anchorCtr="0">
            <a:noAutofit/>
          </a:bodyPr>
          <a:lstStyle/>
          <a:p>
            <a:pPr marL="228600" lvl="0" indent="0" algn="l" rtl="0">
              <a:lnSpc>
                <a:spcPct val="100000"/>
              </a:lnSpc>
              <a:spcBef>
                <a:spcPts val="0"/>
              </a:spcBef>
              <a:spcAft>
                <a:spcPts val="0"/>
              </a:spcAft>
              <a:buClr>
                <a:schemeClr val="dk1"/>
              </a:buClr>
              <a:buSzPts val="4400"/>
              <a:buFont typeface="Roboto"/>
              <a:buNone/>
            </a:pPr>
            <a:r>
              <a:rPr lang="en-US" dirty="0">
                <a:sym typeface="Roboto"/>
              </a:rPr>
              <a:t>Equipment Timeline</a:t>
            </a:r>
            <a:endParaRPr dirty="0">
              <a:sym typeface="Roboto"/>
            </a:endParaRPr>
          </a:p>
        </p:txBody>
      </p:sp>
      <p:sp>
        <p:nvSpPr>
          <p:cNvPr id="15" name="Google Shape;472;p41" descr="In most cases, the City will procure the equipment for your organization. Average Pre-COVID timelines were:&#10;&#10;Equipment Systems or Standalone Equipment Projects&#10;At least 31 – 40 months from start of Scope Development to Project Close">
            <a:extLst>
              <a:ext uri="{FF2B5EF4-FFF2-40B4-BE49-F238E27FC236}">
                <a16:creationId xmlns:a16="http://schemas.microsoft.com/office/drawing/2014/main" id="{07B13CCA-C517-4683-B495-4C420F3E94CD}"/>
              </a:ext>
            </a:extLst>
          </p:cNvPr>
          <p:cNvSpPr txBox="1">
            <a:spLocks/>
          </p:cNvSpPr>
          <p:nvPr/>
        </p:nvSpPr>
        <p:spPr>
          <a:xfrm>
            <a:off x="304800" y="929640"/>
            <a:ext cx="11450320" cy="1356360"/>
          </a:xfrm>
          <a:prstGeom prst="roundRect">
            <a:avLst>
              <a:gd name="adj" fmla="val 2528"/>
            </a:avLst>
          </a:prstGeom>
          <a:noFill/>
          <a:ln>
            <a:noFill/>
          </a:ln>
          <a:effectLst/>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l" rtl="0">
              <a:lnSpc>
                <a:spcPct val="100000"/>
              </a:lnSpc>
              <a:spcBef>
                <a:spcPts val="640"/>
              </a:spcBef>
              <a:spcAft>
                <a:spcPts val="0"/>
              </a:spcAft>
              <a:buClr>
                <a:schemeClr val="dk1"/>
              </a:buClr>
              <a:buSzPts val="3200"/>
              <a:buFont typeface="Arial"/>
              <a:buNone/>
              <a:defRPr sz="3200" b="0" i="0" u="none" strike="noStrike" cap="none">
                <a:solidFill>
                  <a:schemeClr val="dk1"/>
                </a:solidFill>
                <a:latin typeface="Roboto"/>
                <a:ea typeface="Roboto"/>
                <a:cs typeface="Roboto"/>
                <a:sym typeface="Roboto"/>
              </a:defRPr>
            </a:lvl1pPr>
            <a:lvl2pPr marL="914400" marR="0" lvl="1" indent="-406400" algn="l" rtl="0">
              <a:lnSpc>
                <a:spcPct val="100000"/>
              </a:lnSpc>
              <a:spcBef>
                <a:spcPts val="56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pPr marL="117475" indent="0">
              <a:spcBef>
                <a:spcPts val="0"/>
              </a:spcBef>
              <a:spcAft>
                <a:spcPts val="600"/>
              </a:spcAft>
              <a:buSzPts val="2000"/>
            </a:pPr>
            <a:r>
              <a:rPr lang="en-US" sz="1800" b="1" dirty="0">
                <a:latin typeface="Segoe UI Semilight" panose="020B0402040204020203" pitchFamily="34" charset="0"/>
                <a:ea typeface="Roboto" panose="02000000000000000000" pitchFamily="2" charset="0"/>
                <a:cs typeface="Segoe UI Semilight" panose="020B0402040204020203" pitchFamily="34" charset="0"/>
              </a:rPr>
              <a:t>In most cases, the City will procure the equipment for your organization. </a:t>
            </a:r>
            <a:r>
              <a:rPr lang="en-US" sz="1800" b="1" dirty="0">
                <a:latin typeface="Segoe UI Semilight" panose="020B0402040204020203" pitchFamily="34" charset="0"/>
                <a:ea typeface="Roboto" panose="02000000000000000000" pitchFamily="2" charset="0"/>
                <a:cs typeface="Segoe UI Semilight" panose="020B0402040204020203" pitchFamily="34" charset="0"/>
                <a:sym typeface="Arial"/>
              </a:rPr>
              <a:t>Average ideal timelines:</a:t>
            </a:r>
          </a:p>
          <a:p>
            <a:pPr marL="117475" indent="0">
              <a:spcBef>
                <a:spcPts val="0"/>
              </a:spcBef>
              <a:spcAft>
                <a:spcPts val="600"/>
              </a:spcAft>
              <a:buSzPts val="2000"/>
            </a:pPr>
            <a:endParaRPr lang="en-US" sz="1800" b="1" dirty="0">
              <a:latin typeface="Segoe UI Semilight" panose="020B0402040204020203" pitchFamily="34" charset="0"/>
              <a:ea typeface="Roboto" panose="02000000000000000000" pitchFamily="2" charset="0"/>
              <a:cs typeface="Segoe UI Semilight" panose="020B0402040204020203" pitchFamily="34" charset="0"/>
              <a:sym typeface="Arial"/>
            </a:endParaRPr>
          </a:p>
          <a:p>
            <a:pPr marL="117475" indent="0">
              <a:spcBef>
                <a:spcPts val="0"/>
              </a:spcBef>
              <a:buSzPts val="2000"/>
            </a:pPr>
            <a:r>
              <a:rPr lang="en-US" sz="1800" b="1" u="sng" dirty="0">
                <a:latin typeface="Segoe UI Semilight" panose="020B0402040204020203" pitchFamily="34" charset="0"/>
                <a:ea typeface="Roboto" panose="02000000000000000000" pitchFamily="2" charset="0"/>
                <a:cs typeface="Segoe UI Semilight" panose="020B0402040204020203" pitchFamily="34" charset="0"/>
              </a:rPr>
              <a:t>Equipment Systems or Standalone Equipment Projects</a:t>
            </a:r>
          </a:p>
          <a:p>
            <a:pPr marL="117475" indent="0">
              <a:spcBef>
                <a:spcPts val="0"/>
              </a:spcBef>
              <a:buSzPts val="2000"/>
            </a:pPr>
            <a:r>
              <a:rPr lang="en-US" sz="1800" dirty="0">
                <a:latin typeface="Segoe UI Semilight" panose="020B0402040204020203" pitchFamily="34" charset="0"/>
                <a:ea typeface="Roboto" panose="02000000000000000000" pitchFamily="2" charset="0"/>
                <a:cs typeface="Segoe UI Semilight" panose="020B0402040204020203" pitchFamily="34" charset="0"/>
              </a:rPr>
              <a:t>At least 29 – 40 months from start of Scope Development to Project Close</a:t>
            </a:r>
            <a:endParaRPr lang="en-US" sz="1800" b="1" dirty="0">
              <a:latin typeface="Segoe UI Semilight" panose="020B0402040204020203" pitchFamily="34" charset="0"/>
              <a:ea typeface="Roboto" panose="02000000000000000000" pitchFamily="2" charset="0"/>
              <a:cs typeface="Segoe UI Semilight" panose="020B0402040204020203" pitchFamily="34" charset="0"/>
            </a:endParaRPr>
          </a:p>
        </p:txBody>
      </p:sp>
      <p:sp>
        <p:nvSpPr>
          <p:cNvPr id="6" name="Chevron 38" descr="Scope Development&#10;8 - 10 Months">
            <a:extLst>
              <a:ext uri="{FF2B5EF4-FFF2-40B4-BE49-F238E27FC236}">
                <a16:creationId xmlns:a16="http://schemas.microsoft.com/office/drawing/2014/main" id="{DA0CFA39-FB7C-5F38-4924-3EC692742EB3}"/>
              </a:ext>
            </a:extLst>
          </p:cNvPr>
          <p:cNvSpPr/>
          <p:nvPr/>
        </p:nvSpPr>
        <p:spPr>
          <a:xfrm>
            <a:off x="298959" y="2515732"/>
            <a:ext cx="2995784" cy="737696"/>
          </a:xfrm>
          <a:prstGeom prst="chevron">
            <a:avLst/>
          </a:prstGeom>
          <a:solidFill>
            <a:srgbClr val="D67BB3"/>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en-US" sz="1600" b="1" dirty="0">
                <a:solidFill>
                  <a:schemeClr val="tx1"/>
                </a:solidFill>
                <a:latin typeface="Segoe UI Semilight" panose="020B0402040204020203" pitchFamily="34" charset="0"/>
                <a:cs typeface="Segoe UI Semilight" panose="020B0402040204020203" pitchFamily="34" charset="0"/>
              </a:rPr>
              <a:t>Scope Development</a:t>
            </a:r>
          </a:p>
          <a:p>
            <a:pPr algn="ctr"/>
            <a:r>
              <a:rPr lang="en-US" sz="1600" b="1" dirty="0">
                <a:solidFill>
                  <a:schemeClr val="tx1"/>
                </a:solidFill>
                <a:latin typeface="Segoe UI Semilight" panose="020B0402040204020203" pitchFamily="34" charset="0"/>
                <a:cs typeface="Segoe UI Semilight" panose="020B0402040204020203" pitchFamily="34" charset="0"/>
              </a:rPr>
              <a:t>8 - 10 Months</a:t>
            </a:r>
          </a:p>
        </p:txBody>
      </p:sp>
      <p:sp>
        <p:nvSpPr>
          <p:cNvPr id="7" name="Chevron 24" descr="OMB Review&#10;3 Months">
            <a:extLst>
              <a:ext uri="{FF2B5EF4-FFF2-40B4-BE49-F238E27FC236}">
                <a16:creationId xmlns:a16="http://schemas.microsoft.com/office/drawing/2014/main" id="{028CA84E-3A60-0EB9-5A76-8FECA7814D00}"/>
              </a:ext>
            </a:extLst>
          </p:cNvPr>
          <p:cNvSpPr/>
          <p:nvPr/>
        </p:nvSpPr>
        <p:spPr>
          <a:xfrm>
            <a:off x="3136666" y="2515732"/>
            <a:ext cx="2999232" cy="737696"/>
          </a:xfrm>
          <a:prstGeom prst="chevron">
            <a:avLst/>
          </a:prstGeom>
          <a:solidFill>
            <a:srgbClr val="C1B8D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80000"/>
              </a:lnSpc>
              <a:buClr>
                <a:schemeClr val="dk1"/>
              </a:buClr>
              <a:buSzPts val="1800"/>
            </a:pPr>
            <a:r>
              <a:rPr lang="en-US" sz="1600" b="1" dirty="0">
                <a:solidFill>
                  <a:schemeClr val="tx1"/>
                </a:solidFill>
                <a:latin typeface="Segoe UI Semilight" panose="020B0402040204020203" pitchFamily="34" charset="0"/>
                <a:ea typeface="Roboto"/>
                <a:cs typeface="Segoe UI Semilight" panose="020B0402040204020203" pitchFamily="34" charset="0"/>
              </a:rPr>
              <a:t>OMB Review</a:t>
            </a:r>
          </a:p>
          <a:p>
            <a:pPr algn="ctr">
              <a:lnSpc>
                <a:spcPct val="80000"/>
              </a:lnSpc>
              <a:buClr>
                <a:schemeClr val="dk1"/>
              </a:buClr>
              <a:buSzPts val="1800"/>
            </a:pPr>
            <a:r>
              <a:rPr lang="en-US" sz="1600" b="1" dirty="0">
                <a:solidFill>
                  <a:schemeClr val="tx1"/>
                </a:solidFill>
                <a:latin typeface="Segoe UI Semilight" panose="020B0402040204020203" pitchFamily="34" charset="0"/>
                <a:ea typeface="Roboto"/>
                <a:cs typeface="Segoe UI Semilight" panose="020B0402040204020203" pitchFamily="34" charset="0"/>
              </a:rPr>
              <a:t>3 Months</a:t>
            </a:r>
          </a:p>
        </p:txBody>
      </p:sp>
      <p:sp>
        <p:nvSpPr>
          <p:cNvPr id="8" name="Chevron 25" descr="Procurement&#10;12 – 18 Months">
            <a:extLst>
              <a:ext uri="{FF2B5EF4-FFF2-40B4-BE49-F238E27FC236}">
                <a16:creationId xmlns:a16="http://schemas.microsoft.com/office/drawing/2014/main" id="{AEBE9926-D563-3366-83D8-2BA43533EFEE}"/>
              </a:ext>
            </a:extLst>
          </p:cNvPr>
          <p:cNvSpPr/>
          <p:nvPr/>
        </p:nvSpPr>
        <p:spPr>
          <a:xfrm>
            <a:off x="5950438" y="2515732"/>
            <a:ext cx="2999232" cy="737696"/>
          </a:xfrm>
          <a:prstGeom prst="chevron">
            <a:avLst/>
          </a:prstGeom>
          <a:solidFill>
            <a:srgbClr val="39CDDD"/>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r>
              <a:rPr lang="en-US" sz="1600" b="1" dirty="0">
                <a:solidFill>
                  <a:schemeClr val="tx1"/>
                </a:solidFill>
                <a:latin typeface="Segoe UI Semilight" panose="020B0402040204020203" pitchFamily="34" charset="0"/>
                <a:ea typeface="Roboto"/>
                <a:cs typeface="Segoe UI Semilight" panose="020B0402040204020203" pitchFamily="34" charset="0"/>
              </a:rPr>
              <a:t>Procurement</a:t>
            </a:r>
          </a:p>
          <a:p>
            <a:pPr algn="ctr"/>
            <a:r>
              <a:rPr lang="en-US" sz="1600" b="1" dirty="0">
                <a:solidFill>
                  <a:schemeClr val="tx1"/>
                </a:solidFill>
                <a:latin typeface="Segoe UI Semilight" panose="020B0402040204020203" pitchFamily="34" charset="0"/>
                <a:ea typeface="Roboto"/>
                <a:cs typeface="Segoe UI Semilight" panose="020B0402040204020203" pitchFamily="34" charset="0"/>
              </a:rPr>
              <a:t>12 – 18 </a:t>
            </a:r>
            <a:r>
              <a:rPr lang="en-US" sz="1600" b="1" dirty="0">
                <a:solidFill>
                  <a:schemeClr val="tx1"/>
                </a:solidFill>
                <a:latin typeface="Segoe UI Semilight" panose="020B0402040204020203" pitchFamily="34" charset="0"/>
                <a:cs typeface="Segoe UI Semilight" panose="020B0402040204020203" pitchFamily="34" charset="0"/>
              </a:rPr>
              <a:t>Months</a:t>
            </a:r>
          </a:p>
        </p:txBody>
      </p:sp>
      <p:sp>
        <p:nvSpPr>
          <p:cNvPr id="9" name="Chevron 39" descr="Order &amp; Delivery&#10;8 – 10 months">
            <a:extLst>
              <a:ext uri="{FF2B5EF4-FFF2-40B4-BE49-F238E27FC236}">
                <a16:creationId xmlns:a16="http://schemas.microsoft.com/office/drawing/2014/main" id="{ECD4844B-F3FB-B257-9546-172F9964A765}"/>
              </a:ext>
            </a:extLst>
          </p:cNvPr>
          <p:cNvSpPr/>
          <p:nvPr/>
        </p:nvSpPr>
        <p:spPr>
          <a:xfrm>
            <a:off x="8755888" y="2531908"/>
            <a:ext cx="2999232" cy="737696"/>
          </a:xfrm>
          <a:prstGeom prst="chevron">
            <a:avLst/>
          </a:prstGeom>
          <a:solidFill>
            <a:srgbClr val="FFBA5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a:solidFill>
                  <a:schemeClr val="tx1"/>
                </a:solidFill>
                <a:latin typeface="Segoe UI Semilight" panose="020B0402040204020203" pitchFamily="34" charset="0"/>
                <a:cs typeface="Segoe UI Semilight" panose="020B0402040204020203" pitchFamily="34" charset="0"/>
              </a:rPr>
              <a:t>Order &amp; Delivery</a:t>
            </a:r>
          </a:p>
          <a:p>
            <a:pPr algn="ctr"/>
            <a:r>
              <a:rPr lang="en-US" sz="1600" b="1" dirty="0">
                <a:solidFill>
                  <a:schemeClr val="tx1"/>
                </a:solidFill>
                <a:latin typeface="Segoe UI Semilight" panose="020B0402040204020203" pitchFamily="34" charset="0"/>
                <a:cs typeface="Segoe UI Semilight" panose="020B0402040204020203" pitchFamily="34" charset="0"/>
              </a:rPr>
              <a:t>6 </a:t>
            </a:r>
            <a:r>
              <a:rPr lang="en-US" sz="1600" b="1" dirty="0">
                <a:solidFill>
                  <a:schemeClr val="tx1"/>
                </a:solidFill>
                <a:latin typeface="Segoe UI Semilight" panose="020B0402040204020203" pitchFamily="34" charset="0"/>
                <a:ea typeface="Roboto"/>
                <a:cs typeface="Segoe UI Semilight" panose="020B0402040204020203" pitchFamily="34" charset="0"/>
              </a:rPr>
              <a:t>–</a:t>
            </a:r>
            <a:r>
              <a:rPr lang="en-US" sz="1600" b="1" dirty="0">
                <a:solidFill>
                  <a:schemeClr val="tx1"/>
                </a:solidFill>
                <a:latin typeface="Segoe UI Semilight" panose="020B0402040204020203" pitchFamily="34" charset="0"/>
                <a:cs typeface="Segoe UI Semilight" panose="020B0402040204020203" pitchFamily="34" charset="0"/>
              </a:rPr>
              <a:t> 9 months</a:t>
            </a:r>
          </a:p>
        </p:txBody>
      </p:sp>
      <p:sp>
        <p:nvSpPr>
          <p:cNvPr id="426" name="Google Shape;426;p41" descr="Vehicle Projects &#10;At least 29 - 34 months from start of Scope Development to Project Close"/>
          <p:cNvSpPr>
            <a:spLocks noGrp="1"/>
          </p:cNvSpPr>
          <p:nvPr>
            <p:ph type="body" idx="3"/>
          </p:nvPr>
        </p:nvSpPr>
        <p:spPr>
          <a:xfrm>
            <a:off x="304800" y="3429000"/>
            <a:ext cx="11450320" cy="754704"/>
          </a:xfrm>
          <a:prstGeom prst="roundRect">
            <a:avLst>
              <a:gd name="adj" fmla="val 6058"/>
            </a:avLst>
          </a:prstGeom>
          <a:noFill/>
          <a:ln>
            <a:noFill/>
          </a:ln>
          <a:effectLst/>
        </p:spPr>
        <p:txBody>
          <a:bodyPr spcFirstLastPara="1" wrap="square" lIns="91425" tIns="45700" rIns="91425" bIns="45700" anchor="t" anchorCtr="0">
            <a:noAutofit/>
          </a:bodyPr>
          <a:lstStyle/>
          <a:p>
            <a:pPr marL="174625" lvl="0" indent="0" algn="l" rtl="0">
              <a:lnSpc>
                <a:spcPct val="110000"/>
              </a:lnSpc>
              <a:spcBef>
                <a:spcPts val="0"/>
              </a:spcBef>
              <a:spcAft>
                <a:spcPts val="0"/>
              </a:spcAft>
              <a:buClr>
                <a:srgbClr val="000000"/>
              </a:buClr>
              <a:buSzPts val="1800"/>
              <a:buNone/>
            </a:pPr>
            <a:r>
              <a:rPr lang="en-US" sz="1800" b="1" u="sng" dirty="0">
                <a:solidFill>
                  <a:srgbClr val="000000"/>
                </a:solidFill>
                <a:sym typeface="Roboto"/>
              </a:rPr>
              <a:t>Vehicle and Heavy Equipment Projects </a:t>
            </a:r>
            <a:endParaRPr dirty="0">
              <a:sym typeface="Roboto"/>
            </a:endParaRPr>
          </a:p>
          <a:p>
            <a:pPr marL="174625" lvl="0" indent="0">
              <a:lnSpc>
                <a:spcPct val="110000"/>
              </a:lnSpc>
              <a:spcBef>
                <a:spcPts val="0"/>
              </a:spcBef>
              <a:buClr>
                <a:srgbClr val="000000"/>
              </a:buClr>
              <a:buSzPts val="1800"/>
            </a:pPr>
            <a:r>
              <a:rPr lang="en-US" sz="1800" dirty="0">
                <a:solidFill>
                  <a:srgbClr val="000000"/>
                </a:solidFill>
                <a:ea typeface="Roboto" panose="02000000000000000000" pitchFamily="2" charset="0"/>
              </a:rPr>
              <a:t>At least 24 - 30 months from start of Scope Development to Project Close</a:t>
            </a:r>
            <a:endParaRPr lang="en-US" sz="1800" dirty="0">
              <a:ea typeface="Roboto" panose="02000000000000000000" pitchFamily="2" charset="0"/>
            </a:endParaRPr>
          </a:p>
        </p:txBody>
      </p:sp>
      <p:sp>
        <p:nvSpPr>
          <p:cNvPr id="10" name="Chevron 24" descr="Scope Dev&#10;6 – 10 months&#10;">
            <a:extLst>
              <a:ext uri="{FF2B5EF4-FFF2-40B4-BE49-F238E27FC236}">
                <a16:creationId xmlns:a16="http://schemas.microsoft.com/office/drawing/2014/main" id="{30C5439F-A9C0-80A9-722B-3A927659E1DF}"/>
              </a:ext>
            </a:extLst>
          </p:cNvPr>
          <p:cNvSpPr/>
          <p:nvPr/>
        </p:nvSpPr>
        <p:spPr>
          <a:xfrm>
            <a:off x="308607" y="4321844"/>
            <a:ext cx="2514600" cy="758952"/>
          </a:xfrm>
          <a:prstGeom prst="chevron">
            <a:avLst/>
          </a:prstGeom>
          <a:solidFill>
            <a:srgbClr val="D67BB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rtl="0">
              <a:lnSpc>
                <a:spcPct val="80000"/>
              </a:lnSpc>
              <a:spcBef>
                <a:spcPts val="0"/>
              </a:spcBef>
              <a:spcAft>
                <a:spcPts val="0"/>
              </a:spcAft>
              <a:buClr>
                <a:schemeClr val="dk1"/>
              </a:buClr>
              <a:buSzPts val="1800"/>
              <a:buFont typeface="Arial"/>
              <a:buNone/>
            </a:pPr>
            <a:r>
              <a:rPr lang="en-US" sz="1600" b="1" i="0" u="none" strike="noStrike" cap="none" dirty="0">
                <a:solidFill>
                  <a:schemeClr val="tx1"/>
                </a:solidFill>
                <a:latin typeface="Segoe UI Semilight" panose="020B0402040204020203" pitchFamily="34" charset="0"/>
                <a:ea typeface="Roboto"/>
                <a:cs typeface="Segoe UI Semilight" panose="020B0402040204020203" pitchFamily="34" charset="0"/>
                <a:sym typeface="Roboto"/>
              </a:rPr>
              <a:t>Scope Dev</a:t>
            </a:r>
            <a:endParaRPr lang="en-US" sz="1200" b="0" i="0" u="none" strike="noStrike" cap="none" dirty="0">
              <a:solidFill>
                <a:schemeClr val="tx1"/>
              </a:solidFill>
              <a:latin typeface="Segoe UI Semilight" panose="020B0402040204020203" pitchFamily="34" charset="0"/>
              <a:ea typeface="Roboto"/>
              <a:cs typeface="Segoe UI Semilight" panose="020B0402040204020203" pitchFamily="34" charset="0"/>
              <a:sym typeface="Roboto"/>
            </a:endParaRPr>
          </a:p>
          <a:p>
            <a:pPr marL="0" marR="0" lvl="0" indent="0" algn="ctr" rtl="0">
              <a:lnSpc>
                <a:spcPct val="80000"/>
              </a:lnSpc>
              <a:spcBef>
                <a:spcPts val="900"/>
              </a:spcBef>
              <a:spcAft>
                <a:spcPts val="0"/>
              </a:spcAft>
              <a:buClr>
                <a:schemeClr val="dk1"/>
              </a:buClr>
              <a:buSzPts val="1800"/>
              <a:buFont typeface="Arial"/>
              <a:buNone/>
            </a:pPr>
            <a:r>
              <a:rPr lang="en-US" sz="1600" b="1" i="0" u="none" strike="noStrike" cap="none" dirty="0">
                <a:solidFill>
                  <a:schemeClr val="tx1"/>
                </a:solidFill>
                <a:latin typeface="Segoe UI Semilight" panose="020B0402040204020203" pitchFamily="34" charset="0"/>
                <a:ea typeface="Roboto"/>
                <a:cs typeface="Segoe UI Semilight" panose="020B0402040204020203" pitchFamily="34" charset="0"/>
                <a:sym typeface="Roboto"/>
              </a:rPr>
              <a:t>6 – 10 months</a:t>
            </a:r>
            <a:endParaRPr lang="en-US" sz="1200" b="0" i="0" u="none" strike="noStrike" cap="none" dirty="0">
              <a:solidFill>
                <a:schemeClr val="tx1"/>
              </a:solidFill>
              <a:latin typeface="Segoe UI Semilight" panose="020B0402040204020203" pitchFamily="34" charset="0"/>
              <a:ea typeface="Roboto"/>
              <a:cs typeface="Segoe UI Semilight" panose="020B0402040204020203" pitchFamily="34" charset="0"/>
              <a:sym typeface="Roboto"/>
            </a:endParaRPr>
          </a:p>
        </p:txBody>
      </p:sp>
      <p:sp>
        <p:nvSpPr>
          <p:cNvPr id="11" name="Chevron 25" descr="OMB Review&#10;3 – 4 months&#10;">
            <a:extLst>
              <a:ext uri="{FF2B5EF4-FFF2-40B4-BE49-F238E27FC236}">
                <a16:creationId xmlns:a16="http://schemas.microsoft.com/office/drawing/2014/main" id="{5F13BA91-B6D6-638D-2431-B408D5A9C71F}"/>
              </a:ext>
            </a:extLst>
          </p:cNvPr>
          <p:cNvSpPr/>
          <p:nvPr/>
        </p:nvSpPr>
        <p:spPr>
          <a:xfrm>
            <a:off x="2548887" y="4321844"/>
            <a:ext cx="2514600" cy="758952"/>
          </a:xfrm>
          <a:prstGeom prst="chevron">
            <a:avLst/>
          </a:prstGeom>
          <a:solidFill>
            <a:srgbClr val="C1B8D5"/>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marL="0" marR="0" lvl="0" indent="0" algn="ctr" rtl="0">
              <a:lnSpc>
                <a:spcPct val="80000"/>
              </a:lnSpc>
              <a:spcBef>
                <a:spcPts val="0"/>
              </a:spcBef>
              <a:spcAft>
                <a:spcPts val="0"/>
              </a:spcAft>
              <a:buClr>
                <a:schemeClr val="dk1"/>
              </a:buClr>
              <a:buSzPts val="1800"/>
              <a:buFont typeface="Arial"/>
              <a:buNone/>
            </a:pPr>
            <a:r>
              <a:rPr lang="en-US" sz="1600" b="1" i="0" u="none" strike="noStrike" cap="none" dirty="0">
                <a:solidFill>
                  <a:schemeClr val="tx1"/>
                </a:solidFill>
                <a:latin typeface="Segoe UI Semilight" panose="020B0402040204020203" pitchFamily="34" charset="0"/>
                <a:ea typeface="Roboto"/>
                <a:cs typeface="Segoe UI Semilight" panose="020B0402040204020203" pitchFamily="34" charset="0"/>
                <a:sym typeface="Roboto"/>
              </a:rPr>
              <a:t>OMB Review</a:t>
            </a:r>
            <a:endParaRPr lang="en-US" sz="1200" b="0" i="0" u="none" strike="noStrike" cap="none" dirty="0">
              <a:solidFill>
                <a:schemeClr val="tx1"/>
              </a:solidFill>
              <a:latin typeface="Segoe UI Semilight" panose="020B0402040204020203" pitchFamily="34" charset="0"/>
              <a:ea typeface="Roboto"/>
              <a:cs typeface="Segoe UI Semilight" panose="020B0402040204020203" pitchFamily="34" charset="0"/>
              <a:sym typeface="Roboto"/>
            </a:endParaRPr>
          </a:p>
          <a:p>
            <a:pPr marL="0" marR="0" lvl="0" indent="0" algn="ctr" rtl="0">
              <a:lnSpc>
                <a:spcPct val="80000"/>
              </a:lnSpc>
              <a:spcBef>
                <a:spcPts val="900"/>
              </a:spcBef>
              <a:spcAft>
                <a:spcPts val="0"/>
              </a:spcAft>
              <a:buClr>
                <a:schemeClr val="dk1"/>
              </a:buClr>
              <a:buSzPts val="1800"/>
              <a:buFont typeface="Arial"/>
              <a:buNone/>
            </a:pPr>
            <a:r>
              <a:rPr lang="en-US" sz="1600" b="1" i="0" u="none" strike="noStrike" cap="none" dirty="0">
                <a:solidFill>
                  <a:schemeClr val="tx1"/>
                </a:solidFill>
                <a:latin typeface="Segoe UI Semilight" panose="020B0402040204020203" pitchFamily="34" charset="0"/>
                <a:ea typeface="Roboto"/>
                <a:cs typeface="Segoe UI Semilight" panose="020B0402040204020203" pitchFamily="34" charset="0"/>
                <a:sym typeface="Roboto"/>
              </a:rPr>
              <a:t>4 months</a:t>
            </a:r>
            <a:endParaRPr lang="en-US" sz="1200" b="0" i="0" u="none" strike="noStrike" cap="none" dirty="0">
              <a:solidFill>
                <a:schemeClr val="tx1"/>
              </a:solidFill>
              <a:latin typeface="Segoe UI Semilight" panose="020B0402040204020203" pitchFamily="34" charset="0"/>
              <a:ea typeface="Roboto"/>
              <a:cs typeface="Segoe UI Semilight" panose="020B0402040204020203" pitchFamily="34" charset="0"/>
              <a:sym typeface="Roboto"/>
            </a:endParaRPr>
          </a:p>
        </p:txBody>
      </p:sp>
      <p:sp>
        <p:nvSpPr>
          <p:cNvPr id="12" name="Chevron 39" descr="Legal Review&#10;6 - 12 months&#10;">
            <a:extLst>
              <a:ext uri="{FF2B5EF4-FFF2-40B4-BE49-F238E27FC236}">
                <a16:creationId xmlns:a16="http://schemas.microsoft.com/office/drawing/2014/main" id="{4128C393-ABA9-416A-7C69-51D2B0D04A68}"/>
              </a:ext>
            </a:extLst>
          </p:cNvPr>
          <p:cNvSpPr/>
          <p:nvPr/>
        </p:nvSpPr>
        <p:spPr>
          <a:xfrm>
            <a:off x="4772660" y="4321844"/>
            <a:ext cx="2514600" cy="758952"/>
          </a:xfrm>
          <a:prstGeom prst="chevron">
            <a:avLst/>
          </a:prstGeom>
          <a:solidFill>
            <a:srgbClr val="39CDD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rtl="0">
              <a:lnSpc>
                <a:spcPct val="80000"/>
              </a:lnSpc>
              <a:spcBef>
                <a:spcPts val="0"/>
              </a:spcBef>
              <a:spcAft>
                <a:spcPts val="0"/>
              </a:spcAft>
              <a:buClr>
                <a:schemeClr val="dk1"/>
              </a:buClr>
              <a:buSzPts val="1800"/>
              <a:buFont typeface="Arial"/>
              <a:buNone/>
            </a:pPr>
            <a:r>
              <a:rPr lang="en-US" sz="1600" b="1" i="0" u="none" strike="noStrike" cap="none" dirty="0">
                <a:solidFill>
                  <a:schemeClr val="tx1"/>
                </a:solidFill>
                <a:latin typeface="Segoe UI Semilight" panose="020B0402040204020203" pitchFamily="34" charset="0"/>
                <a:ea typeface="Roboto"/>
                <a:cs typeface="Segoe UI Semilight" panose="020B0402040204020203" pitchFamily="34" charset="0"/>
                <a:sym typeface="Roboto"/>
              </a:rPr>
              <a:t>Legal Review</a:t>
            </a:r>
            <a:endParaRPr lang="en-US" sz="1200" b="0" i="0" u="none" strike="noStrike" cap="none" dirty="0">
              <a:solidFill>
                <a:schemeClr val="tx1"/>
              </a:solidFill>
              <a:latin typeface="Segoe UI Semilight" panose="020B0402040204020203" pitchFamily="34" charset="0"/>
              <a:ea typeface="Roboto"/>
              <a:cs typeface="Segoe UI Semilight" panose="020B0402040204020203" pitchFamily="34" charset="0"/>
              <a:sym typeface="Roboto"/>
            </a:endParaRPr>
          </a:p>
          <a:p>
            <a:pPr marL="0" marR="0" lvl="0" indent="0" algn="ctr" rtl="0">
              <a:lnSpc>
                <a:spcPct val="80000"/>
              </a:lnSpc>
              <a:spcBef>
                <a:spcPts val="900"/>
              </a:spcBef>
              <a:spcAft>
                <a:spcPts val="0"/>
              </a:spcAft>
              <a:buClr>
                <a:schemeClr val="dk1"/>
              </a:buClr>
              <a:buSzPts val="1800"/>
              <a:buFont typeface="Arial"/>
              <a:buNone/>
            </a:pPr>
            <a:r>
              <a:rPr lang="en-US" sz="1600" b="1" i="0" u="none" strike="noStrike" cap="none" dirty="0">
                <a:solidFill>
                  <a:schemeClr val="tx1"/>
                </a:solidFill>
                <a:latin typeface="Segoe UI Semilight" panose="020B0402040204020203" pitchFamily="34" charset="0"/>
                <a:ea typeface="Roboto"/>
                <a:cs typeface="Segoe UI Semilight" panose="020B0402040204020203" pitchFamily="34" charset="0"/>
                <a:sym typeface="Roboto"/>
              </a:rPr>
              <a:t>6 - </a:t>
            </a:r>
            <a:r>
              <a:rPr lang="en-US" sz="1600" b="1" dirty="0">
                <a:solidFill>
                  <a:schemeClr val="tx1"/>
                </a:solidFill>
                <a:latin typeface="Segoe UI Semilight" panose="020B0402040204020203" pitchFamily="34" charset="0"/>
                <a:ea typeface="Roboto"/>
                <a:cs typeface="Segoe UI Semilight" panose="020B0402040204020203" pitchFamily="34" charset="0"/>
                <a:sym typeface="Roboto"/>
              </a:rPr>
              <a:t>8</a:t>
            </a:r>
            <a:r>
              <a:rPr lang="en-US" sz="1600" b="1" i="0" u="none" strike="noStrike" cap="none" dirty="0">
                <a:solidFill>
                  <a:schemeClr val="tx1"/>
                </a:solidFill>
                <a:latin typeface="Segoe UI Semilight" panose="020B0402040204020203" pitchFamily="34" charset="0"/>
                <a:ea typeface="Roboto"/>
                <a:cs typeface="Segoe UI Semilight" panose="020B0402040204020203" pitchFamily="34" charset="0"/>
                <a:sym typeface="Roboto"/>
              </a:rPr>
              <a:t> months</a:t>
            </a:r>
            <a:endParaRPr lang="en-US" sz="1200" b="0" i="0" u="none" strike="noStrike" cap="none" dirty="0">
              <a:solidFill>
                <a:schemeClr val="tx1"/>
              </a:solidFill>
              <a:latin typeface="Segoe UI Semilight" panose="020B0402040204020203" pitchFamily="34" charset="0"/>
              <a:ea typeface="Roboto"/>
              <a:cs typeface="Segoe UI Semilight" panose="020B0402040204020203" pitchFamily="34" charset="0"/>
              <a:sym typeface="Roboto"/>
            </a:endParaRPr>
          </a:p>
        </p:txBody>
      </p:sp>
      <p:sp>
        <p:nvSpPr>
          <p:cNvPr id="13" name="Chevron 26" descr="Registration&#10;4 – 5 months&#10;">
            <a:extLst>
              <a:ext uri="{FF2B5EF4-FFF2-40B4-BE49-F238E27FC236}">
                <a16:creationId xmlns:a16="http://schemas.microsoft.com/office/drawing/2014/main" id="{569964DD-4E83-5C5D-5CC9-92C062BEF5BD}"/>
              </a:ext>
            </a:extLst>
          </p:cNvPr>
          <p:cNvSpPr/>
          <p:nvPr/>
        </p:nvSpPr>
        <p:spPr>
          <a:xfrm>
            <a:off x="6977771" y="4312090"/>
            <a:ext cx="2514600" cy="758723"/>
          </a:xfrm>
          <a:prstGeom prst="chevron">
            <a:avLst/>
          </a:prstGeom>
          <a:solidFill>
            <a:srgbClr val="FFBA5D"/>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marL="0" marR="0" lvl="0" indent="0" algn="ctr" rtl="0">
              <a:lnSpc>
                <a:spcPct val="80000"/>
              </a:lnSpc>
              <a:spcBef>
                <a:spcPts val="0"/>
              </a:spcBef>
              <a:spcAft>
                <a:spcPts val="0"/>
              </a:spcAft>
              <a:buClr>
                <a:schemeClr val="dk1"/>
              </a:buClr>
              <a:buSzPts val="1800"/>
              <a:buFont typeface="Arial"/>
              <a:buNone/>
            </a:pPr>
            <a:r>
              <a:rPr lang="en-US" sz="1600" b="1" i="0" u="none" strike="noStrike" cap="none" dirty="0">
                <a:solidFill>
                  <a:schemeClr val="tx1"/>
                </a:solidFill>
                <a:latin typeface="Segoe UI Semilight" panose="020B0402040204020203" pitchFamily="34" charset="0"/>
                <a:ea typeface="Roboto"/>
                <a:cs typeface="Segoe UI Semilight" panose="020B0402040204020203" pitchFamily="34" charset="0"/>
                <a:sym typeface="Roboto"/>
              </a:rPr>
              <a:t>Registration</a:t>
            </a:r>
            <a:endParaRPr lang="en-US" sz="1200" b="0" i="0" u="none" strike="noStrike" cap="none" dirty="0">
              <a:solidFill>
                <a:schemeClr val="tx1"/>
              </a:solidFill>
              <a:latin typeface="Segoe UI Semilight" panose="020B0402040204020203" pitchFamily="34" charset="0"/>
              <a:ea typeface="Roboto"/>
              <a:cs typeface="Segoe UI Semilight" panose="020B0402040204020203" pitchFamily="34" charset="0"/>
              <a:sym typeface="Roboto"/>
            </a:endParaRPr>
          </a:p>
          <a:p>
            <a:pPr marL="0" marR="0" lvl="0" indent="0" algn="ctr" rtl="0">
              <a:lnSpc>
                <a:spcPct val="80000"/>
              </a:lnSpc>
              <a:spcBef>
                <a:spcPts val="900"/>
              </a:spcBef>
              <a:spcAft>
                <a:spcPts val="0"/>
              </a:spcAft>
              <a:buClr>
                <a:schemeClr val="dk1"/>
              </a:buClr>
              <a:buSzPts val="1800"/>
              <a:buFont typeface="Arial"/>
              <a:buNone/>
            </a:pPr>
            <a:r>
              <a:rPr lang="en-US" sz="1600" b="1" i="0" u="none" strike="noStrike" cap="none" dirty="0">
                <a:solidFill>
                  <a:schemeClr val="tx1"/>
                </a:solidFill>
                <a:latin typeface="Segoe UI Semilight" panose="020B0402040204020203" pitchFamily="34" charset="0"/>
                <a:ea typeface="Roboto"/>
                <a:cs typeface="Segoe UI Semilight" panose="020B0402040204020203" pitchFamily="34" charset="0"/>
                <a:sym typeface="Roboto"/>
              </a:rPr>
              <a:t>5 months</a:t>
            </a:r>
            <a:endParaRPr lang="en-US" sz="1200" b="0" i="0" u="none" strike="noStrike" cap="none" dirty="0">
              <a:solidFill>
                <a:schemeClr val="tx1"/>
              </a:solidFill>
              <a:latin typeface="Segoe UI Semilight" panose="020B0402040204020203" pitchFamily="34" charset="0"/>
              <a:ea typeface="Roboto"/>
              <a:cs typeface="Segoe UI Semilight" panose="020B0402040204020203" pitchFamily="34" charset="0"/>
              <a:sym typeface="Roboto"/>
            </a:endParaRPr>
          </a:p>
        </p:txBody>
      </p:sp>
      <p:sp>
        <p:nvSpPr>
          <p:cNvPr id="14" name="Chevron 40" descr="Order &amp; Payment&#10;3 months&#10;">
            <a:extLst>
              <a:ext uri="{FF2B5EF4-FFF2-40B4-BE49-F238E27FC236}">
                <a16:creationId xmlns:a16="http://schemas.microsoft.com/office/drawing/2014/main" id="{0ADAFCC5-B53E-18E4-4AAE-8C7BB60F9113}"/>
              </a:ext>
            </a:extLst>
          </p:cNvPr>
          <p:cNvSpPr/>
          <p:nvPr/>
        </p:nvSpPr>
        <p:spPr>
          <a:xfrm>
            <a:off x="9201544" y="4312090"/>
            <a:ext cx="2549769" cy="758723"/>
          </a:xfrm>
          <a:prstGeom prst="chevron">
            <a:avLst/>
          </a:prstGeom>
          <a:solidFill>
            <a:srgbClr val="C9D349"/>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marL="0" marR="0" lvl="0" indent="0" algn="ctr" rtl="0">
              <a:lnSpc>
                <a:spcPct val="80000"/>
              </a:lnSpc>
              <a:spcBef>
                <a:spcPts val="0"/>
              </a:spcBef>
              <a:spcAft>
                <a:spcPts val="0"/>
              </a:spcAft>
              <a:buClr>
                <a:schemeClr val="dk1"/>
              </a:buClr>
              <a:buSzPts val="1800"/>
              <a:buFont typeface="Arial"/>
              <a:buNone/>
            </a:pPr>
            <a:r>
              <a:rPr lang="en-US" sz="1600" b="1" i="0" u="none" strike="noStrike" cap="none" dirty="0">
                <a:solidFill>
                  <a:schemeClr val="tx1"/>
                </a:solidFill>
                <a:latin typeface="Segoe UI Semilight" panose="020B0402040204020203" pitchFamily="34" charset="0"/>
                <a:ea typeface="Roboto"/>
                <a:cs typeface="Segoe UI Semilight" panose="020B0402040204020203" pitchFamily="34" charset="0"/>
                <a:sym typeface="Roboto"/>
              </a:rPr>
              <a:t>Order &amp; Payment</a:t>
            </a:r>
            <a:endParaRPr lang="en-US" sz="1200" b="0" i="0" u="none" strike="noStrike" cap="none" dirty="0">
              <a:solidFill>
                <a:schemeClr val="tx1"/>
              </a:solidFill>
              <a:latin typeface="Segoe UI Semilight" panose="020B0402040204020203" pitchFamily="34" charset="0"/>
              <a:ea typeface="Roboto"/>
              <a:cs typeface="Segoe UI Semilight" panose="020B0402040204020203" pitchFamily="34" charset="0"/>
              <a:sym typeface="Roboto"/>
            </a:endParaRPr>
          </a:p>
          <a:p>
            <a:pPr marL="0" marR="0" lvl="0" indent="0" algn="ctr" rtl="0">
              <a:lnSpc>
                <a:spcPct val="80000"/>
              </a:lnSpc>
              <a:spcBef>
                <a:spcPts val="900"/>
              </a:spcBef>
              <a:spcAft>
                <a:spcPts val="0"/>
              </a:spcAft>
              <a:buClr>
                <a:schemeClr val="dk1"/>
              </a:buClr>
              <a:buSzPts val="1800"/>
              <a:buFont typeface="Arial"/>
              <a:buNone/>
            </a:pPr>
            <a:r>
              <a:rPr lang="en-US" sz="1600" b="1" i="0" u="none" strike="noStrike" cap="none" dirty="0">
                <a:solidFill>
                  <a:schemeClr val="tx1"/>
                </a:solidFill>
                <a:latin typeface="Segoe UI Semilight" panose="020B0402040204020203" pitchFamily="34" charset="0"/>
                <a:ea typeface="Roboto"/>
                <a:cs typeface="Segoe UI Semilight" panose="020B0402040204020203" pitchFamily="34" charset="0"/>
                <a:sym typeface="Roboto"/>
              </a:rPr>
              <a:t>3 months</a:t>
            </a:r>
            <a:endParaRPr lang="en-US" sz="1200" b="0" i="0" u="none" strike="noStrike" cap="none" dirty="0">
              <a:solidFill>
                <a:schemeClr val="tx1"/>
              </a:solidFill>
              <a:latin typeface="Segoe UI Semilight" panose="020B0402040204020203" pitchFamily="34" charset="0"/>
              <a:ea typeface="Roboto"/>
              <a:cs typeface="Segoe UI Semilight" panose="020B0402040204020203" pitchFamily="34" charset="0"/>
              <a:sym typeface="Roboto"/>
            </a:endParaRPr>
          </a:p>
        </p:txBody>
      </p:sp>
      <p:sp>
        <p:nvSpPr>
          <p:cNvPr id="3" name="TextBox 2" descr="Timeframes depend on the scale, budget and complexity of the project. &#10;The timelines shown represent optimal durations without delays and is based on complete submissions and timely actions.">
            <a:extLst>
              <a:ext uri="{FF2B5EF4-FFF2-40B4-BE49-F238E27FC236}">
                <a16:creationId xmlns:a16="http://schemas.microsoft.com/office/drawing/2014/main" id="{E26DD2F0-BAB5-5FA1-053D-C9827731930E}"/>
              </a:ext>
            </a:extLst>
          </p:cNvPr>
          <p:cNvSpPr txBox="1"/>
          <p:nvPr/>
        </p:nvSpPr>
        <p:spPr>
          <a:xfrm>
            <a:off x="308607" y="5485945"/>
            <a:ext cx="11442706" cy="923330"/>
          </a:xfrm>
          <a:prstGeom prst="rect">
            <a:avLst/>
          </a:prstGeom>
          <a:noFill/>
        </p:spPr>
        <p:txBody>
          <a:bodyPr wrap="square">
            <a:spAutoFit/>
          </a:bodyPr>
          <a:lstStyle/>
          <a:p>
            <a:pPr marL="9524" lvl="0" indent="0" algn="ctr">
              <a:spcBef>
                <a:spcPts val="0"/>
              </a:spcBef>
              <a:buSzPts val="2000"/>
            </a:pPr>
            <a:r>
              <a:rPr lang="en-US" sz="1800" b="1" dirty="0">
                <a:latin typeface="Segoe UI Semilight" panose="020B0402040204020203" pitchFamily="34" charset="0"/>
                <a:cs typeface="Segoe UI Semilight" panose="020B0402040204020203" pitchFamily="34" charset="0"/>
                <a:sym typeface="Arial"/>
              </a:rPr>
              <a:t>Timeframes depend on the scale, budget, and complexity of the project. </a:t>
            </a:r>
          </a:p>
          <a:p>
            <a:pPr marL="9524" lvl="0" indent="0" algn="ctr">
              <a:spcBef>
                <a:spcPts val="0"/>
              </a:spcBef>
              <a:buSzPts val="2000"/>
            </a:pPr>
            <a:r>
              <a:rPr lang="en-US" sz="1800" b="1" dirty="0">
                <a:latin typeface="Segoe UI Semilight" panose="020B0402040204020203" pitchFamily="34" charset="0"/>
                <a:cs typeface="Segoe UI Semilight" panose="020B0402040204020203" pitchFamily="34" charset="0"/>
                <a:sym typeface="Arial"/>
              </a:rPr>
              <a:t>The timelines shown represent optimal durations without delays and </a:t>
            </a:r>
            <a:r>
              <a:rPr lang="en-US" sz="1800" b="1" dirty="0">
                <a:latin typeface="Segoe UI Semilight" panose="020B0402040204020203" pitchFamily="34" charset="0"/>
                <a:cs typeface="Segoe UI Semilight" panose="020B0402040204020203" pitchFamily="34" charset="0"/>
              </a:rPr>
              <a:t>are</a:t>
            </a:r>
            <a:r>
              <a:rPr lang="en-US" sz="1800" b="1" dirty="0">
                <a:latin typeface="Segoe UI Semilight" panose="020B0402040204020203" pitchFamily="34" charset="0"/>
                <a:cs typeface="Segoe UI Semilight" panose="020B0402040204020203" pitchFamily="34" charset="0"/>
                <a:sym typeface="Arial"/>
              </a:rPr>
              <a:t> based on complete submissions and timely actions.</a:t>
            </a:r>
          </a:p>
        </p:txBody>
      </p:sp>
      <p:sp>
        <p:nvSpPr>
          <p:cNvPr id="2" name="Flowchart: Extract 1">
            <a:extLst>
              <a:ext uri="{FF2B5EF4-FFF2-40B4-BE49-F238E27FC236}">
                <a16:creationId xmlns:a16="http://schemas.microsoft.com/office/drawing/2014/main" id="{35B54730-3385-8E13-4848-C05D1AD6D184}"/>
              </a:ext>
              <a:ext uri="{C183D7F6-B498-43B3-948B-1728B52AA6E4}">
                <adec:decorative xmlns:adec="http://schemas.microsoft.com/office/drawing/2017/decorative" val="1"/>
              </a:ext>
            </a:extLst>
          </p:cNvPr>
          <p:cNvSpPr/>
          <p:nvPr/>
        </p:nvSpPr>
        <p:spPr>
          <a:xfrm rot="5400000">
            <a:off x="-236219" y="281940"/>
            <a:ext cx="777240" cy="304802"/>
          </a:xfrm>
          <a:prstGeom prst="flowChartExtract">
            <a:avLst/>
          </a:prstGeom>
          <a:solidFill>
            <a:srgbClr val="39CD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2" name="Title 1">
            <a:extLst>
              <a:ext uri="{FF2B5EF4-FFF2-40B4-BE49-F238E27FC236}">
                <a16:creationId xmlns:a16="http://schemas.microsoft.com/office/drawing/2014/main" id="{748AF1EF-96F4-51CE-03EB-C1632C7B2FC3}"/>
              </a:ext>
            </a:extLst>
          </p:cNvPr>
          <p:cNvSpPr>
            <a:spLocks noGrp="1"/>
          </p:cNvSpPr>
          <p:nvPr>
            <p:ph type="title"/>
          </p:nvPr>
        </p:nvSpPr>
        <p:spPr>
          <a:xfrm>
            <a:off x="143836" y="0"/>
            <a:ext cx="12192000" cy="777240"/>
          </a:xfrm>
        </p:spPr>
        <p:txBody>
          <a:bodyPr/>
          <a:lstStyle/>
          <a:p>
            <a:r>
              <a:rPr lang="en-US" dirty="0">
                <a:solidFill>
                  <a:srgbClr val="FAFAFA"/>
                </a:solidFill>
                <a:latin typeface="Segoe UI Semibold" panose="020B0702040204020203" pitchFamily="34" charset="0"/>
                <a:cs typeface="Segoe UI Semibold" panose="020B0702040204020203" pitchFamily="34" charset="0"/>
              </a:rPr>
              <a:t>Section 4</a:t>
            </a:r>
          </a:p>
        </p:txBody>
      </p:sp>
      <p:pic>
        <p:nvPicPr>
          <p:cNvPr id="3" name="Picture 2" descr="A picture of Victory Music and Dance new black van, which they wrapped in their logo">
            <a:extLst>
              <a:ext uri="{FF2B5EF4-FFF2-40B4-BE49-F238E27FC236}">
                <a16:creationId xmlns:a16="http://schemas.microsoft.com/office/drawing/2014/main" id="{EFEC1F53-1633-3C49-81E9-7C64F585FA0B}"/>
              </a:ext>
            </a:extLst>
          </p:cNvPr>
          <p:cNvPicPr>
            <a:picLocks noChangeAspect="1"/>
          </p:cNvPicPr>
          <p:nvPr/>
        </p:nvPicPr>
        <p:blipFill>
          <a:blip r:embed="rId3"/>
          <a:stretch>
            <a:fillRect/>
          </a:stretch>
        </p:blipFill>
        <p:spPr>
          <a:xfrm>
            <a:off x="945546" y="777240"/>
            <a:ext cx="11246454" cy="6080760"/>
          </a:xfrm>
          <a:prstGeom prst="rect">
            <a:avLst/>
          </a:prstGeom>
        </p:spPr>
      </p:pic>
      <p:grpSp>
        <p:nvGrpSpPr>
          <p:cNvPr id="5" name="Group 4">
            <a:extLst>
              <a:ext uri="{FF2B5EF4-FFF2-40B4-BE49-F238E27FC236}">
                <a16:creationId xmlns:a16="http://schemas.microsoft.com/office/drawing/2014/main" id="{B3F503A9-F406-558C-DFC1-8B79DB7D3569}"/>
              </a:ext>
              <a:ext uri="{C183D7F6-B498-43B3-948B-1728B52AA6E4}">
                <adec:decorative xmlns:adec="http://schemas.microsoft.com/office/drawing/2017/decorative" val="1"/>
              </a:ext>
            </a:extLst>
          </p:cNvPr>
          <p:cNvGrpSpPr/>
          <p:nvPr/>
        </p:nvGrpSpPr>
        <p:grpSpPr>
          <a:xfrm>
            <a:off x="-8698" y="777240"/>
            <a:ext cx="316391" cy="5537330"/>
            <a:chOff x="-11347" y="777240"/>
            <a:chExt cx="316391" cy="5537330"/>
          </a:xfrm>
        </p:grpSpPr>
        <p:sp>
          <p:nvSpPr>
            <p:cNvPr id="6" name="Flowchart: Extract 5">
              <a:extLst>
                <a:ext uri="{FF2B5EF4-FFF2-40B4-BE49-F238E27FC236}">
                  <a16:creationId xmlns:a16="http://schemas.microsoft.com/office/drawing/2014/main" id="{4A617399-322D-90E0-6528-D1AC0D0C2579}"/>
                </a:ext>
                <a:ext uri="{C183D7F6-B498-43B3-948B-1728B52AA6E4}">
                  <adec:decorative xmlns:adec="http://schemas.microsoft.com/office/drawing/2017/decorative" val="1"/>
                </a:ext>
              </a:extLst>
            </p:cNvPr>
            <p:cNvSpPr/>
            <p:nvPr/>
          </p:nvSpPr>
          <p:spPr>
            <a:xfrm rot="5400000">
              <a:off x="-236075" y="1013459"/>
              <a:ext cx="777240" cy="304802"/>
            </a:xfrm>
            <a:prstGeom prst="flowChartExtract">
              <a:avLst/>
            </a:prstGeom>
            <a:solidFill>
              <a:srgbClr val="D58BA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lowchart: Extract 6">
              <a:extLst>
                <a:ext uri="{FF2B5EF4-FFF2-40B4-BE49-F238E27FC236}">
                  <a16:creationId xmlns:a16="http://schemas.microsoft.com/office/drawing/2014/main" id="{93973E0F-A9C2-22B3-EA8F-A5B252950A72}"/>
                </a:ext>
                <a:ext uri="{C183D7F6-B498-43B3-948B-1728B52AA6E4}">
                  <adec:decorative xmlns:adec="http://schemas.microsoft.com/office/drawing/2017/decorative" val="1"/>
                </a:ext>
              </a:extLst>
            </p:cNvPr>
            <p:cNvSpPr/>
            <p:nvPr/>
          </p:nvSpPr>
          <p:spPr>
            <a:xfrm rot="5400000">
              <a:off x="-247566" y="2887275"/>
              <a:ext cx="777240" cy="304802"/>
            </a:xfrm>
            <a:prstGeom prst="flowChartExtract">
              <a:avLst/>
            </a:prstGeom>
            <a:solidFill>
              <a:srgbClr val="39CD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lowchart: Extract 8">
              <a:extLst>
                <a:ext uri="{FF2B5EF4-FFF2-40B4-BE49-F238E27FC236}">
                  <a16:creationId xmlns:a16="http://schemas.microsoft.com/office/drawing/2014/main" id="{2F6F39BE-70C3-A93D-5F28-A4F04D889D84}"/>
                </a:ext>
                <a:ext uri="{C183D7F6-B498-43B3-948B-1728B52AA6E4}">
                  <adec:decorative xmlns:adec="http://schemas.microsoft.com/office/drawing/2017/decorative" val="1"/>
                </a:ext>
              </a:extLst>
            </p:cNvPr>
            <p:cNvSpPr/>
            <p:nvPr/>
          </p:nvSpPr>
          <p:spPr>
            <a:xfrm rot="5400000">
              <a:off x="-236219" y="4825365"/>
              <a:ext cx="777240" cy="304802"/>
            </a:xfrm>
            <a:prstGeom prst="flowChartExtract">
              <a:avLst/>
            </a:prstGeom>
            <a:solidFill>
              <a:srgbClr val="FFBA5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lowchart: Extract 9">
              <a:extLst>
                <a:ext uri="{FF2B5EF4-FFF2-40B4-BE49-F238E27FC236}">
                  <a16:creationId xmlns:a16="http://schemas.microsoft.com/office/drawing/2014/main" id="{B8F2800A-AA9D-60F9-4D53-1C8DF6602D9B}"/>
                </a:ext>
                <a:ext uri="{C183D7F6-B498-43B3-948B-1728B52AA6E4}">
                  <adec:decorative xmlns:adec="http://schemas.microsoft.com/office/drawing/2017/decorative" val="1"/>
                </a:ext>
              </a:extLst>
            </p:cNvPr>
            <p:cNvSpPr/>
            <p:nvPr/>
          </p:nvSpPr>
          <p:spPr>
            <a:xfrm rot="5400000">
              <a:off x="-235977" y="5773549"/>
              <a:ext cx="777240" cy="304802"/>
            </a:xfrm>
            <a:prstGeom prst="flowChartExtract">
              <a:avLst/>
            </a:prstGeom>
            <a:solidFill>
              <a:srgbClr val="D67BB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lowchart: Extract 10">
              <a:extLst>
                <a:ext uri="{FF2B5EF4-FFF2-40B4-BE49-F238E27FC236}">
                  <a16:creationId xmlns:a16="http://schemas.microsoft.com/office/drawing/2014/main" id="{B06C5235-88C2-1B62-D6BB-532CE898F50A}"/>
                </a:ext>
                <a:ext uri="{C183D7F6-B498-43B3-948B-1728B52AA6E4}">
                  <adec:decorative xmlns:adec="http://schemas.microsoft.com/office/drawing/2017/decorative" val="1"/>
                </a:ext>
              </a:extLst>
            </p:cNvPr>
            <p:cNvSpPr/>
            <p:nvPr/>
          </p:nvSpPr>
          <p:spPr>
            <a:xfrm rot="5400000">
              <a:off x="-236219" y="1997617"/>
              <a:ext cx="777240" cy="304802"/>
            </a:xfrm>
            <a:prstGeom prst="flowChartExtract">
              <a:avLst/>
            </a:prstGeom>
            <a:solidFill>
              <a:srgbClr val="C1B8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TextBox 25">
            <a:extLst>
              <a:ext uri="{FF2B5EF4-FFF2-40B4-BE49-F238E27FC236}">
                <a16:creationId xmlns:a16="http://schemas.microsoft.com/office/drawing/2014/main" id="{96E83933-BCE5-47C2-38E5-3B5D92F405B6}"/>
              </a:ext>
            </a:extLst>
          </p:cNvPr>
          <p:cNvSpPr txBox="1"/>
          <p:nvPr/>
        </p:nvSpPr>
        <p:spPr>
          <a:xfrm>
            <a:off x="204395" y="3633294"/>
            <a:ext cx="6096000" cy="777240"/>
          </a:xfrm>
          <a:prstGeom prst="homePlate">
            <a:avLst>
              <a:gd name="adj" fmla="val 40421"/>
            </a:avLst>
          </a:prstGeom>
          <a:solidFill>
            <a:srgbClr val="D2DB6B"/>
          </a:solidFill>
        </p:spPr>
        <p:txBody>
          <a:bodyPr wrap="none" rtlCol="0" anchor="t" anchorCtr="0">
            <a:noAutofit/>
          </a:bodyPr>
          <a:lstStyle/>
          <a:p>
            <a:r>
              <a:rPr lang="en-US" sz="4400" i="1" dirty="0">
                <a:latin typeface="Segoe UI Semibold" panose="020B0702040204020203" pitchFamily="34" charset="0"/>
                <a:cs typeface="Segoe UI Semibold" panose="020B0702040204020203" pitchFamily="34" charset="0"/>
              </a:rPr>
              <a:t>F</a:t>
            </a:r>
            <a:r>
              <a:rPr lang="en-US" sz="100" i="1" dirty="0">
                <a:latin typeface="Segoe UI Semibold" panose="020B0702040204020203" pitchFamily="34" charset="0"/>
                <a:cs typeface="Segoe UI Semibold" panose="020B0702040204020203" pitchFamily="34" charset="0"/>
              </a:rPr>
              <a:t> </a:t>
            </a:r>
            <a:r>
              <a:rPr lang="en-US" sz="4400" i="1" dirty="0">
                <a:latin typeface="Segoe UI Semibold" panose="020B0702040204020203" pitchFamily="34" charset="0"/>
                <a:cs typeface="Segoe UI Semibold" panose="020B0702040204020203" pitchFamily="34" charset="0"/>
              </a:rPr>
              <a:t>Y 25 Request Process</a:t>
            </a:r>
          </a:p>
        </p:txBody>
      </p:sp>
      <p:sp>
        <p:nvSpPr>
          <p:cNvPr id="4" name="Google Shape;136;p2">
            <a:extLst>
              <a:ext uri="{FF2B5EF4-FFF2-40B4-BE49-F238E27FC236}">
                <a16:creationId xmlns:a16="http://schemas.microsoft.com/office/drawing/2014/main" id="{D6AB7AF9-67BD-FCA7-5806-E5E9497C2EDE}"/>
              </a:ext>
              <a:ext uri="{C183D7F6-B498-43B3-948B-1728B52AA6E4}">
                <adec:decorative xmlns:adec="http://schemas.microsoft.com/office/drawing/2017/decorative" val="1"/>
              </a:ext>
            </a:extLst>
          </p:cNvPr>
          <p:cNvSpPr/>
          <p:nvPr/>
        </p:nvSpPr>
        <p:spPr>
          <a:xfrm>
            <a:off x="9601200" y="6524446"/>
            <a:ext cx="2590800" cy="333554"/>
          </a:xfrm>
          <a:prstGeom prst="roundRect">
            <a:avLst>
              <a:gd name="adj" fmla="val 0"/>
            </a:avLst>
          </a:prstGeom>
          <a:noFill/>
          <a:ln w="9525" cap="flat" cmpd="sng">
            <a:noFill/>
            <a:prstDash val="solid"/>
            <a:round/>
            <a:headEnd type="none" w="sm" len="sm"/>
            <a:tailEnd type="none" w="sm" len="sm"/>
          </a:ln>
          <a:effectLst/>
        </p:spPr>
        <p:txBody>
          <a:bodyPr spcFirstLastPara="1" wrap="square" lIns="91425" tIns="45700" rIns="91425" bIns="45700" anchor="ctr" anchorCtr="0">
            <a:normAutofit/>
          </a:bodyPr>
          <a:lstStyle/>
          <a:p>
            <a:pPr marL="236220" lvl="1">
              <a:lnSpc>
                <a:spcPct val="80000"/>
              </a:lnSpc>
              <a:buClr>
                <a:schemeClr val="dk1"/>
              </a:buClr>
              <a:buSzPts val="1200"/>
            </a:pPr>
            <a:r>
              <a:rPr lang="en-US" sz="1200" b="1" dirty="0">
                <a:solidFill>
                  <a:schemeClr val="bg1"/>
                </a:solidFill>
                <a:latin typeface="Segoe UI Semilight" panose="020B0402040204020203" pitchFamily="34" charset="0"/>
                <a:ea typeface="Roboto"/>
                <a:cs typeface="Segoe UI Semilight" panose="020B0402040204020203" pitchFamily="34" charset="0"/>
                <a:sym typeface="Roboto"/>
              </a:rPr>
              <a:t>Van for Victory Music and Dance</a:t>
            </a:r>
            <a:endParaRPr lang="en-US" sz="1200" b="1" i="0" u="none" strike="noStrike" cap="none" dirty="0">
              <a:solidFill>
                <a:schemeClr val="bg1"/>
              </a:solidFill>
              <a:latin typeface="Segoe UI Semilight" panose="020B0402040204020203" pitchFamily="34" charset="0"/>
              <a:ea typeface="Roboto"/>
              <a:cs typeface="Segoe UI Semilight" panose="020B0402040204020203" pitchFamily="34" charset="0"/>
            </a:endParaRPr>
          </a:p>
        </p:txBody>
      </p:sp>
    </p:spTree>
    <p:extLst>
      <p:ext uri="{BB962C8B-B14F-4D97-AF65-F5344CB8AC3E}">
        <p14:creationId xmlns:p14="http://schemas.microsoft.com/office/powerpoint/2010/main" val="2305217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43"/>
        <p:cNvGrpSpPr/>
        <p:nvPr/>
      </p:nvGrpSpPr>
      <p:grpSpPr>
        <a:xfrm>
          <a:off x="0" y="0"/>
          <a:ext cx="0" cy="0"/>
          <a:chOff x="0" y="0"/>
          <a:chExt cx="0" cy="0"/>
        </a:xfrm>
      </p:grpSpPr>
      <p:sp>
        <p:nvSpPr>
          <p:cNvPr id="444" name="Google Shape;444;p43"/>
          <p:cNvSpPr txBox="1">
            <a:spLocks noGrp="1"/>
          </p:cNvSpPr>
          <p:nvPr>
            <p:ph type="title"/>
          </p:nvPr>
        </p:nvSpPr>
        <p:spPr>
          <a:xfrm>
            <a:off x="0" y="0"/>
            <a:ext cx="12192000" cy="777240"/>
          </a:xfrm>
          <a:prstGeom prst="rect">
            <a:avLst/>
          </a:prstGeom>
          <a:noFill/>
          <a:ln>
            <a:noFill/>
          </a:ln>
        </p:spPr>
        <p:txBody>
          <a:bodyPr spcFirstLastPara="1" wrap="square" lIns="91425" tIns="45700" rIns="91425" bIns="45700" anchor="ctr" anchorCtr="0">
            <a:noAutofit/>
          </a:bodyPr>
          <a:lstStyle/>
          <a:p>
            <a:pPr marL="228600" lvl="0" indent="0" algn="l" rtl="0">
              <a:lnSpc>
                <a:spcPct val="100000"/>
              </a:lnSpc>
              <a:spcBef>
                <a:spcPts val="0"/>
              </a:spcBef>
              <a:spcAft>
                <a:spcPts val="0"/>
              </a:spcAft>
              <a:buClr>
                <a:schemeClr val="dk1"/>
              </a:buClr>
              <a:buSzPts val="4400"/>
              <a:buFont typeface="Roboto"/>
              <a:buNone/>
            </a:pPr>
            <a:r>
              <a:rPr lang="en-US" sz="4400" i="1" dirty="0">
                <a:latin typeface="Segoe UI Semibold" panose="020B0702040204020203" pitchFamily="34" charset="0"/>
                <a:ea typeface="Roboto"/>
                <a:cs typeface="Segoe UI Semibold" panose="020B0702040204020203" pitchFamily="34" charset="0"/>
                <a:sym typeface="Roboto"/>
              </a:rPr>
              <a:t>Submitting Your Request</a:t>
            </a:r>
            <a:endParaRPr dirty="0">
              <a:latin typeface="Segoe UI Semibold" panose="020B0702040204020203" pitchFamily="34" charset="0"/>
              <a:ea typeface="Roboto"/>
              <a:cs typeface="Segoe UI Semibold" panose="020B0702040204020203" pitchFamily="34" charset="0"/>
              <a:sym typeface="Roboto"/>
            </a:endParaRPr>
          </a:p>
        </p:txBody>
      </p:sp>
      <p:sp>
        <p:nvSpPr>
          <p:cNvPr id="447" name="Google Shape;447;p43" descr="Preparation&#10;Request Documents&#10;Tips&#10;Upload Request&#10;"/>
          <p:cNvSpPr>
            <a:spLocks noGrp="1"/>
          </p:cNvSpPr>
          <p:nvPr>
            <p:ph type="body" idx="1"/>
          </p:nvPr>
        </p:nvSpPr>
        <p:spPr>
          <a:xfrm>
            <a:off x="381000" y="1386660"/>
            <a:ext cx="5976257" cy="2925710"/>
          </a:xfrm>
          <a:prstGeom prst="roundRect">
            <a:avLst>
              <a:gd name="adj" fmla="val 1563"/>
            </a:avLst>
          </a:prstGeom>
          <a:solidFill>
            <a:schemeClr val="lt1"/>
          </a:solidFill>
          <a:ln w="9525" cap="flat" cmpd="sng">
            <a:noFill/>
            <a:prstDash val="solid"/>
            <a:round/>
            <a:headEnd type="none" w="sm" len="sm"/>
            <a:tailEnd type="none" w="sm" len="sm"/>
          </a:ln>
          <a:effectLst/>
        </p:spPr>
        <p:txBody>
          <a:bodyPr spcFirstLastPara="1" vert="horz" wrap="square" lIns="91425" tIns="182880" rIns="91425" bIns="45700" anchor="ctr" anchorCtr="0">
            <a:noAutofit/>
          </a:bodyPr>
          <a:lstStyle/>
          <a:p>
            <a:pPr marL="457200" lvl="1" indent="-284163" algn="l" rtl="0">
              <a:lnSpc>
                <a:spcPct val="80000"/>
              </a:lnSpc>
              <a:spcBef>
                <a:spcPts val="0"/>
              </a:spcBef>
              <a:spcAft>
                <a:spcPts val="1800"/>
              </a:spcAft>
              <a:buClr>
                <a:schemeClr val="dk1"/>
              </a:buClr>
              <a:buSzPts val="2800"/>
              <a:buFont typeface="Arial"/>
              <a:buChar char="•"/>
            </a:pPr>
            <a:r>
              <a:rPr lang="en-US" sz="2400" dirty="0">
                <a:solidFill>
                  <a:schemeClr val="dk1"/>
                </a:solidFill>
                <a:latin typeface="Segoe UI Semilight" panose="020B0402040204020203" pitchFamily="34" charset="0"/>
                <a:ea typeface="Roboto"/>
                <a:cs typeface="Segoe UI Semilight" panose="020B0402040204020203" pitchFamily="34" charset="0"/>
                <a:sym typeface="Roboto"/>
              </a:rPr>
              <a:t>Preparation</a:t>
            </a:r>
          </a:p>
          <a:p>
            <a:pPr marL="457200" lvl="1" indent="-284163" algn="l" rtl="0">
              <a:lnSpc>
                <a:spcPct val="80000"/>
              </a:lnSpc>
              <a:spcBef>
                <a:spcPts val="0"/>
              </a:spcBef>
              <a:spcAft>
                <a:spcPts val="1800"/>
              </a:spcAft>
              <a:buClr>
                <a:schemeClr val="dk1"/>
              </a:buClr>
              <a:buSzPts val="2800"/>
              <a:buFont typeface="Arial"/>
              <a:buChar char="•"/>
            </a:pPr>
            <a:r>
              <a:rPr lang="en-US" sz="2400" dirty="0">
                <a:solidFill>
                  <a:schemeClr val="dk1"/>
                </a:solidFill>
                <a:latin typeface="Segoe UI Semilight" panose="020B0402040204020203" pitchFamily="34" charset="0"/>
                <a:ea typeface="Roboto"/>
                <a:cs typeface="Segoe UI Semilight" panose="020B0402040204020203" pitchFamily="34" charset="0"/>
                <a:sym typeface="Roboto"/>
              </a:rPr>
              <a:t>Request Documents</a:t>
            </a:r>
          </a:p>
          <a:p>
            <a:pPr marL="457200" lvl="1" indent="-284163" algn="l" rtl="0">
              <a:lnSpc>
                <a:spcPct val="80000"/>
              </a:lnSpc>
              <a:spcBef>
                <a:spcPts val="0"/>
              </a:spcBef>
              <a:spcAft>
                <a:spcPts val="1800"/>
              </a:spcAft>
              <a:buClr>
                <a:schemeClr val="dk1"/>
              </a:buClr>
              <a:buSzPts val="2800"/>
              <a:buFont typeface="Arial"/>
              <a:buChar char="•"/>
            </a:pPr>
            <a:r>
              <a:rPr lang="en-US" sz="2400" dirty="0">
                <a:solidFill>
                  <a:schemeClr val="dk1"/>
                </a:solidFill>
                <a:latin typeface="Segoe UI Semilight" panose="020B0402040204020203" pitchFamily="34" charset="0"/>
                <a:ea typeface="Roboto"/>
                <a:cs typeface="Segoe UI Semilight" panose="020B0402040204020203" pitchFamily="34" charset="0"/>
                <a:sym typeface="Roboto"/>
              </a:rPr>
              <a:t>Tips</a:t>
            </a:r>
          </a:p>
          <a:p>
            <a:pPr marL="457200" lvl="1" indent="-284163" algn="l" rtl="0">
              <a:lnSpc>
                <a:spcPct val="80000"/>
              </a:lnSpc>
              <a:spcBef>
                <a:spcPts val="0"/>
              </a:spcBef>
              <a:spcAft>
                <a:spcPts val="1800"/>
              </a:spcAft>
              <a:buClr>
                <a:schemeClr val="dk1"/>
              </a:buClr>
              <a:buSzPts val="2800"/>
              <a:buFont typeface="Arial"/>
              <a:buChar char="•"/>
            </a:pPr>
            <a:r>
              <a:rPr lang="en-US" sz="2400" dirty="0">
                <a:solidFill>
                  <a:schemeClr val="dk1"/>
                </a:solidFill>
                <a:latin typeface="Segoe UI Semilight" panose="020B0402040204020203" pitchFamily="34" charset="0"/>
                <a:ea typeface="Roboto"/>
                <a:cs typeface="Segoe UI Semilight" panose="020B0402040204020203" pitchFamily="34" charset="0"/>
                <a:sym typeface="Roboto"/>
              </a:rPr>
              <a:t>Upload Request</a:t>
            </a:r>
            <a:endParaRPr sz="2400" b="1" dirty="0">
              <a:solidFill>
                <a:schemeClr val="dk1"/>
              </a:solidFill>
              <a:latin typeface="Segoe UI Semilight" panose="020B0402040204020203" pitchFamily="34" charset="0"/>
              <a:ea typeface="Roboto"/>
              <a:cs typeface="Segoe UI Semilight" panose="020B0402040204020203" pitchFamily="34" charset="0"/>
              <a:sym typeface="Roboto"/>
            </a:endParaRPr>
          </a:p>
        </p:txBody>
      </p:sp>
      <p:sp>
        <p:nvSpPr>
          <p:cNvPr id="445" name="Google Shape;445;p43" descr="To start the funding request process, please go to: &#10;&#10;DCLA Funding Request Package Download link&#10;"/>
          <p:cNvSpPr/>
          <p:nvPr/>
        </p:nvSpPr>
        <p:spPr>
          <a:xfrm flipH="1">
            <a:off x="381001" y="4921791"/>
            <a:ext cx="5976256" cy="1255939"/>
          </a:xfrm>
          <a:prstGeom prst="roundRect">
            <a:avLst>
              <a:gd name="adj" fmla="val 3467"/>
            </a:avLst>
          </a:prstGeom>
          <a:solidFill>
            <a:schemeClr val="lt1"/>
          </a:solidFill>
          <a:ln>
            <a:noFill/>
          </a:ln>
        </p:spPr>
        <p:txBody>
          <a:bodyPr spcFirstLastPara="1" wrap="square" lIns="91425" tIns="45700" rIns="91425" bIns="45700" anchor="ctr" anchorCtr="0">
            <a:noAutofit/>
          </a:bodyPr>
          <a:lstStyle/>
          <a:p>
            <a:pPr marL="3175" marR="0" lvl="0" indent="0" algn="l" rtl="0">
              <a:lnSpc>
                <a:spcPct val="100000"/>
              </a:lnSpc>
              <a:spcBef>
                <a:spcPts val="0"/>
              </a:spcBef>
              <a:spcAft>
                <a:spcPts val="0"/>
              </a:spcAft>
              <a:buClr>
                <a:schemeClr val="dk1"/>
              </a:buClr>
              <a:buSzPts val="2800"/>
              <a:buFont typeface="Arial"/>
              <a:buNone/>
            </a:pPr>
            <a:r>
              <a:rPr lang="en-US" sz="2000" b="1" i="0" u="none" strike="noStrike" cap="none" dirty="0">
                <a:solidFill>
                  <a:schemeClr val="dk1"/>
                </a:solidFill>
                <a:latin typeface="Segoe UI Semilight" panose="020B0402040204020203" pitchFamily="34" charset="0"/>
                <a:ea typeface="Roboto"/>
                <a:cs typeface="Segoe UI Semilight" panose="020B0402040204020203" pitchFamily="34" charset="0"/>
                <a:sym typeface="Roboto"/>
              </a:rPr>
              <a:t>To start the funding request process, go to: </a:t>
            </a:r>
          </a:p>
          <a:p>
            <a:pPr marL="3175" marR="0" lvl="0" indent="0" algn="l" rtl="0">
              <a:lnSpc>
                <a:spcPct val="100000"/>
              </a:lnSpc>
              <a:spcBef>
                <a:spcPts val="0"/>
              </a:spcBef>
              <a:spcAft>
                <a:spcPts val="0"/>
              </a:spcAft>
              <a:buClr>
                <a:schemeClr val="dk1"/>
              </a:buClr>
              <a:buSzPts val="2800"/>
              <a:buFont typeface="Arial"/>
              <a:buNone/>
            </a:pPr>
            <a:endParaRPr sz="2000" b="1" i="0" u="none" strike="noStrike" cap="none" dirty="0">
              <a:solidFill>
                <a:srgbClr val="000000"/>
              </a:solidFill>
              <a:latin typeface="Segoe UI Semilight" panose="020B0402040204020203" pitchFamily="34" charset="0"/>
              <a:ea typeface="Roboto"/>
              <a:cs typeface="Segoe UI Semilight" panose="020B0402040204020203" pitchFamily="34" charset="0"/>
              <a:sym typeface="Roboto"/>
            </a:endParaRPr>
          </a:p>
          <a:p>
            <a:pPr marL="3175" marR="0" lvl="0" indent="0" algn="l" rtl="0">
              <a:lnSpc>
                <a:spcPct val="100000"/>
              </a:lnSpc>
              <a:spcBef>
                <a:spcPts val="460"/>
              </a:spcBef>
              <a:spcAft>
                <a:spcPts val="0"/>
              </a:spcAft>
              <a:buClr>
                <a:srgbClr val="C00000"/>
              </a:buClr>
              <a:buSzPts val="2300"/>
              <a:buFont typeface="Arial"/>
              <a:buNone/>
            </a:pPr>
            <a:r>
              <a:rPr lang="en-US" sz="2000" b="0" i="0" u="sng" strike="noStrike" cap="none" dirty="0">
                <a:solidFill>
                  <a:schemeClr val="tx1"/>
                </a:solidFill>
                <a:latin typeface="Segoe UI Semilight" panose="020B0402040204020203" pitchFamily="34" charset="0"/>
                <a:ea typeface="Roboto"/>
                <a:cs typeface="Segoe UI Semilight" panose="020B0402040204020203" pitchFamily="34" charset="0"/>
                <a:sym typeface="Roboto"/>
                <a:hlinkClick r:id="rId3"/>
              </a:rPr>
              <a:t>DCLA Funding Request Package Download</a:t>
            </a:r>
            <a:endParaRPr sz="2000" b="0" i="0" u="none" strike="noStrike" cap="none" dirty="0">
              <a:solidFill>
                <a:schemeClr val="tx1"/>
              </a:solidFill>
              <a:latin typeface="Segoe UI Semilight" panose="020B0402040204020203" pitchFamily="34" charset="0"/>
              <a:ea typeface="Roboto"/>
              <a:cs typeface="Segoe UI Semilight" panose="020B0402040204020203" pitchFamily="34" charset="0"/>
              <a:sym typeface="Roboto"/>
            </a:endParaRPr>
          </a:p>
        </p:txBody>
      </p:sp>
      <p:pic>
        <p:nvPicPr>
          <p:cNvPr id="3" name="Picture 2" descr="A gif of a dog wearing glasses and falling asleep on a book">
            <a:extLst>
              <a:ext uri="{FF2B5EF4-FFF2-40B4-BE49-F238E27FC236}">
                <a16:creationId xmlns:a16="http://schemas.microsoft.com/office/drawing/2014/main" id="{625FFEE3-ADCB-E9DF-37BE-6205C282CF1E}"/>
              </a:ext>
            </a:extLst>
          </p:cNvPr>
          <p:cNvPicPr>
            <a:picLocks noChangeAspect="1"/>
          </p:cNvPicPr>
          <p:nvPr/>
        </p:nvPicPr>
        <p:blipFill>
          <a:blip r:embed="rId4"/>
          <a:stretch>
            <a:fillRect/>
          </a:stretch>
        </p:blipFill>
        <p:spPr>
          <a:xfrm>
            <a:off x="6440116" y="887187"/>
            <a:ext cx="5290543" cy="5290543"/>
          </a:xfrm>
          <a:prstGeom prst="rect">
            <a:avLst/>
          </a:prstGeom>
        </p:spPr>
      </p:pic>
      <p:sp>
        <p:nvSpPr>
          <p:cNvPr id="4" name="Flowchart: Extract 3">
            <a:extLst>
              <a:ext uri="{FF2B5EF4-FFF2-40B4-BE49-F238E27FC236}">
                <a16:creationId xmlns:a16="http://schemas.microsoft.com/office/drawing/2014/main" id="{9D18ACBC-500B-EE96-8B6D-E26F349575DB}"/>
              </a:ext>
              <a:ext uri="{C183D7F6-B498-43B3-948B-1728B52AA6E4}">
                <adec:decorative xmlns:adec="http://schemas.microsoft.com/office/drawing/2017/decorative" val="1"/>
              </a:ext>
            </a:extLst>
          </p:cNvPr>
          <p:cNvSpPr/>
          <p:nvPr/>
        </p:nvSpPr>
        <p:spPr>
          <a:xfrm rot="5400000">
            <a:off x="-236219" y="281940"/>
            <a:ext cx="777240" cy="304802"/>
          </a:xfrm>
          <a:prstGeom prst="flowChartExtract">
            <a:avLst/>
          </a:prstGeom>
          <a:solidFill>
            <a:srgbClr val="D2DB6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25976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36"/>
        <p:cNvGrpSpPr/>
        <p:nvPr/>
      </p:nvGrpSpPr>
      <p:grpSpPr>
        <a:xfrm>
          <a:off x="0" y="0"/>
          <a:ext cx="0" cy="0"/>
          <a:chOff x="0" y="0"/>
          <a:chExt cx="0" cy="0"/>
        </a:xfrm>
      </p:grpSpPr>
      <p:sp>
        <p:nvSpPr>
          <p:cNvPr id="437" name="Google Shape;437;p42"/>
          <p:cNvSpPr txBox="1">
            <a:spLocks noGrp="1"/>
          </p:cNvSpPr>
          <p:nvPr>
            <p:ph type="title"/>
          </p:nvPr>
        </p:nvSpPr>
        <p:spPr>
          <a:xfrm>
            <a:off x="0" y="0"/>
            <a:ext cx="12192000" cy="777240"/>
          </a:xfrm>
          <a:prstGeom prst="rect">
            <a:avLst/>
          </a:prstGeom>
          <a:noFill/>
          <a:ln>
            <a:noFill/>
          </a:ln>
        </p:spPr>
        <p:txBody>
          <a:bodyPr spcFirstLastPara="1" wrap="square" lIns="91425" tIns="45700" rIns="91425" bIns="45700" anchor="ctr" anchorCtr="0">
            <a:noAutofit/>
          </a:bodyPr>
          <a:lstStyle/>
          <a:p>
            <a:pPr marL="228600" lvl="0" indent="0" algn="l" rtl="0">
              <a:lnSpc>
                <a:spcPct val="100000"/>
              </a:lnSpc>
              <a:spcBef>
                <a:spcPts val="0"/>
              </a:spcBef>
              <a:spcAft>
                <a:spcPts val="0"/>
              </a:spcAft>
              <a:buClr>
                <a:schemeClr val="dk1"/>
              </a:buClr>
              <a:buSzPts val="4400"/>
              <a:buFont typeface="Roboto"/>
              <a:buNone/>
            </a:pPr>
            <a:r>
              <a:rPr lang="en-US" sz="4400" i="1" dirty="0">
                <a:ea typeface="Roboto"/>
                <a:sym typeface="Roboto"/>
              </a:rPr>
              <a:t>Preparation</a:t>
            </a:r>
            <a:endParaRPr dirty="0">
              <a:ea typeface="Roboto"/>
              <a:sym typeface="Roboto"/>
            </a:endParaRPr>
          </a:p>
        </p:txBody>
      </p:sp>
      <p:sp>
        <p:nvSpPr>
          <p:cNvPr id="439" name="Google Shape;439;p42" descr="Clearly define your capital project and draft the preliminary scope ensuring it conforms to the funding requirements outlined here.&#10;Gather cost estimates and take into consideration City requirements  and markups when putting together final numbers.&#10;Prepare a detailed five-year organizational operating budget (for F Y 20-24).&#10;Prepare a pro forma project budget of the capital project’s impact on your organization.&#10;Talk to your elected officials (Borough President, City Council, Mayor/DCLA) and present your project to them.&#10;Prioritize your projects if you submit more than one request.&#10;Contact a DCLA Capital Project Manager so that we can offer valuable feedback on eligibility and project scope.&#10;"/>
          <p:cNvSpPr>
            <a:spLocks noGrp="1"/>
          </p:cNvSpPr>
          <p:nvPr>
            <p:ph type="body" idx="1"/>
          </p:nvPr>
        </p:nvSpPr>
        <p:spPr>
          <a:xfrm>
            <a:off x="403912" y="971620"/>
            <a:ext cx="6702392" cy="5632704"/>
          </a:xfrm>
          <a:prstGeom prst="roundRect">
            <a:avLst>
              <a:gd name="adj" fmla="val 609"/>
            </a:avLst>
          </a:prstGeom>
          <a:solidFill>
            <a:schemeClr val="lt1"/>
          </a:solidFill>
          <a:ln w="9525" cap="flat" cmpd="sng">
            <a:noFill/>
            <a:prstDash val="solid"/>
            <a:round/>
            <a:headEnd type="none" w="sm" len="sm"/>
            <a:tailEnd type="none" w="sm" len="sm"/>
          </a:ln>
          <a:effectLst/>
        </p:spPr>
        <p:txBody>
          <a:bodyPr spcFirstLastPara="1" wrap="square" lIns="91425" tIns="45700" rIns="91425" bIns="45700" anchor="ctr" anchorCtr="0">
            <a:noAutofit/>
          </a:bodyPr>
          <a:lstStyle/>
          <a:p>
            <a:pPr marL="230188" lvl="0" indent="0" algn="l" rtl="0">
              <a:lnSpc>
                <a:spcPct val="110000"/>
              </a:lnSpc>
              <a:spcBef>
                <a:spcPts val="0"/>
              </a:spcBef>
              <a:spcAft>
                <a:spcPts val="0"/>
              </a:spcAft>
              <a:buClr>
                <a:schemeClr val="dk1"/>
              </a:buClr>
              <a:buSzPts val="1800"/>
            </a:pPr>
            <a:r>
              <a:rPr lang="en-US" sz="1800" b="1" dirty="0">
                <a:solidFill>
                  <a:schemeClr val="dk1"/>
                </a:solidFill>
                <a:ea typeface="Roboto"/>
                <a:sym typeface="Roboto"/>
              </a:rPr>
              <a:t>Clearly</a:t>
            </a:r>
            <a:r>
              <a:rPr lang="en-US" sz="1800" dirty="0">
                <a:solidFill>
                  <a:schemeClr val="dk1"/>
                </a:solidFill>
                <a:ea typeface="Roboto"/>
                <a:sym typeface="Roboto"/>
              </a:rPr>
              <a:t> </a:t>
            </a:r>
            <a:r>
              <a:rPr lang="en-US" sz="1800" b="1" dirty="0">
                <a:solidFill>
                  <a:schemeClr val="dk1"/>
                </a:solidFill>
                <a:ea typeface="Roboto"/>
                <a:sym typeface="Roboto"/>
              </a:rPr>
              <a:t>define your capital project</a:t>
            </a:r>
            <a:r>
              <a:rPr lang="en-US" sz="1800" dirty="0">
                <a:solidFill>
                  <a:schemeClr val="dk1"/>
                </a:solidFill>
                <a:ea typeface="Roboto"/>
                <a:sym typeface="Roboto"/>
              </a:rPr>
              <a:t> and draft the preliminary scope ensuring it conforms to the funding requirements outlined here.</a:t>
            </a:r>
            <a:endParaRPr sz="1800" dirty="0">
              <a:ea typeface="Roboto"/>
              <a:sym typeface="Roboto"/>
            </a:endParaRPr>
          </a:p>
          <a:p>
            <a:pPr marL="230188" lvl="0" indent="0" algn="l" rtl="0">
              <a:lnSpc>
                <a:spcPct val="110000"/>
              </a:lnSpc>
              <a:spcBef>
                <a:spcPts val="1200"/>
              </a:spcBef>
              <a:spcAft>
                <a:spcPts val="0"/>
              </a:spcAft>
              <a:buClr>
                <a:schemeClr val="dk1"/>
              </a:buClr>
              <a:buSzPts val="1800"/>
            </a:pPr>
            <a:r>
              <a:rPr lang="en-US" sz="1800" b="1" dirty="0">
                <a:solidFill>
                  <a:schemeClr val="dk1"/>
                </a:solidFill>
                <a:ea typeface="Roboto"/>
                <a:sym typeface="Roboto"/>
              </a:rPr>
              <a:t>Gather cost estimates </a:t>
            </a:r>
            <a:r>
              <a:rPr lang="en-US" sz="1800" dirty="0">
                <a:solidFill>
                  <a:schemeClr val="dk1"/>
                </a:solidFill>
                <a:ea typeface="Roboto"/>
                <a:sym typeface="Roboto"/>
              </a:rPr>
              <a:t>and take into consideration City requirements  and markups when putting together final numbers.</a:t>
            </a:r>
            <a:endParaRPr sz="1800" dirty="0">
              <a:ea typeface="Roboto"/>
              <a:sym typeface="Roboto"/>
            </a:endParaRPr>
          </a:p>
          <a:p>
            <a:pPr marL="230188" lvl="0" indent="0" algn="l" rtl="0">
              <a:lnSpc>
                <a:spcPct val="110000"/>
              </a:lnSpc>
              <a:spcBef>
                <a:spcPts val="1200"/>
              </a:spcBef>
              <a:spcAft>
                <a:spcPts val="0"/>
              </a:spcAft>
              <a:buClr>
                <a:schemeClr val="dk1"/>
              </a:buClr>
              <a:buSzPts val="1800"/>
            </a:pPr>
            <a:r>
              <a:rPr lang="en-US" sz="1800" b="1" dirty="0">
                <a:solidFill>
                  <a:schemeClr val="dk1"/>
                </a:solidFill>
                <a:ea typeface="Roboto"/>
                <a:sym typeface="Roboto"/>
              </a:rPr>
              <a:t>Prepare a detailed five-year organizational operating budget </a:t>
            </a:r>
            <a:r>
              <a:rPr lang="en-US" sz="1800" dirty="0">
                <a:solidFill>
                  <a:schemeClr val="dk1"/>
                </a:solidFill>
                <a:ea typeface="Roboto"/>
                <a:sym typeface="Roboto"/>
              </a:rPr>
              <a:t>(for F</a:t>
            </a:r>
            <a:r>
              <a:rPr lang="en-US" sz="100" dirty="0">
                <a:solidFill>
                  <a:schemeClr val="dk1"/>
                </a:solidFill>
                <a:ea typeface="Roboto"/>
                <a:sym typeface="Roboto"/>
              </a:rPr>
              <a:t> </a:t>
            </a:r>
            <a:r>
              <a:rPr lang="en-US" sz="1800" dirty="0">
                <a:solidFill>
                  <a:schemeClr val="dk1"/>
                </a:solidFill>
                <a:ea typeface="Roboto"/>
                <a:sym typeface="Roboto"/>
              </a:rPr>
              <a:t>Y 22-26).</a:t>
            </a:r>
            <a:endParaRPr sz="1800" dirty="0">
              <a:ea typeface="Roboto"/>
              <a:sym typeface="Roboto"/>
            </a:endParaRPr>
          </a:p>
          <a:p>
            <a:pPr marL="230188" lvl="0" indent="0" algn="l" rtl="0">
              <a:lnSpc>
                <a:spcPct val="110000"/>
              </a:lnSpc>
              <a:spcBef>
                <a:spcPts val="1200"/>
              </a:spcBef>
              <a:spcAft>
                <a:spcPts val="0"/>
              </a:spcAft>
              <a:buClr>
                <a:schemeClr val="dk1"/>
              </a:buClr>
              <a:buSzPts val="1800"/>
            </a:pPr>
            <a:r>
              <a:rPr lang="en-US" sz="1800" b="1" dirty="0">
                <a:solidFill>
                  <a:schemeClr val="dk1"/>
                </a:solidFill>
                <a:ea typeface="Roboto"/>
                <a:sym typeface="Roboto"/>
              </a:rPr>
              <a:t>Prepare a pro forma project budget </a:t>
            </a:r>
            <a:r>
              <a:rPr lang="en-US" sz="1800" dirty="0">
                <a:solidFill>
                  <a:schemeClr val="dk1"/>
                </a:solidFill>
                <a:ea typeface="Roboto"/>
                <a:sym typeface="Roboto"/>
              </a:rPr>
              <a:t>of the capital project’s impact on your organization.</a:t>
            </a:r>
            <a:endParaRPr sz="1800" dirty="0">
              <a:ea typeface="Roboto"/>
              <a:sym typeface="Roboto"/>
            </a:endParaRPr>
          </a:p>
          <a:p>
            <a:pPr marL="230188" lvl="0" indent="0" algn="l" rtl="0">
              <a:lnSpc>
                <a:spcPct val="110000"/>
              </a:lnSpc>
              <a:spcBef>
                <a:spcPts val="1200"/>
              </a:spcBef>
              <a:spcAft>
                <a:spcPts val="0"/>
              </a:spcAft>
              <a:buClr>
                <a:schemeClr val="dk1"/>
              </a:buClr>
              <a:buSzPts val="1800"/>
            </a:pPr>
            <a:r>
              <a:rPr lang="en-US" sz="1800" b="1" dirty="0">
                <a:solidFill>
                  <a:schemeClr val="dk1"/>
                </a:solidFill>
                <a:ea typeface="Roboto"/>
                <a:sym typeface="Roboto"/>
              </a:rPr>
              <a:t>Talk to your elected officials </a:t>
            </a:r>
            <a:r>
              <a:rPr lang="en-US" sz="1800" dirty="0">
                <a:solidFill>
                  <a:schemeClr val="dk1"/>
                </a:solidFill>
                <a:ea typeface="Roboto"/>
                <a:sym typeface="Roboto"/>
              </a:rPr>
              <a:t>(Borough President, City Council, DCLA/Mayor) and present your project to them.</a:t>
            </a:r>
            <a:endParaRPr sz="1800" dirty="0">
              <a:ea typeface="Roboto"/>
              <a:sym typeface="Roboto"/>
            </a:endParaRPr>
          </a:p>
          <a:p>
            <a:pPr marL="230188" lvl="0" indent="0" algn="l" rtl="0">
              <a:lnSpc>
                <a:spcPct val="110000"/>
              </a:lnSpc>
              <a:spcBef>
                <a:spcPts val="1200"/>
              </a:spcBef>
              <a:spcAft>
                <a:spcPts val="0"/>
              </a:spcAft>
              <a:buClr>
                <a:schemeClr val="dk1"/>
              </a:buClr>
              <a:buSzPts val="1800"/>
            </a:pPr>
            <a:r>
              <a:rPr lang="en-US" sz="1800" b="1" dirty="0">
                <a:solidFill>
                  <a:schemeClr val="dk1"/>
                </a:solidFill>
                <a:ea typeface="Roboto"/>
                <a:sym typeface="Roboto"/>
              </a:rPr>
              <a:t>Prioritize your projects </a:t>
            </a:r>
            <a:r>
              <a:rPr lang="en-US" sz="1800" dirty="0">
                <a:solidFill>
                  <a:schemeClr val="dk1"/>
                </a:solidFill>
                <a:ea typeface="Roboto"/>
                <a:sym typeface="Roboto"/>
              </a:rPr>
              <a:t>if you submit more than one request.</a:t>
            </a:r>
            <a:endParaRPr sz="1800" dirty="0">
              <a:ea typeface="Roboto"/>
              <a:sym typeface="Roboto"/>
            </a:endParaRPr>
          </a:p>
          <a:p>
            <a:pPr marL="230188" lvl="0" indent="0">
              <a:lnSpc>
                <a:spcPct val="110000"/>
              </a:lnSpc>
              <a:spcBef>
                <a:spcPts val="1200"/>
              </a:spcBef>
              <a:buClr>
                <a:schemeClr val="dk1"/>
              </a:buClr>
              <a:buSzPts val="1800"/>
            </a:pPr>
            <a:r>
              <a:rPr lang="en-US" sz="1800" b="1" dirty="0">
                <a:solidFill>
                  <a:schemeClr val="dk1"/>
                </a:solidFill>
                <a:ea typeface="Roboto"/>
                <a:sym typeface="Roboto"/>
              </a:rPr>
              <a:t>Contact a DCLA Capital Project Manager </a:t>
            </a:r>
            <a:r>
              <a:rPr lang="en-US" sz="1800" dirty="0">
                <a:solidFill>
                  <a:schemeClr val="dk1"/>
                </a:solidFill>
                <a:ea typeface="Roboto"/>
                <a:sym typeface="Roboto"/>
              </a:rPr>
              <a:t>so that we can offer valuable feedback on eligibility and project scope.</a:t>
            </a:r>
            <a:endParaRPr lang="en-US" sz="1800" dirty="0">
              <a:ea typeface="Roboto"/>
              <a:sym typeface="Roboto"/>
            </a:endParaRPr>
          </a:p>
        </p:txBody>
      </p:sp>
      <p:pic>
        <p:nvPicPr>
          <p:cNvPr id="6" name="Graphic 5" descr="In purple icon of a check list">
            <a:extLst>
              <a:ext uri="{FF2B5EF4-FFF2-40B4-BE49-F238E27FC236}">
                <a16:creationId xmlns:a16="http://schemas.microsoft.com/office/drawing/2014/main" id="{44588F92-A925-1F93-1A30-E3633B35D47C}"/>
              </a:ext>
            </a:extLst>
          </p:cNvPr>
          <p:cNvPicPr>
            <a:picLocks noChangeAspect="1"/>
          </p:cNvPicPr>
          <p:nvPr/>
        </p:nvPicPr>
        <p:blipFill rotWithShape="1">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l="23731" t="19036" r="23463" b="18493"/>
          <a:stretch/>
        </p:blipFill>
        <p:spPr>
          <a:xfrm>
            <a:off x="7106305" y="833945"/>
            <a:ext cx="4681784" cy="5538719"/>
          </a:xfrm>
          <a:prstGeom prst="rect">
            <a:avLst/>
          </a:prstGeom>
        </p:spPr>
      </p:pic>
      <p:sp>
        <p:nvSpPr>
          <p:cNvPr id="2" name="Flowchart: Extract 1">
            <a:extLst>
              <a:ext uri="{FF2B5EF4-FFF2-40B4-BE49-F238E27FC236}">
                <a16:creationId xmlns:a16="http://schemas.microsoft.com/office/drawing/2014/main" id="{F8E7B773-D3FA-52D5-CA32-B4C650543C65}"/>
              </a:ext>
              <a:ext uri="{C183D7F6-B498-43B3-948B-1728B52AA6E4}">
                <adec:decorative xmlns:adec="http://schemas.microsoft.com/office/drawing/2017/decorative" val="1"/>
              </a:ext>
            </a:extLst>
          </p:cNvPr>
          <p:cNvSpPr/>
          <p:nvPr/>
        </p:nvSpPr>
        <p:spPr>
          <a:xfrm rot="5400000">
            <a:off x="-236219" y="281940"/>
            <a:ext cx="777240" cy="304802"/>
          </a:xfrm>
          <a:prstGeom prst="flowChartExtract">
            <a:avLst/>
          </a:prstGeom>
          <a:solidFill>
            <a:srgbClr val="D2DB6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51"/>
        <p:cNvGrpSpPr/>
        <p:nvPr/>
      </p:nvGrpSpPr>
      <p:grpSpPr>
        <a:xfrm>
          <a:off x="0" y="0"/>
          <a:ext cx="0" cy="0"/>
          <a:chOff x="0" y="0"/>
          <a:chExt cx="0" cy="0"/>
        </a:xfrm>
      </p:grpSpPr>
      <p:sp>
        <p:nvSpPr>
          <p:cNvPr id="452" name="Google Shape;452;p68"/>
          <p:cNvSpPr txBox="1">
            <a:spLocks noGrp="1"/>
          </p:cNvSpPr>
          <p:nvPr>
            <p:ph type="title"/>
          </p:nvPr>
        </p:nvSpPr>
        <p:spPr>
          <a:xfrm>
            <a:off x="0" y="0"/>
            <a:ext cx="12192000" cy="777240"/>
          </a:xfrm>
          <a:prstGeom prst="rect">
            <a:avLst/>
          </a:prstGeom>
          <a:noFill/>
          <a:ln>
            <a:noFill/>
          </a:ln>
        </p:spPr>
        <p:txBody>
          <a:bodyPr spcFirstLastPara="1" wrap="square" lIns="91425" tIns="45700" rIns="91425" bIns="45700" anchor="ctr" anchorCtr="0">
            <a:noAutofit/>
          </a:bodyPr>
          <a:lstStyle/>
          <a:p>
            <a:pPr marL="228600" lvl="0" indent="0" algn="l" rtl="0">
              <a:lnSpc>
                <a:spcPct val="100000"/>
              </a:lnSpc>
              <a:spcBef>
                <a:spcPts val="0"/>
              </a:spcBef>
              <a:spcAft>
                <a:spcPts val="0"/>
              </a:spcAft>
              <a:buSzPts val="4400"/>
              <a:buNone/>
            </a:pPr>
            <a:r>
              <a:rPr lang="en-US" dirty="0">
                <a:sym typeface="Roboto"/>
              </a:rPr>
              <a:t>Download Documents</a:t>
            </a:r>
            <a:endParaRPr dirty="0"/>
          </a:p>
        </p:txBody>
      </p:sp>
      <p:sp>
        <p:nvSpPr>
          <p:cNvPr id="453" name="Google Shape;453;p68" descr="F Y 25 Cultural funding request documents can be downloaded at: Capital Funding Request - DCLA&#10;All Request forms are fillable pdf documents: To properly enter information, you need the most recent version of Adobe Reader (free download here)&#10;Mac users: Open the forms in Acrobat Reader itself or by a mouse right click and “open with Acrobat Reader” (A double click will open a preview document that does not allow you to enter or save information)&#10;Character count in text boxes is limited: Be as clear and concise as possible in your answers"/>
          <p:cNvSpPr txBox="1">
            <a:spLocks noGrp="1"/>
          </p:cNvSpPr>
          <p:nvPr>
            <p:ph type="body" idx="4294967295"/>
          </p:nvPr>
        </p:nvSpPr>
        <p:spPr>
          <a:xfrm>
            <a:off x="406400" y="1120140"/>
            <a:ext cx="5486400" cy="5242560"/>
          </a:xfrm>
          <a:prstGeom prst="rect">
            <a:avLst/>
          </a:prstGeom>
          <a:solidFill>
            <a:schemeClr val="lt1"/>
          </a:solidFill>
          <a:ln w="9525" cap="flat" cmpd="sng">
            <a:noFill/>
            <a:prstDash val="solid"/>
            <a:round/>
            <a:headEnd type="none" w="sm" len="sm"/>
            <a:tailEnd type="none" w="sm" len="sm"/>
          </a:ln>
          <a:effectLst/>
        </p:spPr>
        <p:txBody>
          <a:bodyPr spcFirstLastPara="1" wrap="square" lIns="91425" tIns="45700" rIns="91425" bIns="45700" anchor="ctr" anchorCtr="0">
            <a:noAutofit/>
          </a:bodyPr>
          <a:lstStyle/>
          <a:p>
            <a:pPr marL="0" lvl="0" indent="0" algn="l" rtl="0">
              <a:lnSpc>
                <a:spcPct val="100000"/>
              </a:lnSpc>
              <a:spcBef>
                <a:spcPts val="0"/>
              </a:spcBef>
              <a:spcAft>
                <a:spcPts val="0"/>
              </a:spcAft>
              <a:buNone/>
            </a:pPr>
            <a:r>
              <a:rPr lang="en-US" sz="1600" dirty="0">
                <a:latin typeface="Segoe UI Semilight" panose="020B0402040204020203" pitchFamily="34" charset="0"/>
                <a:ea typeface="Roboto" panose="02000000000000000000" pitchFamily="2" charset="0"/>
                <a:cs typeface="Segoe UI Semilight" panose="020B0402040204020203" pitchFamily="34" charset="0"/>
              </a:rPr>
              <a:t>F</a:t>
            </a:r>
            <a:r>
              <a:rPr lang="en-US" sz="100" dirty="0">
                <a:latin typeface="Segoe UI Semilight" panose="020B0402040204020203" pitchFamily="34" charset="0"/>
                <a:ea typeface="Roboto" panose="02000000000000000000" pitchFamily="2" charset="0"/>
                <a:cs typeface="Segoe UI Semilight" panose="020B0402040204020203" pitchFamily="34" charset="0"/>
              </a:rPr>
              <a:t> </a:t>
            </a:r>
            <a:r>
              <a:rPr lang="en-US" sz="1600" dirty="0">
                <a:latin typeface="Segoe UI Semilight" panose="020B0402040204020203" pitchFamily="34" charset="0"/>
                <a:ea typeface="Roboto" panose="02000000000000000000" pitchFamily="2" charset="0"/>
                <a:cs typeface="Segoe UI Semilight" panose="020B0402040204020203" pitchFamily="34" charset="0"/>
              </a:rPr>
              <a:t>Y</a:t>
            </a:r>
            <a:r>
              <a:rPr lang="en-US" sz="100" dirty="0">
                <a:latin typeface="Segoe UI Semilight" panose="020B0402040204020203" pitchFamily="34" charset="0"/>
                <a:ea typeface="Roboto" panose="02000000000000000000" pitchFamily="2" charset="0"/>
                <a:cs typeface="Segoe UI Semilight" panose="020B0402040204020203" pitchFamily="34" charset="0"/>
              </a:rPr>
              <a:t> </a:t>
            </a:r>
            <a:r>
              <a:rPr lang="en-US" sz="1600" dirty="0">
                <a:latin typeface="Segoe UI Semilight" panose="020B0402040204020203" pitchFamily="34" charset="0"/>
                <a:ea typeface="Roboto" panose="02000000000000000000" pitchFamily="2" charset="0"/>
                <a:cs typeface="Segoe UI Semilight" panose="020B0402040204020203" pitchFamily="34" charset="0"/>
              </a:rPr>
              <a:t>25 Cultural funding request documents can be downloaded </a:t>
            </a:r>
            <a:r>
              <a:rPr lang="en-US" sz="1600" dirty="0">
                <a:solidFill>
                  <a:schemeClr val="tx1"/>
                </a:solidFill>
                <a:latin typeface="Segoe UI Semilight" panose="020B0402040204020203" pitchFamily="34" charset="0"/>
                <a:ea typeface="Roboto" panose="02000000000000000000" pitchFamily="2" charset="0"/>
                <a:cs typeface="Segoe UI Semilight" panose="020B0402040204020203" pitchFamily="34" charset="0"/>
              </a:rPr>
              <a:t>at: </a:t>
            </a:r>
            <a:r>
              <a:rPr lang="en-US" sz="1600" dirty="0">
                <a:solidFill>
                  <a:srgbClr val="838B21"/>
                </a:solidFill>
                <a:latin typeface="Segoe UI Semilight" panose="020B0402040204020203" pitchFamily="34" charset="0"/>
                <a:cs typeface="Segoe UI Semilight" panose="020B0402040204020203" pitchFamily="34" charset="0"/>
                <a:hlinkClick r:id="rId3">
                  <a:extLst>
                    <a:ext uri="{A12FA001-AC4F-418D-AE19-62706E023703}">
                      <ahyp:hlinkClr xmlns:ahyp="http://schemas.microsoft.com/office/drawing/2018/hyperlinkcolor" val="tx"/>
                    </a:ext>
                  </a:extLst>
                </a:hlinkClick>
              </a:rPr>
              <a:t>Capital Funding Request - DCLA</a:t>
            </a:r>
            <a:endParaRPr lang="en-US" sz="1600" u="sng" dirty="0">
              <a:solidFill>
                <a:srgbClr val="838B21"/>
              </a:solidFill>
              <a:latin typeface="Segoe UI Semilight" panose="020B0402040204020203" pitchFamily="34" charset="0"/>
              <a:ea typeface="Roboto" panose="02000000000000000000" pitchFamily="2" charset="0"/>
              <a:cs typeface="Segoe UI Semilight" panose="020B0402040204020203" pitchFamily="34" charset="0"/>
            </a:endParaRPr>
          </a:p>
          <a:p>
            <a:pPr marL="228600" lvl="0" indent="0" algn="l" rtl="0">
              <a:lnSpc>
                <a:spcPct val="110000"/>
              </a:lnSpc>
              <a:spcBef>
                <a:spcPts val="1200"/>
              </a:spcBef>
              <a:spcAft>
                <a:spcPts val="0"/>
              </a:spcAft>
              <a:buSzPts val="1600"/>
            </a:pPr>
            <a:r>
              <a:rPr lang="en-US" sz="1600" b="1" dirty="0">
                <a:solidFill>
                  <a:schemeClr val="tx1"/>
                </a:solidFill>
                <a:latin typeface="Segoe UI Semilight" panose="020B0402040204020203" pitchFamily="34" charset="0"/>
                <a:ea typeface="Roboto" panose="02000000000000000000" pitchFamily="2" charset="0"/>
                <a:cs typeface="Segoe UI Semilight" panose="020B0402040204020203" pitchFamily="34" charset="0"/>
              </a:rPr>
              <a:t>All Request forms are fillable pdf documents: </a:t>
            </a:r>
            <a:r>
              <a:rPr lang="en-US" sz="1600" dirty="0">
                <a:solidFill>
                  <a:schemeClr val="tx1"/>
                </a:solidFill>
                <a:latin typeface="Segoe UI Semilight" panose="020B0402040204020203" pitchFamily="34" charset="0"/>
                <a:ea typeface="Roboto" panose="02000000000000000000" pitchFamily="2" charset="0"/>
                <a:cs typeface="Segoe UI Semilight" panose="020B0402040204020203" pitchFamily="34" charset="0"/>
              </a:rPr>
              <a:t>To properly enter information, you need the most recent version of Adobe Reader (</a:t>
            </a:r>
            <a:r>
              <a:rPr lang="en-US" sz="1600" u="sng" dirty="0">
                <a:solidFill>
                  <a:srgbClr val="838B21"/>
                </a:solidFill>
                <a:latin typeface="Segoe UI Semilight" panose="020B0402040204020203" pitchFamily="34" charset="0"/>
                <a:ea typeface="Roboto" panose="02000000000000000000" pitchFamily="2" charset="0"/>
                <a:cs typeface="Segoe UI Semilight" panose="020B0402040204020203" pitchFamily="34" charset="0"/>
                <a:hlinkClick r:id="rId4">
                  <a:extLst>
                    <a:ext uri="{A12FA001-AC4F-418D-AE19-62706E023703}">
                      <ahyp:hlinkClr xmlns:ahyp="http://schemas.microsoft.com/office/drawing/2018/hyperlinkcolor" val="tx"/>
                    </a:ext>
                  </a:extLst>
                </a:hlinkClick>
              </a:rPr>
              <a:t>free download here</a:t>
            </a:r>
            <a:r>
              <a:rPr lang="en-US" sz="1600" dirty="0">
                <a:solidFill>
                  <a:schemeClr val="tx1"/>
                </a:solidFill>
                <a:latin typeface="Segoe UI Semilight" panose="020B0402040204020203" pitchFamily="34" charset="0"/>
                <a:ea typeface="Roboto" panose="02000000000000000000" pitchFamily="2" charset="0"/>
                <a:cs typeface="Segoe UI Semilight" panose="020B0402040204020203" pitchFamily="34" charset="0"/>
              </a:rPr>
              <a:t>)</a:t>
            </a:r>
            <a:endParaRPr lang="en-US" sz="1600" b="1" dirty="0">
              <a:solidFill>
                <a:schemeClr val="tx1"/>
              </a:solidFill>
              <a:latin typeface="Segoe UI Semilight" panose="020B0402040204020203" pitchFamily="34" charset="0"/>
              <a:ea typeface="Roboto" panose="02000000000000000000" pitchFamily="2" charset="0"/>
              <a:cs typeface="Segoe UI Semilight" panose="020B0402040204020203" pitchFamily="34" charset="0"/>
            </a:endParaRPr>
          </a:p>
          <a:p>
            <a:pPr marL="628650" lvl="1" indent="-171450" algn="l" rtl="0">
              <a:lnSpc>
                <a:spcPct val="110000"/>
              </a:lnSpc>
              <a:spcBef>
                <a:spcPts val="1200"/>
              </a:spcBef>
              <a:spcAft>
                <a:spcPts val="0"/>
              </a:spcAft>
              <a:buSzPts val="1600"/>
              <a:buFont typeface="Arial"/>
              <a:buChar char="•"/>
            </a:pPr>
            <a:r>
              <a:rPr lang="en-US" sz="1600" b="1" dirty="0">
                <a:solidFill>
                  <a:schemeClr val="tx1"/>
                </a:solidFill>
                <a:latin typeface="Segoe UI Semilight" panose="020B0402040204020203" pitchFamily="34" charset="0"/>
                <a:ea typeface="Roboto" panose="02000000000000000000" pitchFamily="2" charset="0"/>
                <a:cs typeface="Segoe UI Semilight" panose="020B0402040204020203" pitchFamily="34" charset="0"/>
              </a:rPr>
              <a:t>Mac users: </a:t>
            </a:r>
            <a:r>
              <a:rPr lang="en-US" sz="1600" dirty="0">
                <a:solidFill>
                  <a:schemeClr val="tx1"/>
                </a:solidFill>
                <a:latin typeface="Segoe UI Semilight" panose="020B0402040204020203" pitchFamily="34" charset="0"/>
                <a:ea typeface="Roboto" panose="02000000000000000000" pitchFamily="2" charset="0"/>
                <a:cs typeface="Segoe UI Semilight" panose="020B0402040204020203" pitchFamily="34" charset="0"/>
              </a:rPr>
              <a:t>Open the forms in Acrobat </a:t>
            </a:r>
            <a:r>
              <a:rPr lang="en-US" sz="1600" dirty="0">
                <a:latin typeface="Segoe UI Semilight" panose="020B0402040204020203" pitchFamily="34" charset="0"/>
                <a:ea typeface="Roboto" panose="02000000000000000000" pitchFamily="2" charset="0"/>
                <a:cs typeface="Segoe UI Semilight" panose="020B0402040204020203" pitchFamily="34" charset="0"/>
              </a:rPr>
              <a:t>Reader itself or by a mouse right click and “open with Acrobat Reader” (A double click will open a preview document that does not allow you to enter or save information)</a:t>
            </a:r>
            <a:endParaRPr lang="en-US" dirty="0">
              <a:latin typeface="Segoe UI Semilight" panose="020B0402040204020203" pitchFamily="34" charset="0"/>
              <a:ea typeface="Roboto" panose="02000000000000000000" pitchFamily="2" charset="0"/>
              <a:cs typeface="Segoe UI Semilight" panose="020B0402040204020203" pitchFamily="34" charset="0"/>
            </a:endParaRPr>
          </a:p>
          <a:p>
            <a:pPr marL="228600" lvl="1" indent="0" algn="l" rtl="0">
              <a:lnSpc>
                <a:spcPct val="110000"/>
              </a:lnSpc>
              <a:spcBef>
                <a:spcPts val="1200"/>
              </a:spcBef>
              <a:spcAft>
                <a:spcPts val="0"/>
              </a:spcAft>
              <a:buSzPts val="1600"/>
            </a:pPr>
            <a:r>
              <a:rPr lang="en-US" sz="1600" b="1" dirty="0">
                <a:latin typeface="Segoe UI Semilight" panose="020B0402040204020203" pitchFamily="34" charset="0"/>
                <a:ea typeface="Roboto" panose="02000000000000000000" pitchFamily="2" charset="0"/>
                <a:cs typeface="Segoe UI Semilight" panose="020B0402040204020203" pitchFamily="34" charset="0"/>
              </a:rPr>
              <a:t>Character count in text boxes is limited:</a:t>
            </a:r>
            <a:r>
              <a:rPr lang="en-US" sz="1600" dirty="0">
                <a:latin typeface="Segoe UI Semilight" panose="020B0402040204020203" pitchFamily="34" charset="0"/>
                <a:ea typeface="Roboto" panose="02000000000000000000" pitchFamily="2" charset="0"/>
                <a:cs typeface="Segoe UI Semilight" panose="020B0402040204020203" pitchFamily="34" charset="0"/>
              </a:rPr>
              <a:t> Be as clear and concise as possible in your answers</a:t>
            </a:r>
            <a:endParaRPr dirty="0">
              <a:latin typeface="Segoe UI Semilight" panose="020B0402040204020203" pitchFamily="34" charset="0"/>
              <a:ea typeface="Roboto" panose="02000000000000000000" pitchFamily="2" charset="0"/>
              <a:cs typeface="Segoe UI Semilight" panose="020B0402040204020203" pitchFamily="34" charset="0"/>
            </a:endParaRPr>
          </a:p>
        </p:txBody>
      </p:sp>
      <p:pic>
        <p:nvPicPr>
          <p:cNvPr id="454" name="Google Shape;454;p68" descr="A screenshot of the DCLA webpage where you can download the F Y 25 funding request package"/>
          <p:cNvPicPr preferRelativeResize="0">
            <a:picLocks noGrp="1"/>
          </p:cNvPicPr>
          <p:nvPr>
            <p:ph type="body" idx="4294967295"/>
          </p:nvPr>
        </p:nvPicPr>
        <p:blipFill>
          <a:blip r:embed="rId5" cstate="email">
            <a:extLst>
              <a:ext uri="{28A0092B-C50C-407E-A947-70E740481C1C}">
                <a14:useLocalDpi xmlns:a14="http://schemas.microsoft.com/office/drawing/2010/main"/>
              </a:ext>
            </a:extLst>
          </a:blip>
          <a:srcRect/>
          <a:stretch/>
        </p:blipFill>
        <p:spPr>
          <a:xfrm>
            <a:off x="6299200" y="1335024"/>
            <a:ext cx="5486400" cy="4517136"/>
          </a:xfrm>
          <a:prstGeom prst="rect">
            <a:avLst/>
          </a:prstGeom>
          <a:solidFill>
            <a:schemeClr val="lt1"/>
          </a:solidFill>
          <a:ln>
            <a:noFill/>
          </a:ln>
          <a:effectLst/>
        </p:spPr>
      </p:pic>
      <p:sp>
        <p:nvSpPr>
          <p:cNvPr id="2" name="Flowchart: Extract 1">
            <a:extLst>
              <a:ext uri="{FF2B5EF4-FFF2-40B4-BE49-F238E27FC236}">
                <a16:creationId xmlns:a16="http://schemas.microsoft.com/office/drawing/2014/main" id="{26BE87E6-FEC1-8C37-00BD-84B233ED198B}"/>
              </a:ext>
              <a:ext uri="{C183D7F6-B498-43B3-948B-1728B52AA6E4}">
                <adec:decorative xmlns:adec="http://schemas.microsoft.com/office/drawing/2017/decorative" val="1"/>
              </a:ext>
            </a:extLst>
          </p:cNvPr>
          <p:cNvSpPr/>
          <p:nvPr/>
        </p:nvSpPr>
        <p:spPr>
          <a:xfrm rot="5400000">
            <a:off x="-236219" y="281940"/>
            <a:ext cx="777240" cy="304802"/>
          </a:xfrm>
          <a:prstGeom prst="flowChartExtract">
            <a:avLst/>
          </a:prstGeom>
          <a:solidFill>
            <a:srgbClr val="D2DB6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58"/>
        <p:cNvGrpSpPr/>
        <p:nvPr/>
      </p:nvGrpSpPr>
      <p:grpSpPr>
        <a:xfrm>
          <a:off x="0" y="0"/>
          <a:ext cx="0" cy="0"/>
          <a:chOff x="0" y="0"/>
          <a:chExt cx="0" cy="0"/>
        </a:xfrm>
      </p:grpSpPr>
      <p:sp>
        <p:nvSpPr>
          <p:cNvPr id="459" name="Google Shape;459;p69"/>
          <p:cNvSpPr txBox="1">
            <a:spLocks noGrp="1"/>
          </p:cNvSpPr>
          <p:nvPr>
            <p:ph type="title"/>
          </p:nvPr>
        </p:nvSpPr>
        <p:spPr>
          <a:xfrm>
            <a:off x="0" y="0"/>
            <a:ext cx="12192000" cy="777240"/>
          </a:xfrm>
          <a:prstGeom prst="rect">
            <a:avLst/>
          </a:prstGeom>
          <a:noFill/>
          <a:ln>
            <a:noFill/>
          </a:ln>
        </p:spPr>
        <p:txBody>
          <a:bodyPr spcFirstLastPara="1" wrap="square" lIns="91425" tIns="45700" rIns="91425" bIns="45700" anchor="ctr" anchorCtr="0">
            <a:noAutofit/>
          </a:bodyPr>
          <a:lstStyle/>
          <a:p>
            <a:pPr marL="228600" marR="0" lvl="0" algn="l" rtl="0">
              <a:lnSpc>
                <a:spcPct val="100000"/>
              </a:lnSpc>
              <a:spcBef>
                <a:spcPts val="0"/>
              </a:spcBef>
              <a:spcAft>
                <a:spcPts val="0"/>
              </a:spcAft>
              <a:buClr>
                <a:schemeClr val="dk1"/>
              </a:buClr>
              <a:buSzPts val="4400"/>
              <a:buFont typeface="Roboto"/>
              <a:buNone/>
            </a:pPr>
            <a:r>
              <a:rPr lang="en-US" dirty="0"/>
              <a:t>Request Package</a:t>
            </a:r>
          </a:p>
        </p:txBody>
      </p:sp>
      <p:sp>
        <p:nvSpPr>
          <p:cNvPr id="460" name="Google Shape;460;p69" descr="The download package consists of:&#10;&#10;Instructions&#10;DCLA Introduction and Guidelines&#10;Organization Section&#10;Project Section Appendices (CR, EQ, and V)&#10;Reporting and Conflict of Interest Forms&#10;Acknowledgement Forms"/>
          <p:cNvSpPr txBox="1">
            <a:spLocks noGrp="1"/>
          </p:cNvSpPr>
          <p:nvPr>
            <p:ph type="body" idx="4294967295"/>
          </p:nvPr>
        </p:nvSpPr>
        <p:spPr>
          <a:xfrm>
            <a:off x="406400" y="990599"/>
            <a:ext cx="5486400" cy="5032829"/>
          </a:xfrm>
          <a:prstGeom prst="rect">
            <a:avLst/>
          </a:prstGeom>
          <a:solidFill>
            <a:schemeClr val="lt1"/>
          </a:solidFill>
          <a:ln w="9525" cap="flat" cmpd="sng">
            <a:noFill/>
            <a:prstDash val="solid"/>
            <a:round/>
            <a:headEnd type="none" w="sm" len="sm"/>
            <a:tailEnd type="none" w="sm" len="sm"/>
          </a:ln>
          <a:effectLst/>
        </p:spPr>
        <p:txBody>
          <a:bodyPr spcFirstLastPara="1" wrap="square" lIns="91425" tIns="45700" rIns="91425" bIns="45700" anchor="ctr" anchorCtr="0">
            <a:noAutofit/>
          </a:bodyPr>
          <a:lstStyle/>
          <a:p>
            <a:pPr marL="0" indent="0"/>
            <a:r>
              <a:rPr lang="en-US" altLang="en-US" sz="1800" dirty="0">
                <a:latin typeface="Segoe UI Semilight" panose="020B0402040204020203" pitchFamily="34" charset="0"/>
                <a:ea typeface="Roboto" panose="02000000000000000000" pitchFamily="2" charset="0"/>
                <a:cs typeface="Segoe UI Semilight" panose="020B0402040204020203" pitchFamily="34" charset="0"/>
              </a:rPr>
              <a:t>The download package consists of:</a:t>
            </a:r>
          </a:p>
          <a:p>
            <a:endParaRPr lang="en-US" altLang="en-US" sz="1800" b="1" dirty="0">
              <a:latin typeface="Segoe UI Semilight" panose="020B0402040204020203" pitchFamily="34" charset="0"/>
              <a:ea typeface="Roboto" panose="02000000000000000000" pitchFamily="2" charset="0"/>
              <a:cs typeface="Segoe UI Semilight" panose="020B0402040204020203" pitchFamily="34" charset="0"/>
            </a:endParaRPr>
          </a:p>
          <a:p>
            <a:pPr marL="633413" lvl="1" indent="-342900">
              <a:spcAft>
                <a:spcPts val="1200"/>
              </a:spcAft>
              <a:buFont typeface="Arial" panose="020B0604020202020204" pitchFamily="34" charset="0"/>
              <a:buChar char="•"/>
            </a:pPr>
            <a:r>
              <a:rPr lang="en-US" altLang="en-US" sz="1800" dirty="0">
                <a:latin typeface="Segoe UI Semilight" panose="020B0402040204020203" pitchFamily="34" charset="0"/>
                <a:ea typeface="Roboto" panose="02000000000000000000" pitchFamily="2" charset="0"/>
                <a:cs typeface="Segoe UI Semilight" panose="020B0402040204020203" pitchFamily="34" charset="0"/>
              </a:rPr>
              <a:t>Instructions</a:t>
            </a:r>
          </a:p>
          <a:p>
            <a:pPr marL="633413" lvl="1" indent="-342900">
              <a:spcAft>
                <a:spcPts val="1200"/>
              </a:spcAft>
              <a:buFont typeface="Arial" panose="020B0604020202020204" pitchFamily="34" charset="0"/>
              <a:buChar char="•"/>
            </a:pPr>
            <a:r>
              <a:rPr lang="en-US" altLang="en-US" sz="1800" dirty="0">
                <a:latin typeface="Segoe UI Semilight" panose="020B0402040204020203" pitchFamily="34" charset="0"/>
                <a:ea typeface="Roboto" panose="02000000000000000000" pitchFamily="2" charset="0"/>
                <a:cs typeface="Segoe UI Semilight" panose="020B0402040204020203" pitchFamily="34" charset="0"/>
              </a:rPr>
              <a:t>DCLA Introduction and Guidelines</a:t>
            </a:r>
          </a:p>
          <a:p>
            <a:pPr marL="633413" lvl="1" indent="-342900">
              <a:spcAft>
                <a:spcPts val="1200"/>
              </a:spcAft>
              <a:buFont typeface="Arial" panose="020B0604020202020204" pitchFamily="34" charset="0"/>
              <a:buChar char="•"/>
            </a:pPr>
            <a:r>
              <a:rPr lang="en-US" altLang="en-US" sz="1800" dirty="0">
                <a:latin typeface="Segoe UI Semilight" panose="020B0402040204020203" pitchFamily="34" charset="0"/>
                <a:ea typeface="Roboto" panose="02000000000000000000" pitchFamily="2" charset="0"/>
                <a:cs typeface="Segoe UI Semilight" panose="020B0402040204020203" pitchFamily="34" charset="0"/>
              </a:rPr>
              <a:t>Organization Section</a:t>
            </a:r>
          </a:p>
          <a:p>
            <a:pPr marL="633413" lvl="1" indent="-342900">
              <a:spcAft>
                <a:spcPts val="1200"/>
              </a:spcAft>
              <a:buFont typeface="Arial" panose="020B0604020202020204" pitchFamily="34" charset="0"/>
              <a:buChar char="•"/>
            </a:pPr>
            <a:r>
              <a:rPr lang="en-US" altLang="en-US" sz="1800" dirty="0">
                <a:latin typeface="Segoe UI Semilight" panose="020B0402040204020203" pitchFamily="34" charset="0"/>
                <a:ea typeface="Roboto" panose="02000000000000000000" pitchFamily="2" charset="0"/>
                <a:cs typeface="Segoe UI Semilight" panose="020B0402040204020203" pitchFamily="34" charset="0"/>
              </a:rPr>
              <a:t>Project Section Appendices (CR, EQ, and V)</a:t>
            </a:r>
          </a:p>
          <a:p>
            <a:pPr marL="633413" lvl="1" indent="-342900">
              <a:spcAft>
                <a:spcPts val="1200"/>
              </a:spcAft>
              <a:buFont typeface="Arial" panose="020B0604020202020204" pitchFamily="34" charset="0"/>
              <a:buChar char="•"/>
            </a:pPr>
            <a:r>
              <a:rPr lang="en-US" altLang="en-US" sz="1800" dirty="0">
                <a:latin typeface="Segoe UI Semilight" panose="020B0402040204020203" pitchFamily="34" charset="0"/>
                <a:ea typeface="Roboto" panose="02000000000000000000" pitchFamily="2" charset="0"/>
                <a:cs typeface="Segoe UI Semilight" panose="020B0402040204020203" pitchFamily="34" charset="0"/>
              </a:rPr>
              <a:t>Reporting and Conflict of Interest Forms</a:t>
            </a:r>
          </a:p>
          <a:p>
            <a:pPr marL="633413" lvl="1" indent="-342900">
              <a:spcAft>
                <a:spcPts val="1200"/>
              </a:spcAft>
              <a:buFont typeface="Arial" panose="020B0604020202020204" pitchFamily="34" charset="0"/>
              <a:buChar char="•"/>
            </a:pPr>
            <a:r>
              <a:rPr lang="en-US" altLang="en-US" sz="1800" dirty="0">
                <a:latin typeface="Segoe UI Semilight" panose="020B0402040204020203" pitchFamily="34" charset="0"/>
                <a:ea typeface="Roboto" panose="02000000000000000000" pitchFamily="2" charset="0"/>
                <a:cs typeface="Segoe UI Semilight" panose="020B0402040204020203" pitchFamily="34" charset="0"/>
              </a:rPr>
              <a:t>Acknowledgement Forms</a:t>
            </a:r>
          </a:p>
        </p:txBody>
      </p:sp>
      <p:sp>
        <p:nvSpPr>
          <p:cNvPr id="461" name="Google Shape;461;p69" descr="Please read the Introduction &amp; Guidelines before starting the request forms as it contains:&#10;&#10;Valuable information on capital eligibility&#10;Instructions for filling out the appropriate appendix for your project&#10;A glossary of commonly used City administrative terms for capital projects&#10;Sample legal documents (e.g. Restrictive Covenant, License Agreement, Personalty Agreement)"/>
          <p:cNvSpPr txBox="1">
            <a:spLocks noGrp="1"/>
          </p:cNvSpPr>
          <p:nvPr>
            <p:ph type="body" idx="4294967295"/>
          </p:nvPr>
        </p:nvSpPr>
        <p:spPr>
          <a:xfrm>
            <a:off x="6299200" y="990599"/>
            <a:ext cx="5486400" cy="5032829"/>
          </a:xfrm>
          <a:prstGeom prst="rect">
            <a:avLst/>
          </a:prstGeom>
          <a:solidFill>
            <a:schemeClr val="lt1"/>
          </a:solidFill>
          <a:ln w="9525" cap="flat" cmpd="sng">
            <a:noFill/>
            <a:prstDash val="solid"/>
            <a:round/>
            <a:headEnd type="none" w="sm" len="sm"/>
            <a:tailEnd type="none" w="sm" len="sm"/>
          </a:ln>
          <a:effectLst/>
        </p:spPr>
        <p:txBody>
          <a:bodyPr spcFirstLastPara="1" wrap="square" lIns="91425" tIns="45700" rIns="91425" bIns="45700" anchor="ctr" anchorCtr="0">
            <a:noAutofit/>
          </a:bodyPr>
          <a:lstStyle/>
          <a:p>
            <a:pPr marL="228600" indent="0">
              <a:spcAft>
                <a:spcPts val="1000"/>
              </a:spcAft>
              <a:defRPr/>
            </a:pPr>
            <a:r>
              <a:rPr lang="en-US" altLang="en-US" sz="2000" b="1" dirty="0">
                <a:latin typeface="Segoe UI Semilight" panose="020B0402040204020203" pitchFamily="34" charset="0"/>
                <a:ea typeface="Roboto" panose="02000000000000000000" pitchFamily="2" charset="0"/>
                <a:cs typeface="Segoe UI Semilight" panose="020B0402040204020203" pitchFamily="34" charset="0"/>
              </a:rPr>
              <a:t>Please read the Introduction &amp; Guidelines </a:t>
            </a:r>
            <a:r>
              <a:rPr lang="en-US" altLang="en-US" sz="2000" b="1" u="sng" dirty="0">
                <a:latin typeface="Segoe UI Semilight" panose="020B0402040204020203" pitchFamily="34" charset="0"/>
                <a:ea typeface="Roboto" panose="02000000000000000000" pitchFamily="2" charset="0"/>
                <a:cs typeface="Segoe UI Semilight" panose="020B0402040204020203" pitchFamily="34" charset="0"/>
              </a:rPr>
              <a:t>before</a:t>
            </a:r>
            <a:r>
              <a:rPr lang="en-US" altLang="en-US" sz="2000" b="1" dirty="0">
                <a:latin typeface="Segoe UI Semilight" panose="020B0402040204020203" pitchFamily="34" charset="0"/>
                <a:ea typeface="Roboto" panose="02000000000000000000" pitchFamily="2" charset="0"/>
                <a:cs typeface="Segoe UI Semilight" panose="020B0402040204020203" pitchFamily="34" charset="0"/>
              </a:rPr>
              <a:t> starting the request forms as it contains:</a:t>
            </a:r>
          </a:p>
          <a:p>
            <a:pPr>
              <a:spcAft>
                <a:spcPts val="1000"/>
              </a:spcAft>
              <a:defRPr/>
            </a:pPr>
            <a:endParaRPr lang="en-US" altLang="en-US" dirty="0">
              <a:latin typeface="Segoe UI Semilight" panose="020B0402040204020203" pitchFamily="34" charset="0"/>
              <a:ea typeface="Roboto" panose="02000000000000000000" pitchFamily="2" charset="0"/>
              <a:cs typeface="Segoe UI Semilight" panose="020B0402040204020203" pitchFamily="34" charset="0"/>
            </a:endParaRPr>
          </a:p>
          <a:p>
            <a:pPr marL="633413" lvl="1" indent="-342900">
              <a:spcAft>
                <a:spcPts val="1200"/>
              </a:spcAft>
              <a:buFont typeface="Arial" panose="020B0604020202020204" pitchFamily="34" charset="0"/>
              <a:buChar char="•"/>
              <a:defRPr/>
            </a:pPr>
            <a:r>
              <a:rPr lang="en-US" altLang="en-US" sz="1800" dirty="0">
                <a:latin typeface="Segoe UI Semilight" panose="020B0402040204020203" pitchFamily="34" charset="0"/>
                <a:ea typeface="Roboto" panose="02000000000000000000" pitchFamily="2" charset="0"/>
                <a:cs typeface="Segoe UI Semilight" panose="020B0402040204020203" pitchFamily="34" charset="0"/>
              </a:rPr>
              <a:t>Valuable information on capital eligibility</a:t>
            </a:r>
          </a:p>
          <a:p>
            <a:pPr marL="633413" lvl="1" indent="-342900">
              <a:spcAft>
                <a:spcPts val="1200"/>
              </a:spcAft>
              <a:buFont typeface="Arial" panose="020B0604020202020204" pitchFamily="34" charset="0"/>
              <a:buChar char="•"/>
              <a:defRPr/>
            </a:pPr>
            <a:r>
              <a:rPr lang="en-US" altLang="en-US" sz="1800" dirty="0">
                <a:latin typeface="Segoe UI Semilight" panose="020B0402040204020203" pitchFamily="34" charset="0"/>
                <a:ea typeface="Roboto" panose="02000000000000000000" pitchFamily="2" charset="0"/>
                <a:cs typeface="Segoe UI Semilight" panose="020B0402040204020203" pitchFamily="34" charset="0"/>
              </a:rPr>
              <a:t>Instructions for filling out the appropriate appendix for your project</a:t>
            </a:r>
          </a:p>
          <a:p>
            <a:pPr marL="633413" lvl="1" indent="-342900">
              <a:spcAft>
                <a:spcPts val="1200"/>
              </a:spcAft>
              <a:buFont typeface="Arial" panose="020B0604020202020204" pitchFamily="34" charset="0"/>
              <a:buChar char="•"/>
              <a:defRPr/>
            </a:pPr>
            <a:r>
              <a:rPr lang="en-US" altLang="en-US" sz="1800" dirty="0">
                <a:latin typeface="Segoe UI Semilight" panose="020B0402040204020203" pitchFamily="34" charset="0"/>
                <a:ea typeface="Roboto" panose="02000000000000000000" pitchFamily="2" charset="0"/>
                <a:cs typeface="Segoe UI Semilight" panose="020B0402040204020203" pitchFamily="34" charset="0"/>
              </a:rPr>
              <a:t>A glossary of commonly used City administrative terms for capital projects</a:t>
            </a:r>
          </a:p>
          <a:p>
            <a:pPr marL="633413" lvl="1" indent="-342900">
              <a:spcAft>
                <a:spcPts val="1200"/>
              </a:spcAft>
              <a:buFont typeface="Arial" panose="020B0604020202020204" pitchFamily="34" charset="0"/>
              <a:buChar char="•"/>
              <a:defRPr/>
            </a:pPr>
            <a:r>
              <a:rPr lang="en-US" altLang="en-US" sz="1800" dirty="0">
                <a:latin typeface="Segoe UI Semilight" panose="020B0402040204020203" pitchFamily="34" charset="0"/>
                <a:ea typeface="Roboto" panose="02000000000000000000" pitchFamily="2" charset="0"/>
                <a:cs typeface="Segoe UI Semilight" panose="020B0402040204020203" pitchFamily="34" charset="0"/>
              </a:rPr>
              <a:t>Sample legal documents (e.g. Restrictive Covenant, License Agreement, </a:t>
            </a:r>
            <a:r>
              <a:rPr lang="en-US" altLang="en-US" sz="1800" dirty="0" err="1">
                <a:latin typeface="Segoe UI Semilight" panose="020B0402040204020203" pitchFamily="34" charset="0"/>
                <a:ea typeface="Roboto" panose="02000000000000000000" pitchFamily="2" charset="0"/>
                <a:cs typeface="Segoe UI Semilight" panose="020B0402040204020203" pitchFamily="34" charset="0"/>
              </a:rPr>
              <a:t>Personalty</a:t>
            </a:r>
            <a:r>
              <a:rPr lang="en-US" altLang="en-US" sz="1800" dirty="0">
                <a:latin typeface="Segoe UI Semilight" panose="020B0402040204020203" pitchFamily="34" charset="0"/>
                <a:ea typeface="Roboto" panose="02000000000000000000" pitchFamily="2" charset="0"/>
                <a:cs typeface="Segoe UI Semilight" panose="020B0402040204020203" pitchFamily="34" charset="0"/>
              </a:rPr>
              <a:t> Agreement)</a:t>
            </a:r>
          </a:p>
        </p:txBody>
      </p:sp>
      <p:sp>
        <p:nvSpPr>
          <p:cNvPr id="2" name="Flowchart: Extract 1">
            <a:extLst>
              <a:ext uri="{FF2B5EF4-FFF2-40B4-BE49-F238E27FC236}">
                <a16:creationId xmlns:a16="http://schemas.microsoft.com/office/drawing/2014/main" id="{305EF79E-57C6-AA7E-309B-2F2F93A3D9C7}"/>
              </a:ext>
              <a:ext uri="{C183D7F6-B498-43B3-948B-1728B52AA6E4}">
                <adec:decorative xmlns:adec="http://schemas.microsoft.com/office/drawing/2017/decorative" val="1"/>
              </a:ext>
            </a:extLst>
          </p:cNvPr>
          <p:cNvSpPr/>
          <p:nvPr/>
        </p:nvSpPr>
        <p:spPr>
          <a:xfrm rot="5400000">
            <a:off x="-236219" y="281940"/>
            <a:ext cx="777240" cy="304802"/>
          </a:xfrm>
          <a:prstGeom prst="flowChartExtract">
            <a:avLst/>
          </a:prstGeom>
          <a:solidFill>
            <a:srgbClr val="D2DB6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58"/>
        <p:cNvGrpSpPr/>
        <p:nvPr/>
      </p:nvGrpSpPr>
      <p:grpSpPr>
        <a:xfrm>
          <a:off x="0" y="0"/>
          <a:ext cx="0" cy="0"/>
          <a:chOff x="0" y="0"/>
          <a:chExt cx="0" cy="0"/>
        </a:xfrm>
      </p:grpSpPr>
      <p:sp>
        <p:nvSpPr>
          <p:cNvPr id="459" name="Google Shape;459;p69"/>
          <p:cNvSpPr txBox="1">
            <a:spLocks noGrp="1"/>
          </p:cNvSpPr>
          <p:nvPr>
            <p:ph type="title"/>
          </p:nvPr>
        </p:nvSpPr>
        <p:spPr>
          <a:xfrm>
            <a:off x="0" y="0"/>
            <a:ext cx="12192000" cy="777240"/>
          </a:xfrm>
          <a:prstGeom prst="rect">
            <a:avLst/>
          </a:prstGeom>
          <a:noFill/>
          <a:ln>
            <a:noFill/>
          </a:ln>
        </p:spPr>
        <p:txBody>
          <a:bodyPr spcFirstLastPara="1" wrap="square" lIns="91425" tIns="45700" rIns="91425" bIns="45700" anchor="ctr" anchorCtr="0">
            <a:noAutofit/>
          </a:bodyPr>
          <a:lstStyle/>
          <a:p>
            <a:pPr marL="228600" marR="0" lvl="0" algn="l" rtl="0">
              <a:lnSpc>
                <a:spcPct val="100000"/>
              </a:lnSpc>
              <a:spcBef>
                <a:spcPts val="0"/>
              </a:spcBef>
              <a:spcAft>
                <a:spcPts val="0"/>
              </a:spcAft>
              <a:buClr>
                <a:schemeClr val="dk1"/>
              </a:buClr>
              <a:buSzPts val="4400"/>
              <a:buFont typeface="Roboto"/>
              <a:buNone/>
            </a:pPr>
            <a:r>
              <a:rPr lang="en-US" dirty="0"/>
              <a:t>Organization Section</a:t>
            </a:r>
          </a:p>
        </p:txBody>
      </p:sp>
      <p:sp>
        <p:nvSpPr>
          <p:cNvPr id="4" name="Rectangle: Rounded Corners 3" descr="Only one Organization Section is required, even if you submit multiple projects.&#10;Organization Section provides background information on your organization&#10;Amount Requested lists the total amount of funding you are requesting for all projects&#10;Project List or your projects in order of priority">
            <a:extLst>
              <a:ext uri="{FF2B5EF4-FFF2-40B4-BE49-F238E27FC236}">
                <a16:creationId xmlns:a16="http://schemas.microsoft.com/office/drawing/2014/main" id="{80E08CBA-D5DC-83B3-4C8B-EAAD3CC190EC}"/>
              </a:ext>
            </a:extLst>
          </p:cNvPr>
          <p:cNvSpPr/>
          <p:nvPr/>
        </p:nvSpPr>
        <p:spPr>
          <a:xfrm>
            <a:off x="463550" y="1036792"/>
            <a:ext cx="11264900" cy="1574800"/>
          </a:xfrm>
          <a:prstGeom prst="roundRect">
            <a:avLst>
              <a:gd name="adj" fmla="val 3534"/>
            </a:avLst>
          </a:prstGeom>
          <a:solidFill>
            <a:schemeClr val="lt1"/>
          </a:solidFill>
          <a:ln w="9525" cap="flat" cmpd="sng">
            <a:noFill/>
            <a:prstDash val="solid"/>
            <a:round/>
            <a:headEnd type="none" w="sm" len="sm"/>
            <a:tailEnd type="none" w="sm" len="sm"/>
          </a:ln>
          <a:effectLst/>
        </p:spPr>
        <p:txBody>
          <a:bodyPr spcFirstLastPara="1" wrap="none" lIns="91425" tIns="45700" rIns="91425" bIns="45700" anchor="ctr" anchorCtr="0">
            <a:noAutofit/>
          </a:bodyPr>
          <a:lstStyle/>
          <a:p>
            <a:pPr>
              <a:spcAft>
                <a:spcPts val="400"/>
              </a:spcAft>
            </a:pPr>
            <a:r>
              <a:rPr lang="en-US" altLang="en-US" sz="1800" b="1" dirty="0">
                <a:solidFill>
                  <a:schemeClr val="tx1"/>
                </a:solidFill>
                <a:latin typeface="Segoe UI Semilight" panose="020B0402040204020203" pitchFamily="34" charset="0"/>
                <a:ea typeface="Roboto" panose="02000000000000000000" pitchFamily="2" charset="0"/>
                <a:cs typeface="Segoe UI Semilight" panose="020B0402040204020203" pitchFamily="34" charset="0"/>
              </a:rPr>
              <a:t>Only one Organization Section is required, even if you submit multiple projects.</a:t>
            </a:r>
            <a:endParaRPr lang="en-US" sz="1800" b="1" dirty="0">
              <a:solidFill>
                <a:schemeClr val="tx1"/>
              </a:solidFill>
              <a:latin typeface="Segoe UI Semilight" panose="020B0402040204020203" pitchFamily="34" charset="0"/>
              <a:ea typeface="Roboto" panose="02000000000000000000" pitchFamily="2" charset="0"/>
              <a:cs typeface="Segoe UI Semilight" panose="020B0402040204020203" pitchFamily="34" charset="0"/>
            </a:endParaRPr>
          </a:p>
          <a:p>
            <a:pPr marL="290513">
              <a:spcAft>
                <a:spcPts val="400"/>
              </a:spcAft>
            </a:pPr>
            <a:r>
              <a:rPr lang="en-US" altLang="en-US" sz="1600" b="1" dirty="0">
                <a:solidFill>
                  <a:schemeClr val="tx1"/>
                </a:solidFill>
                <a:latin typeface="Segoe UI Semilight" panose="020B0402040204020203" pitchFamily="34" charset="0"/>
                <a:ea typeface="Roboto" panose="02000000000000000000" pitchFamily="2" charset="0"/>
                <a:cs typeface="Segoe UI Semilight" panose="020B0402040204020203" pitchFamily="34" charset="0"/>
              </a:rPr>
              <a:t>Organization Section </a:t>
            </a:r>
            <a:r>
              <a:rPr lang="en-US" altLang="en-US" sz="1600" dirty="0">
                <a:solidFill>
                  <a:schemeClr val="tx1"/>
                </a:solidFill>
                <a:latin typeface="Segoe UI Semilight" panose="020B0402040204020203" pitchFamily="34" charset="0"/>
                <a:ea typeface="Roboto" panose="02000000000000000000" pitchFamily="2" charset="0"/>
                <a:cs typeface="Segoe UI Semilight" panose="020B0402040204020203" pitchFamily="34" charset="0"/>
              </a:rPr>
              <a:t>provides background information on your organization</a:t>
            </a:r>
          </a:p>
          <a:p>
            <a:pPr marL="290513">
              <a:spcAft>
                <a:spcPts val="400"/>
              </a:spcAft>
            </a:pPr>
            <a:r>
              <a:rPr lang="en-US" altLang="en-US" sz="1600" b="1" dirty="0">
                <a:solidFill>
                  <a:schemeClr val="tx1"/>
                </a:solidFill>
                <a:latin typeface="Segoe UI Semilight" panose="020B0402040204020203" pitchFamily="34" charset="0"/>
                <a:ea typeface="Roboto" panose="02000000000000000000" pitchFamily="2" charset="0"/>
                <a:cs typeface="Segoe UI Semilight" panose="020B0402040204020203" pitchFamily="34" charset="0"/>
              </a:rPr>
              <a:t>Amount Requested</a:t>
            </a:r>
            <a:r>
              <a:rPr lang="en-US" altLang="en-US" sz="1600" dirty="0">
                <a:solidFill>
                  <a:schemeClr val="tx1"/>
                </a:solidFill>
                <a:latin typeface="Segoe UI Semilight" panose="020B0402040204020203" pitchFamily="34" charset="0"/>
                <a:ea typeface="Roboto" panose="02000000000000000000" pitchFamily="2" charset="0"/>
                <a:cs typeface="Segoe UI Semilight" panose="020B0402040204020203" pitchFamily="34" charset="0"/>
              </a:rPr>
              <a:t> lists the total amount of funding you are requesting for all projects</a:t>
            </a:r>
          </a:p>
          <a:p>
            <a:pPr marL="290513">
              <a:spcAft>
                <a:spcPts val="400"/>
              </a:spcAft>
            </a:pPr>
            <a:r>
              <a:rPr lang="en-US" sz="1600" b="1" dirty="0">
                <a:solidFill>
                  <a:schemeClr val="tx1"/>
                </a:solidFill>
                <a:latin typeface="Segoe UI Semilight" panose="020B0402040204020203" pitchFamily="34" charset="0"/>
                <a:ea typeface="Roboto" panose="02000000000000000000" pitchFamily="2" charset="0"/>
                <a:cs typeface="Segoe UI Semilight" panose="020B0402040204020203" pitchFamily="34" charset="0"/>
              </a:rPr>
              <a:t>Project List</a:t>
            </a:r>
            <a:r>
              <a:rPr lang="en-US" sz="1600" dirty="0">
                <a:solidFill>
                  <a:schemeClr val="tx1"/>
                </a:solidFill>
                <a:latin typeface="Segoe UI Semilight" panose="020B0402040204020203" pitchFamily="34" charset="0"/>
                <a:ea typeface="Roboto" panose="02000000000000000000" pitchFamily="2" charset="0"/>
                <a:cs typeface="Segoe UI Semilight" panose="020B0402040204020203" pitchFamily="34" charset="0"/>
              </a:rPr>
              <a:t> of your projects in order of priority</a:t>
            </a:r>
          </a:p>
        </p:txBody>
      </p:sp>
      <p:sp>
        <p:nvSpPr>
          <p:cNvPr id="461" name="Google Shape;461;p69" descr="DCLA requires submission of the following ATTACHMENTS:&#10;Organizational Chart&#10;A diagram of your organization’s leadership and management structure, including the key positions in the organization and the names of personnel who currently hold those positions, paying particular attention to those roles that affect the capital project&#10;&#10;Board of Directors&#10;A current list of all board members and their professional affiliations&#10;&#10;Five-Year Operating Budget and Plan&#10;Current operating budget and plan with detailed hard numbers for Fiscal Years 20 - 24, in an Excel file format, with detailed financial information (actual and projected), not to be confused with the Pro Forma Project Budget&#10;&#10;Strategic Plan and/or Business Plan&#10;A narrative explaining how the capital project fits into your organization’s long-term strategy, and, if applicable, capital plan, highlighting goals and the strategies to achieve them, both in terms of programming and budgeting; key figures, such as increased attendance or programming, should be explained"/>
          <p:cNvSpPr txBox="1">
            <a:spLocks noGrp="1"/>
          </p:cNvSpPr>
          <p:nvPr>
            <p:ph type="body" idx="4294967295"/>
          </p:nvPr>
        </p:nvSpPr>
        <p:spPr>
          <a:xfrm>
            <a:off x="463550" y="2733675"/>
            <a:ext cx="11264900" cy="3981450"/>
          </a:xfrm>
          <a:prstGeom prst="roundRect">
            <a:avLst>
              <a:gd name="adj" fmla="val 1804"/>
            </a:avLst>
          </a:prstGeom>
          <a:solidFill>
            <a:schemeClr val="lt1"/>
          </a:solidFill>
          <a:ln w="9525" cap="flat" cmpd="sng">
            <a:noFill/>
            <a:prstDash val="solid"/>
            <a:round/>
            <a:headEnd type="none" w="sm" len="sm"/>
            <a:tailEnd type="none" w="sm" len="sm"/>
          </a:ln>
          <a:effectLst/>
        </p:spPr>
        <p:txBody>
          <a:bodyPr spcFirstLastPara="1" wrap="square" lIns="91425" tIns="45700" rIns="91425" bIns="45700" anchor="ctr" anchorCtr="0">
            <a:noAutofit/>
          </a:bodyPr>
          <a:lstStyle/>
          <a:p>
            <a:pPr marL="292100" indent="-177800">
              <a:lnSpc>
                <a:spcPct val="110000"/>
              </a:lnSpc>
              <a:spcAft>
                <a:spcPts val="1000"/>
              </a:spcAft>
              <a:defRPr/>
            </a:pPr>
            <a:r>
              <a:rPr lang="en-US" altLang="en-US" sz="1600" b="1" dirty="0">
                <a:latin typeface="Segoe UI Semilight" panose="020B0402040204020203" pitchFamily="34" charset="0"/>
                <a:ea typeface="Roboto" panose="02000000000000000000" pitchFamily="2" charset="0"/>
                <a:cs typeface="Segoe UI Semilight" panose="020B0402040204020203" pitchFamily="34" charset="0"/>
              </a:rPr>
              <a:t>DCLA requires submission of the following ATTACHMENTS:</a:t>
            </a:r>
            <a:endParaRPr lang="en-US" altLang="en-US" sz="1600" dirty="0">
              <a:latin typeface="Segoe UI Semilight" panose="020B0402040204020203" pitchFamily="34" charset="0"/>
              <a:ea typeface="Roboto" panose="02000000000000000000" pitchFamily="2" charset="0"/>
              <a:cs typeface="Segoe UI Semilight" panose="020B0402040204020203" pitchFamily="34" charset="0"/>
            </a:endParaRPr>
          </a:p>
          <a:p>
            <a:pPr marL="292100" indent="-177800">
              <a:defRPr/>
            </a:pPr>
            <a:r>
              <a:rPr lang="en-US" altLang="en-US" sz="1600" b="1" dirty="0">
                <a:latin typeface="Segoe UI Semilight" panose="020B0402040204020203" pitchFamily="34" charset="0"/>
                <a:ea typeface="Roboto" panose="02000000000000000000" pitchFamily="2" charset="0"/>
                <a:cs typeface="Segoe UI Semilight" panose="020B0402040204020203" pitchFamily="34" charset="0"/>
              </a:rPr>
              <a:t>Organizational Chart</a:t>
            </a:r>
          </a:p>
          <a:p>
            <a:pPr marL="292100" indent="-177800">
              <a:buFont typeface="Arial" panose="020B0604020202020204" pitchFamily="34" charset="0"/>
              <a:buChar char="•"/>
              <a:defRPr/>
            </a:pPr>
            <a:r>
              <a:rPr lang="en-US" sz="1600" dirty="0">
                <a:latin typeface="Segoe UI Semilight" panose="020B0402040204020203" pitchFamily="34" charset="0"/>
                <a:ea typeface="Roboto" panose="02000000000000000000" pitchFamily="2" charset="0"/>
                <a:cs typeface="Segoe UI Semilight" panose="020B0402040204020203" pitchFamily="34" charset="0"/>
              </a:rPr>
              <a:t>A diagram of your organization’s leadership and management structure, including the key positions in the organization and the names of personnel who currently hold those positions, paying particular attention to those roles that affect the capital project</a:t>
            </a:r>
          </a:p>
          <a:p>
            <a:pPr marL="292100" indent="-177800">
              <a:buFont typeface="Arial" panose="020B0604020202020204" pitchFamily="34" charset="0"/>
              <a:buChar char="•"/>
              <a:defRPr/>
            </a:pPr>
            <a:endParaRPr lang="en-US" altLang="en-US" sz="600" b="1" dirty="0">
              <a:latin typeface="Segoe UI Semilight" panose="020B0402040204020203" pitchFamily="34" charset="0"/>
              <a:ea typeface="Roboto" panose="02000000000000000000" pitchFamily="2" charset="0"/>
              <a:cs typeface="Segoe UI Semilight" panose="020B0402040204020203" pitchFamily="34" charset="0"/>
            </a:endParaRPr>
          </a:p>
          <a:p>
            <a:pPr marL="292100" indent="-177800">
              <a:defRPr/>
            </a:pPr>
            <a:r>
              <a:rPr lang="en-US" altLang="en-US" sz="1600" b="1" dirty="0">
                <a:latin typeface="Segoe UI Semilight" panose="020B0402040204020203" pitchFamily="34" charset="0"/>
                <a:ea typeface="Roboto" panose="02000000000000000000" pitchFamily="2" charset="0"/>
                <a:cs typeface="Segoe UI Semilight" panose="020B0402040204020203" pitchFamily="34" charset="0"/>
              </a:rPr>
              <a:t>Board of Directors</a:t>
            </a:r>
          </a:p>
          <a:p>
            <a:pPr marL="292100" indent="-177800">
              <a:buFont typeface="Arial" panose="020B0604020202020204" pitchFamily="34" charset="0"/>
              <a:buChar char="•"/>
              <a:defRPr/>
            </a:pPr>
            <a:r>
              <a:rPr lang="en-US" sz="1600" dirty="0">
                <a:latin typeface="Segoe UI Semilight" panose="020B0402040204020203" pitchFamily="34" charset="0"/>
                <a:ea typeface="Roboto" panose="02000000000000000000" pitchFamily="2" charset="0"/>
                <a:cs typeface="Segoe UI Semilight" panose="020B0402040204020203" pitchFamily="34" charset="0"/>
              </a:rPr>
              <a:t>A current list of all board members and their professional affiliations</a:t>
            </a:r>
          </a:p>
          <a:p>
            <a:pPr marL="292100" indent="-177800">
              <a:buFont typeface="Arial" panose="020B0604020202020204" pitchFamily="34" charset="0"/>
              <a:buChar char="•"/>
              <a:defRPr/>
            </a:pPr>
            <a:endParaRPr lang="en-US" altLang="en-US" sz="700" b="1" dirty="0">
              <a:latin typeface="Segoe UI Semilight" panose="020B0402040204020203" pitchFamily="34" charset="0"/>
              <a:ea typeface="Roboto" panose="02000000000000000000" pitchFamily="2" charset="0"/>
              <a:cs typeface="Segoe UI Semilight" panose="020B0402040204020203" pitchFamily="34" charset="0"/>
            </a:endParaRPr>
          </a:p>
          <a:p>
            <a:pPr marL="292100" indent="-177800">
              <a:defRPr/>
            </a:pPr>
            <a:r>
              <a:rPr lang="en-US" altLang="en-US" sz="1600" b="1" dirty="0">
                <a:latin typeface="Segoe UI Semilight" panose="020B0402040204020203" pitchFamily="34" charset="0"/>
                <a:ea typeface="Roboto" panose="02000000000000000000" pitchFamily="2" charset="0"/>
                <a:cs typeface="Segoe UI Semilight" panose="020B0402040204020203" pitchFamily="34" charset="0"/>
              </a:rPr>
              <a:t>Five-Year Operating Budget and Plan</a:t>
            </a:r>
          </a:p>
          <a:p>
            <a:pPr marL="292100" indent="-177800">
              <a:buFont typeface="Arial" panose="020B0604020202020204" pitchFamily="34" charset="0"/>
              <a:buChar char="•"/>
              <a:defRPr/>
            </a:pPr>
            <a:r>
              <a:rPr lang="en-US" sz="1600" dirty="0">
                <a:latin typeface="Segoe UI Semilight" panose="020B0402040204020203" pitchFamily="34" charset="0"/>
                <a:ea typeface="Roboto" panose="02000000000000000000" pitchFamily="2" charset="0"/>
                <a:cs typeface="Segoe UI Semilight" panose="020B0402040204020203" pitchFamily="34" charset="0"/>
              </a:rPr>
              <a:t>Current operating budget and plan with detailed hard numbers for </a:t>
            </a:r>
            <a:r>
              <a:rPr lang="en-US" sz="1600" u="sng" dirty="0">
                <a:latin typeface="Segoe UI Semilight" panose="020B0402040204020203" pitchFamily="34" charset="0"/>
                <a:ea typeface="Roboto" panose="02000000000000000000" pitchFamily="2" charset="0"/>
                <a:cs typeface="Segoe UI Semilight" panose="020B0402040204020203" pitchFamily="34" charset="0"/>
              </a:rPr>
              <a:t>Fiscal Years 22 - 26</a:t>
            </a:r>
            <a:r>
              <a:rPr lang="en-US" sz="1600" dirty="0">
                <a:latin typeface="Segoe UI Semilight" panose="020B0402040204020203" pitchFamily="34" charset="0"/>
                <a:ea typeface="Roboto" panose="02000000000000000000" pitchFamily="2" charset="0"/>
                <a:cs typeface="Segoe UI Semilight" panose="020B0402040204020203" pitchFamily="34" charset="0"/>
              </a:rPr>
              <a:t>, in an Excel file format, with detailed financial information (actual and projected), not to be confused with the Pro Forma Project Budget</a:t>
            </a:r>
          </a:p>
          <a:p>
            <a:pPr marL="292100" indent="-177800">
              <a:defRPr/>
            </a:pPr>
            <a:endParaRPr lang="en-US" altLang="en-US" sz="600" b="1" dirty="0">
              <a:latin typeface="Segoe UI Semilight" panose="020B0402040204020203" pitchFamily="34" charset="0"/>
              <a:ea typeface="Roboto" panose="02000000000000000000" pitchFamily="2" charset="0"/>
              <a:cs typeface="Segoe UI Semilight" panose="020B0402040204020203" pitchFamily="34" charset="0"/>
            </a:endParaRPr>
          </a:p>
          <a:p>
            <a:pPr marL="292100" indent="-177800">
              <a:defRPr/>
            </a:pPr>
            <a:r>
              <a:rPr lang="en-US" altLang="en-US" sz="1600" b="1" dirty="0">
                <a:latin typeface="Segoe UI Semilight" panose="020B0402040204020203" pitchFamily="34" charset="0"/>
                <a:ea typeface="Roboto" panose="02000000000000000000" pitchFamily="2" charset="0"/>
                <a:cs typeface="Segoe UI Semilight" panose="020B0402040204020203" pitchFamily="34" charset="0"/>
              </a:rPr>
              <a:t>Strategic Plan and/or Business Plan</a:t>
            </a:r>
          </a:p>
          <a:p>
            <a:pPr marL="292100" indent="-177800">
              <a:buFont typeface="Arial" panose="020B0604020202020204" pitchFamily="34" charset="0"/>
              <a:buChar char="•"/>
              <a:defRPr/>
            </a:pPr>
            <a:r>
              <a:rPr lang="en-US" sz="1600" dirty="0">
                <a:latin typeface="Segoe UI Semilight" panose="020B0402040204020203" pitchFamily="34" charset="0"/>
                <a:ea typeface="Roboto" panose="02000000000000000000" pitchFamily="2" charset="0"/>
                <a:cs typeface="Segoe UI Semilight" panose="020B0402040204020203" pitchFamily="34" charset="0"/>
              </a:rPr>
              <a:t>A narrative explaining how the capital project fits into your organization’s long-term strategy, and, if applicable, capital plan, highlighting goals and the strategies to achieve them, both in terms of programming and budgeting; key figures, such as increased attendance or programming, should be explained</a:t>
            </a:r>
          </a:p>
        </p:txBody>
      </p:sp>
      <p:sp>
        <p:nvSpPr>
          <p:cNvPr id="2" name="Flowchart: Extract 1">
            <a:extLst>
              <a:ext uri="{FF2B5EF4-FFF2-40B4-BE49-F238E27FC236}">
                <a16:creationId xmlns:a16="http://schemas.microsoft.com/office/drawing/2014/main" id="{77F43769-7F02-500F-6C3C-C5E1B09F732F}"/>
              </a:ext>
              <a:ext uri="{C183D7F6-B498-43B3-948B-1728B52AA6E4}">
                <adec:decorative xmlns:adec="http://schemas.microsoft.com/office/drawing/2017/decorative" val="1"/>
              </a:ext>
            </a:extLst>
          </p:cNvPr>
          <p:cNvSpPr/>
          <p:nvPr/>
        </p:nvSpPr>
        <p:spPr>
          <a:xfrm rot="5400000">
            <a:off x="-236219" y="281940"/>
            <a:ext cx="777240" cy="304802"/>
          </a:xfrm>
          <a:prstGeom prst="flowChartExtract">
            <a:avLst/>
          </a:prstGeom>
          <a:solidFill>
            <a:srgbClr val="D2DB6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46600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pic>
        <p:nvPicPr>
          <p:cNvPr id="12" name="Picture 11">
            <a:extLst>
              <a:ext uri="{FF2B5EF4-FFF2-40B4-BE49-F238E27FC236}">
                <a16:creationId xmlns:a16="http://schemas.microsoft.com/office/drawing/2014/main" id="{23AE4891-558E-98CD-2599-381C34E4F8E4}"/>
              </a:ext>
              <a:ext uri="{C183D7F6-B498-43B3-948B-1728B52AA6E4}">
                <adec:decorative xmlns:adec="http://schemas.microsoft.com/office/drawing/2017/decorative" val="1"/>
              </a:ext>
            </a:extLst>
          </p:cNvPr>
          <p:cNvPicPr>
            <a:picLocks noChangeAspect="1"/>
          </p:cNvPicPr>
          <p:nvPr/>
        </p:nvPicPr>
        <p:blipFill>
          <a:blip r:embed="rId3" cstate="email">
            <a:alphaModFix amt="35000"/>
            <a:extLst>
              <a:ext uri="{28A0092B-C50C-407E-A947-70E740481C1C}">
                <a14:useLocalDpi xmlns:a14="http://schemas.microsoft.com/office/drawing/2010/main"/>
              </a:ext>
            </a:extLst>
          </a:blip>
          <a:stretch>
            <a:fillRect/>
          </a:stretch>
        </p:blipFill>
        <p:spPr>
          <a:xfrm>
            <a:off x="4065230" y="777241"/>
            <a:ext cx="8107681" cy="6080760"/>
          </a:xfrm>
          <a:prstGeom prst="rect">
            <a:avLst/>
          </a:prstGeom>
        </p:spPr>
      </p:pic>
      <p:sp>
        <p:nvSpPr>
          <p:cNvPr id="155" name="Google Shape;155;p4"/>
          <p:cNvSpPr txBox="1">
            <a:spLocks noGrp="1"/>
          </p:cNvSpPr>
          <p:nvPr>
            <p:ph type="title"/>
          </p:nvPr>
        </p:nvSpPr>
        <p:spPr>
          <a:xfrm>
            <a:off x="0" y="1"/>
            <a:ext cx="12192000" cy="777240"/>
          </a:xfrm>
          <a:prstGeom prst="rect">
            <a:avLst/>
          </a:prstGeom>
          <a:noFill/>
          <a:ln>
            <a:noFill/>
          </a:ln>
        </p:spPr>
        <p:txBody>
          <a:bodyPr spcFirstLastPara="1" wrap="square" lIns="91425" tIns="45700" rIns="91425" bIns="45700" anchor="ctr" anchorCtr="0">
            <a:noAutofit/>
          </a:bodyPr>
          <a:lstStyle/>
          <a:p>
            <a:pPr marL="465138"/>
            <a:r>
              <a:rPr lang="en-US" dirty="0">
                <a:latin typeface="Segoe UI Semibold"/>
                <a:cs typeface="Segoe UI Semibold"/>
              </a:rPr>
              <a:t>DCLA’s Goals for Cultural Capital Funding</a:t>
            </a:r>
            <a:endParaRPr lang="en-US" dirty="0"/>
          </a:p>
        </p:txBody>
      </p:sp>
      <p:sp>
        <p:nvSpPr>
          <p:cNvPr id="156" name="Google Shape;156;p4"/>
          <p:cNvSpPr>
            <a:spLocks noGrp="1"/>
          </p:cNvSpPr>
          <p:nvPr>
            <p:ph type="body" idx="4294967295"/>
          </p:nvPr>
        </p:nvSpPr>
        <p:spPr>
          <a:xfrm>
            <a:off x="304800" y="990600"/>
            <a:ext cx="11120388" cy="5236946"/>
          </a:xfrm>
          <a:prstGeom prst="roundRect">
            <a:avLst>
              <a:gd name="adj" fmla="val 831"/>
            </a:avLst>
          </a:prstGeom>
          <a:solidFill>
            <a:schemeClr val="lt1"/>
          </a:solidFill>
          <a:ln>
            <a:noFill/>
          </a:ln>
          <a:effectLst/>
        </p:spPr>
        <p:txBody>
          <a:bodyPr spcFirstLastPara="1" wrap="square" lIns="91425" tIns="45700" rIns="91425" bIns="45700" anchor="ctr" anchorCtr="0">
            <a:noAutofit/>
          </a:bodyPr>
          <a:lstStyle/>
          <a:p>
            <a:pPr marL="233363" lvl="0" indent="0" algn="l" rtl="0">
              <a:lnSpc>
                <a:spcPct val="100000"/>
              </a:lnSpc>
              <a:spcBef>
                <a:spcPts val="1200"/>
              </a:spcBef>
              <a:spcAft>
                <a:spcPts val="1200"/>
              </a:spcAft>
              <a:buClr>
                <a:schemeClr val="dk1"/>
              </a:buClr>
              <a:buSzPts val="2400"/>
              <a:buNone/>
            </a:pPr>
            <a:r>
              <a:rPr lang="en-US" sz="2000" b="1" dirty="0">
                <a:latin typeface="Segoe UI Semilight" panose="020B0402040204020203" pitchFamily="34" charset="0"/>
                <a:cs typeface="Segoe UI Semilight" panose="020B0402040204020203" pitchFamily="34" charset="0"/>
              </a:rPr>
              <a:t>DCLA’s goals for capital funding are to enhance the public’s experience of cultural life in New York City through projects that:</a:t>
            </a:r>
            <a:endParaRPr lang="en-US" sz="1000" b="1" dirty="0">
              <a:latin typeface="Segoe UI Semilight" panose="020B0402040204020203" pitchFamily="34" charset="0"/>
              <a:cs typeface="Segoe UI Semilight" panose="020B0402040204020203" pitchFamily="34" charset="0"/>
            </a:endParaRPr>
          </a:p>
          <a:p>
            <a:pPr marL="622300" lvl="2" indent="-342900">
              <a:spcBef>
                <a:spcPts val="1200"/>
              </a:spcBef>
              <a:spcAft>
                <a:spcPts val="1200"/>
              </a:spcAft>
              <a:buClr>
                <a:schemeClr val="dk1"/>
              </a:buClr>
              <a:buSzPts val="2400"/>
              <a:buFont typeface="Arial"/>
              <a:buChar char="•"/>
            </a:pPr>
            <a:r>
              <a:rPr lang="en-US" sz="2000" dirty="0">
                <a:latin typeface="Segoe UI Semilight" panose="020B0402040204020203" pitchFamily="34" charset="0"/>
                <a:cs typeface="Segoe UI Semilight" panose="020B0402040204020203" pitchFamily="34" charset="0"/>
              </a:rPr>
              <a:t>Increase public access to cultural programming throughout the City</a:t>
            </a:r>
            <a:endParaRPr lang="en-US" sz="1000" dirty="0">
              <a:latin typeface="Segoe UI Semilight" panose="020B0402040204020203" pitchFamily="34" charset="0"/>
              <a:cs typeface="Segoe UI Semilight" panose="020B0402040204020203" pitchFamily="34" charset="0"/>
            </a:endParaRPr>
          </a:p>
          <a:p>
            <a:pPr marL="622300" lvl="2" indent="-342900">
              <a:spcBef>
                <a:spcPts val="1200"/>
              </a:spcBef>
              <a:spcAft>
                <a:spcPts val="1200"/>
              </a:spcAft>
              <a:buClr>
                <a:schemeClr val="dk1"/>
              </a:buClr>
              <a:buSzPts val="2400"/>
              <a:buFont typeface="Arial"/>
              <a:buChar char="•"/>
            </a:pPr>
            <a:r>
              <a:rPr lang="en-US" sz="2000" dirty="0">
                <a:latin typeface="Segoe UI Semilight" panose="020B0402040204020203" pitchFamily="34" charset="0"/>
                <a:cs typeface="Segoe UI Semilight" panose="020B0402040204020203" pitchFamily="34" charset="0"/>
              </a:rPr>
              <a:t>Contribute to the vibrancy and diversity of the City’s communities</a:t>
            </a:r>
            <a:endParaRPr lang="en-US" sz="1000" dirty="0">
              <a:latin typeface="Segoe UI Semilight" panose="020B0402040204020203" pitchFamily="34" charset="0"/>
              <a:cs typeface="Segoe UI Semilight" panose="020B0402040204020203" pitchFamily="34" charset="0"/>
            </a:endParaRPr>
          </a:p>
          <a:p>
            <a:pPr marL="622300" lvl="2" indent="-342900">
              <a:spcBef>
                <a:spcPts val="1200"/>
              </a:spcBef>
              <a:spcAft>
                <a:spcPts val="1200"/>
              </a:spcAft>
              <a:buClr>
                <a:schemeClr val="dk1"/>
              </a:buClr>
              <a:buSzPts val="2400"/>
              <a:buFont typeface="Arial"/>
              <a:buChar char="•"/>
            </a:pPr>
            <a:r>
              <a:rPr lang="en-US" sz="2000" dirty="0">
                <a:latin typeface="Segoe UI Semilight" panose="020B0402040204020203" pitchFamily="34" charset="0"/>
                <a:cs typeface="Segoe UI Semilight" panose="020B0402040204020203" pitchFamily="34" charset="0"/>
              </a:rPr>
              <a:t>Preserve and promote the highest quality cultural facilities, programs, and collections</a:t>
            </a:r>
            <a:endParaRPr lang="en-US" sz="1000" dirty="0">
              <a:latin typeface="Segoe UI Semilight" panose="020B0402040204020203" pitchFamily="34" charset="0"/>
              <a:cs typeface="Segoe UI Semilight" panose="020B0402040204020203" pitchFamily="34" charset="0"/>
            </a:endParaRPr>
          </a:p>
          <a:p>
            <a:pPr marL="622300" lvl="2" indent="-342900">
              <a:spcBef>
                <a:spcPts val="1200"/>
              </a:spcBef>
              <a:spcAft>
                <a:spcPts val="1200"/>
              </a:spcAft>
              <a:buClr>
                <a:schemeClr val="dk1"/>
              </a:buClr>
              <a:buSzPts val="2400"/>
              <a:buFont typeface="Arial"/>
              <a:buChar char="•"/>
            </a:pPr>
            <a:r>
              <a:rPr lang="en-US" sz="2000" dirty="0">
                <a:latin typeface="Segoe UI Semilight" panose="020B0402040204020203" pitchFamily="34" charset="0"/>
                <a:cs typeface="Segoe UI Semilight" panose="020B0402040204020203" pitchFamily="34" charset="0"/>
              </a:rPr>
              <a:t>Maximize the effectiveness of public/private partnerships</a:t>
            </a:r>
            <a:endParaRPr lang="en-US" sz="1000" dirty="0">
              <a:latin typeface="Segoe UI Semilight" panose="020B0402040204020203" pitchFamily="34" charset="0"/>
              <a:cs typeface="Segoe UI Semilight" panose="020B0402040204020203" pitchFamily="34" charset="0"/>
            </a:endParaRPr>
          </a:p>
          <a:p>
            <a:pPr marL="622300" lvl="2" indent="-342900">
              <a:spcBef>
                <a:spcPts val="1200"/>
              </a:spcBef>
              <a:spcAft>
                <a:spcPts val="1200"/>
              </a:spcAft>
              <a:buClr>
                <a:schemeClr val="dk1"/>
              </a:buClr>
              <a:buSzPts val="2400"/>
              <a:buFont typeface="Arial"/>
              <a:buChar char="•"/>
            </a:pPr>
            <a:r>
              <a:rPr lang="en-US" sz="2000" dirty="0">
                <a:latin typeface="Segoe UI Semilight" panose="020B0402040204020203" pitchFamily="34" charset="0"/>
                <a:cs typeface="Segoe UI Semilight" panose="020B0402040204020203" pitchFamily="34" charset="0"/>
              </a:rPr>
              <a:t>Address agency priorities such as, accessibility for people with disabilities, environmental sustainability, and creating affordable workspace for artists, </a:t>
            </a:r>
            <a:r>
              <a:rPr lang="en-US" sz="2000" dirty="0">
                <a:solidFill>
                  <a:schemeClr val="tx1"/>
                </a:solidFill>
                <a:latin typeface="Segoe UI Semilight" panose="020B0402040204020203" pitchFamily="34" charset="0"/>
                <a:cs typeface="Segoe UI Semilight" panose="020B0402040204020203" pitchFamily="34" charset="0"/>
              </a:rPr>
              <a:t>amongst other administration goals</a:t>
            </a:r>
          </a:p>
        </p:txBody>
      </p:sp>
      <p:sp>
        <p:nvSpPr>
          <p:cNvPr id="2" name="Flowchart: Extract 1">
            <a:extLst>
              <a:ext uri="{FF2B5EF4-FFF2-40B4-BE49-F238E27FC236}">
                <a16:creationId xmlns:a16="http://schemas.microsoft.com/office/drawing/2014/main" id="{B68B16B3-B031-8766-0895-741F3B238704}"/>
              </a:ext>
              <a:ext uri="{C183D7F6-B498-43B3-948B-1728B52AA6E4}">
                <adec:decorative xmlns:adec="http://schemas.microsoft.com/office/drawing/2017/decorative" val="1"/>
              </a:ext>
            </a:extLst>
          </p:cNvPr>
          <p:cNvSpPr/>
          <p:nvPr/>
        </p:nvSpPr>
        <p:spPr>
          <a:xfrm rot="5400000">
            <a:off x="-236219" y="281940"/>
            <a:ext cx="777240" cy="304802"/>
          </a:xfrm>
          <a:prstGeom prst="flowChartExtract">
            <a:avLst/>
          </a:prstGeom>
          <a:solidFill>
            <a:srgbClr val="D58BA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58"/>
        <p:cNvGrpSpPr/>
        <p:nvPr/>
      </p:nvGrpSpPr>
      <p:grpSpPr>
        <a:xfrm>
          <a:off x="0" y="0"/>
          <a:ext cx="0" cy="0"/>
          <a:chOff x="0" y="0"/>
          <a:chExt cx="0" cy="0"/>
        </a:xfrm>
      </p:grpSpPr>
      <p:sp>
        <p:nvSpPr>
          <p:cNvPr id="459" name="Google Shape;459;p69"/>
          <p:cNvSpPr txBox="1">
            <a:spLocks noGrp="1"/>
          </p:cNvSpPr>
          <p:nvPr>
            <p:ph type="title"/>
          </p:nvPr>
        </p:nvSpPr>
        <p:spPr>
          <a:xfrm>
            <a:off x="0" y="0"/>
            <a:ext cx="12192000" cy="777240"/>
          </a:xfrm>
          <a:prstGeom prst="rect">
            <a:avLst/>
          </a:prstGeom>
          <a:noFill/>
          <a:ln>
            <a:noFill/>
          </a:ln>
        </p:spPr>
        <p:txBody>
          <a:bodyPr spcFirstLastPara="1" wrap="square" lIns="91425" tIns="45700" rIns="91425" bIns="45700" anchor="ctr" anchorCtr="0">
            <a:noAutofit/>
          </a:bodyPr>
          <a:lstStyle/>
          <a:p>
            <a:pPr marL="228600" marR="0" lvl="0" algn="l" rtl="0">
              <a:lnSpc>
                <a:spcPct val="100000"/>
              </a:lnSpc>
              <a:spcBef>
                <a:spcPts val="0"/>
              </a:spcBef>
              <a:spcAft>
                <a:spcPts val="0"/>
              </a:spcAft>
              <a:buClr>
                <a:schemeClr val="dk1"/>
              </a:buClr>
              <a:buSzPts val="4400"/>
              <a:buFont typeface="Roboto"/>
              <a:buNone/>
            </a:pPr>
            <a:r>
              <a:rPr lang="en-US" dirty="0"/>
              <a:t>Project Sections</a:t>
            </a:r>
          </a:p>
        </p:txBody>
      </p:sp>
      <p:sp>
        <p:nvSpPr>
          <p:cNvPr id="460" name="Google Shape;460;p69" descr="If you are requesting capital funds for multiple construction/renovation projects and/or multiple equipment systems, you are required to prepare separate Appendices (Appendix CR, EQ and/or V).&#10;&#10;We strongly suggest prioritizing your requests as funding will be extremely limited&#10;We strongly suggest you consider phasing larger projects so that you can begin a discrete scope even if you do not receive the full amount of your request&#10;Each project should be a separate Appendix, e.g. two equipment systems (piano and lighting system) should be two Appendix EQ documents"/>
          <p:cNvSpPr txBox="1">
            <a:spLocks noGrp="1"/>
          </p:cNvSpPr>
          <p:nvPr>
            <p:ph type="body" idx="4294967295"/>
          </p:nvPr>
        </p:nvSpPr>
        <p:spPr>
          <a:xfrm>
            <a:off x="406400" y="990599"/>
            <a:ext cx="5486400" cy="3781426"/>
          </a:xfrm>
          <a:prstGeom prst="roundRect">
            <a:avLst>
              <a:gd name="adj" fmla="val 1229"/>
            </a:avLst>
          </a:prstGeom>
          <a:solidFill>
            <a:schemeClr val="lt1"/>
          </a:solidFill>
          <a:ln w="9525" cap="flat" cmpd="sng">
            <a:noFill/>
            <a:prstDash val="solid"/>
            <a:round/>
            <a:headEnd type="none" w="sm" len="sm"/>
            <a:tailEnd type="none" w="sm" len="sm"/>
          </a:ln>
          <a:effectLst/>
        </p:spPr>
        <p:txBody>
          <a:bodyPr spcFirstLastPara="1" wrap="square" lIns="91425" tIns="45700" rIns="91425" bIns="45700" anchor="t" anchorCtr="0">
            <a:noAutofit/>
          </a:bodyPr>
          <a:lstStyle/>
          <a:p>
            <a:pPr marL="0" indent="0">
              <a:lnSpc>
                <a:spcPct val="110000"/>
              </a:lnSpc>
              <a:spcBef>
                <a:spcPts val="600"/>
              </a:spcBef>
            </a:pPr>
            <a:r>
              <a:rPr lang="en-US" altLang="en-US" sz="1600" b="1" dirty="0">
                <a:latin typeface="Segoe UI Semibold" panose="020B0702040204020203" pitchFamily="34" charset="0"/>
                <a:ea typeface="Open Sans Condensed SemiBold" pitchFamily="2" charset="0"/>
                <a:cs typeface="Segoe UI Semibold" panose="020B0702040204020203" pitchFamily="34" charset="0"/>
              </a:rPr>
              <a:t>If you are requesting capital funds for multiple construction/renovation projects and/or multiple equipment systems, you are required to prepare separate Appendices (Appendix CR, EQ and/or V).</a:t>
            </a:r>
            <a:endParaRPr lang="en-US" altLang="en-US" sz="800" b="1" dirty="0">
              <a:latin typeface="Segoe UI Semibold" panose="020B0702040204020203" pitchFamily="34" charset="0"/>
              <a:ea typeface="Open Sans Condensed SemiBold" pitchFamily="2" charset="0"/>
              <a:cs typeface="Segoe UI Semibold" panose="020B0702040204020203" pitchFamily="34" charset="0"/>
            </a:endParaRPr>
          </a:p>
          <a:p>
            <a:pPr marL="0" indent="0">
              <a:lnSpc>
                <a:spcPct val="110000"/>
              </a:lnSpc>
              <a:spcBef>
                <a:spcPts val="600"/>
              </a:spcBef>
            </a:pPr>
            <a:endParaRPr lang="en-US" altLang="en-US" sz="800" b="1" dirty="0">
              <a:latin typeface="Segoe UI Semibold" panose="020B0702040204020203" pitchFamily="34" charset="0"/>
              <a:ea typeface="Open Sans Condensed SemiBold" pitchFamily="2" charset="0"/>
              <a:cs typeface="Segoe UI Semibold" panose="020B0702040204020203" pitchFamily="34" charset="0"/>
            </a:endParaRPr>
          </a:p>
          <a:p>
            <a:pPr marL="285750" lvl="2" indent="-285750">
              <a:spcBef>
                <a:spcPts val="600"/>
              </a:spcBef>
              <a:spcAft>
                <a:spcPts val="600"/>
              </a:spcAft>
              <a:buFont typeface="Arial" panose="020B0604020202020204" pitchFamily="34" charset="0"/>
              <a:buChar char="•"/>
            </a:pPr>
            <a:r>
              <a:rPr lang="en-US" altLang="en-US" dirty="0">
                <a:latin typeface="Segoe UI Semilight" panose="020B0402040204020203" pitchFamily="34" charset="0"/>
                <a:ea typeface="Roboto" panose="02000000000000000000" pitchFamily="2" charset="0"/>
                <a:cs typeface="Segoe UI Semilight" panose="020B0402040204020203" pitchFamily="34" charset="0"/>
              </a:rPr>
              <a:t>We strongly suggest </a:t>
            </a:r>
            <a:r>
              <a:rPr lang="en-US" altLang="en-US" u="sng" dirty="0">
                <a:latin typeface="Segoe UI Semilight" panose="020B0402040204020203" pitchFamily="34" charset="0"/>
                <a:ea typeface="Roboto" panose="02000000000000000000" pitchFamily="2" charset="0"/>
                <a:cs typeface="Segoe UI Semilight" panose="020B0402040204020203" pitchFamily="34" charset="0"/>
              </a:rPr>
              <a:t>prioritizing your requests</a:t>
            </a:r>
            <a:r>
              <a:rPr lang="en-US" altLang="en-US" dirty="0">
                <a:latin typeface="Segoe UI Semilight" panose="020B0402040204020203" pitchFamily="34" charset="0"/>
                <a:ea typeface="Roboto" panose="02000000000000000000" pitchFamily="2" charset="0"/>
                <a:cs typeface="Segoe UI Semilight" panose="020B0402040204020203" pitchFamily="34" charset="0"/>
              </a:rPr>
              <a:t> as funding will be extremely limited</a:t>
            </a:r>
          </a:p>
          <a:p>
            <a:pPr marL="285750" lvl="2" indent="-285750">
              <a:lnSpc>
                <a:spcPct val="90000"/>
              </a:lnSpc>
              <a:spcBef>
                <a:spcPts val="600"/>
              </a:spcBef>
              <a:spcAft>
                <a:spcPts val="600"/>
              </a:spcAft>
              <a:buFont typeface="Arial" panose="020B0604020202020204" pitchFamily="34" charset="0"/>
              <a:buChar char="•"/>
            </a:pPr>
            <a:r>
              <a:rPr lang="en-US" altLang="en-US" dirty="0">
                <a:latin typeface="Segoe UI Semilight" panose="020B0402040204020203" pitchFamily="34" charset="0"/>
                <a:ea typeface="Roboto" panose="02000000000000000000" pitchFamily="2" charset="0"/>
                <a:cs typeface="Segoe UI Semilight" panose="020B0402040204020203" pitchFamily="34" charset="0"/>
              </a:rPr>
              <a:t>We strongly suggest you </a:t>
            </a:r>
            <a:r>
              <a:rPr lang="en-US" altLang="en-US" u="sng" dirty="0">
                <a:latin typeface="Segoe UI Semilight" panose="020B0402040204020203" pitchFamily="34" charset="0"/>
                <a:ea typeface="Roboto" panose="02000000000000000000" pitchFamily="2" charset="0"/>
                <a:cs typeface="Segoe UI Semilight" panose="020B0402040204020203" pitchFamily="34" charset="0"/>
              </a:rPr>
              <a:t>consider phasing larger projects</a:t>
            </a:r>
            <a:r>
              <a:rPr lang="en-US" altLang="en-US" dirty="0">
                <a:latin typeface="Segoe UI Semilight" panose="020B0402040204020203" pitchFamily="34" charset="0"/>
                <a:ea typeface="Roboto" panose="02000000000000000000" pitchFamily="2" charset="0"/>
                <a:cs typeface="Segoe UI Semilight" panose="020B0402040204020203" pitchFamily="34" charset="0"/>
              </a:rPr>
              <a:t> so that you can begin a discrete scope even if you do not receive the full amount of your request</a:t>
            </a:r>
          </a:p>
          <a:p>
            <a:pPr marL="285750" lvl="2" indent="-285750">
              <a:lnSpc>
                <a:spcPct val="90000"/>
              </a:lnSpc>
              <a:spcBef>
                <a:spcPts val="600"/>
              </a:spcBef>
              <a:spcAft>
                <a:spcPts val="600"/>
              </a:spcAft>
              <a:buFont typeface="Arial" panose="020B0604020202020204" pitchFamily="34" charset="0"/>
              <a:buChar char="•"/>
            </a:pPr>
            <a:r>
              <a:rPr lang="en-US" altLang="en-US" u="sng" dirty="0">
                <a:latin typeface="Segoe UI Semilight" panose="020B0402040204020203" pitchFamily="34" charset="0"/>
                <a:ea typeface="Roboto" panose="02000000000000000000" pitchFamily="2" charset="0"/>
                <a:cs typeface="Segoe UI Semilight" panose="020B0402040204020203" pitchFamily="34" charset="0"/>
              </a:rPr>
              <a:t>Each project should be a separate Appendix</a:t>
            </a:r>
            <a:r>
              <a:rPr lang="en-US" altLang="en-US" dirty="0">
                <a:latin typeface="Segoe UI Semilight" panose="020B0402040204020203" pitchFamily="34" charset="0"/>
                <a:ea typeface="Roboto" panose="02000000000000000000" pitchFamily="2" charset="0"/>
                <a:cs typeface="Segoe UI Semilight" panose="020B0402040204020203" pitchFamily="34" charset="0"/>
              </a:rPr>
              <a:t>, e.g. </a:t>
            </a:r>
            <a:r>
              <a:rPr lang="en-US" altLang="en-US" b="1" dirty="0">
                <a:latin typeface="Segoe UI Semilight" panose="020B0402040204020203" pitchFamily="34" charset="0"/>
                <a:ea typeface="Roboto" panose="02000000000000000000" pitchFamily="2" charset="0"/>
                <a:cs typeface="Segoe UI Semilight" panose="020B0402040204020203" pitchFamily="34" charset="0"/>
              </a:rPr>
              <a:t>two</a:t>
            </a:r>
            <a:r>
              <a:rPr lang="en-US" altLang="en-US" dirty="0">
                <a:latin typeface="Segoe UI Semilight" panose="020B0402040204020203" pitchFamily="34" charset="0"/>
                <a:ea typeface="Roboto" panose="02000000000000000000" pitchFamily="2" charset="0"/>
                <a:cs typeface="Segoe UI Semilight" panose="020B0402040204020203" pitchFamily="34" charset="0"/>
              </a:rPr>
              <a:t> equipment systems (piano and lighting system) should be </a:t>
            </a:r>
            <a:r>
              <a:rPr lang="en-US" altLang="en-US" b="1" dirty="0">
                <a:latin typeface="Segoe UI Semilight" panose="020B0402040204020203" pitchFamily="34" charset="0"/>
                <a:ea typeface="Roboto" panose="02000000000000000000" pitchFamily="2" charset="0"/>
                <a:cs typeface="Segoe UI Semilight" panose="020B0402040204020203" pitchFamily="34" charset="0"/>
              </a:rPr>
              <a:t>two</a:t>
            </a:r>
            <a:r>
              <a:rPr lang="en-US" altLang="en-US" dirty="0">
                <a:latin typeface="Segoe UI Semilight" panose="020B0402040204020203" pitchFamily="34" charset="0"/>
                <a:ea typeface="Roboto" panose="02000000000000000000" pitchFamily="2" charset="0"/>
                <a:cs typeface="Segoe UI Semilight" panose="020B0402040204020203" pitchFamily="34" charset="0"/>
              </a:rPr>
              <a:t> Appendix EQ documents</a:t>
            </a:r>
          </a:p>
        </p:txBody>
      </p:sp>
      <p:sp>
        <p:nvSpPr>
          <p:cNvPr id="5" name="Google Shape;475;p70" descr="Use the check list at the end of each appendix for required documentation and other supporting documentation that may be required.">
            <a:extLst>
              <a:ext uri="{FF2B5EF4-FFF2-40B4-BE49-F238E27FC236}">
                <a16:creationId xmlns:a16="http://schemas.microsoft.com/office/drawing/2014/main" id="{E973E55D-08B9-40BE-A42E-18250B4B0EF7}"/>
              </a:ext>
            </a:extLst>
          </p:cNvPr>
          <p:cNvSpPr txBox="1">
            <a:spLocks/>
          </p:cNvSpPr>
          <p:nvPr/>
        </p:nvSpPr>
        <p:spPr>
          <a:xfrm>
            <a:off x="406398" y="4981575"/>
            <a:ext cx="5486400" cy="1444754"/>
          </a:xfrm>
          <a:prstGeom prst="roundRect">
            <a:avLst>
              <a:gd name="adj" fmla="val 1078"/>
            </a:avLst>
          </a:prstGeom>
          <a:solidFill>
            <a:srgbClr val="D2DB6B"/>
          </a:solidFill>
          <a:ln w="9525" cap="flat" cmpd="sng">
            <a:noFill/>
            <a:prstDash val="solid"/>
            <a:round/>
            <a:headEnd type="none" w="sm" len="sm"/>
            <a:tailEnd type="none" w="sm" len="sm"/>
          </a:ln>
          <a:effectLst/>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indent="0" algn="ctr"/>
            <a:r>
              <a:rPr lang="en-US" sz="1800" dirty="0">
                <a:solidFill>
                  <a:schemeClr val="tx1"/>
                </a:solidFill>
                <a:latin typeface="Segoe UI Semibold" panose="020B0702040204020203" pitchFamily="34" charset="0"/>
                <a:ea typeface="Roboto" panose="02000000000000000000" pitchFamily="2" charset="0"/>
                <a:cs typeface="Segoe UI Semibold" panose="020B0702040204020203" pitchFamily="34" charset="0"/>
              </a:rPr>
              <a:t>Use the check list at the end of each appendix for required documentation and other supporting documentation that may be required.</a:t>
            </a:r>
          </a:p>
        </p:txBody>
      </p:sp>
      <p:sp>
        <p:nvSpPr>
          <p:cNvPr id="461" name="Google Shape;461;p69" descr="Of the required supporting documentation for the Project Appendices, please note specifics for the following documents:&#10;&#10;Pro Forma Project Budget – required for Appendix CR&#10;A detailed financial spreadsheet that reflects:&#10;Changes to income and operating expenses during design and construction &#10;Changes to income and operating expenses once the project is complete and for a period after&#10;&#10;Restrictive Covenant Acknowledgement &#10;Organizations on non-City owned property are required (along with the landlord if the property is rented) to sign an acknowledgement form confirming all parties understand that a Restrictive Covenant is required for City-funded capital construction projects&#10;Board signature required&#10;&#10;Equipment/Standalone System – Landlord Acknowledgement &#10;If you rent your space, your landlord will need to acknowledge that they are aware you are  requesting funds from the City for equipment that will reside on their property&#10;The equipment will either remain the property of the City or be subject to the City's first-priority lien"/>
          <p:cNvSpPr txBox="1">
            <a:spLocks noGrp="1"/>
          </p:cNvSpPr>
          <p:nvPr>
            <p:ph type="body" idx="4294967295"/>
          </p:nvPr>
        </p:nvSpPr>
        <p:spPr>
          <a:xfrm>
            <a:off x="6299202" y="990599"/>
            <a:ext cx="5589522" cy="5540829"/>
          </a:xfrm>
          <a:prstGeom prst="roundRect">
            <a:avLst>
              <a:gd name="adj" fmla="val 969"/>
            </a:avLst>
          </a:prstGeom>
          <a:solidFill>
            <a:schemeClr val="lt1"/>
          </a:solidFill>
          <a:ln w="9525" cap="flat" cmpd="sng">
            <a:noFill/>
            <a:prstDash val="solid"/>
            <a:round/>
            <a:headEnd type="none" w="sm" len="sm"/>
            <a:tailEnd type="none" w="sm" len="sm"/>
          </a:ln>
          <a:effectLst/>
        </p:spPr>
        <p:txBody>
          <a:bodyPr spcFirstLastPara="1" wrap="square" lIns="91425" tIns="45700" rIns="91425" bIns="45700" anchor="ctr" anchorCtr="0">
            <a:noAutofit/>
          </a:bodyPr>
          <a:lstStyle/>
          <a:p>
            <a:pPr marL="0" indent="0">
              <a:lnSpc>
                <a:spcPct val="110000"/>
              </a:lnSpc>
            </a:pPr>
            <a:r>
              <a:rPr lang="en-US" altLang="en-US" b="1" dirty="0">
                <a:latin typeface="Segoe UI Semibold" panose="020B0702040204020203" pitchFamily="34" charset="0"/>
                <a:ea typeface="Roboto" panose="02000000000000000000" pitchFamily="2" charset="0"/>
                <a:cs typeface="Segoe UI Semibold" panose="020B0702040204020203" pitchFamily="34" charset="0"/>
              </a:rPr>
              <a:t>Of the required supporting documentation for the Project Appendices, please note specifics for the following documents:</a:t>
            </a:r>
          </a:p>
          <a:p>
            <a:pPr marL="190500" indent="-190500">
              <a:lnSpc>
                <a:spcPct val="110000"/>
              </a:lnSpc>
            </a:pPr>
            <a:endParaRPr lang="en-US" altLang="en-US" sz="600" b="1" dirty="0">
              <a:latin typeface="Segoe UI Semilight" panose="020B0402040204020203" pitchFamily="34" charset="0"/>
              <a:ea typeface="Roboto" panose="02000000000000000000" pitchFamily="2" charset="0"/>
              <a:cs typeface="Segoe UI Semilight" panose="020B0402040204020203" pitchFamily="34" charset="0"/>
            </a:endParaRPr>
          </a:p>
          <a:p>
            <a:pPr marL="190500" indent="-190500">
              <a:lnSpc>
                <a:spcPct val="110000"/>
              </a:lnSpc>
            </a:pPr>
            <a:r>
              <a:rPr lang="en-US" altLang="en-US" b="1" dirty="0">
                <a:latin typeface="Segoe UI Semilight" panose="020B0402040204020203" pitchFamily="34" charset="0"/>
                <a:ea typeface="Roboto" panose="02000000000000000000" pitchFamily="2" charset="0"/>
                <a:cs typeface="Segoe UI Semilight" panose="020B0402040204020203" pitchFamily="34" charset="0"/>
              </a:rPr>
              <a:t>Pro Forma Project Budget </a:t>
            </a:r>
            <a:r>
              <a:rPr lang="en-US" altLang="en-US" dirty="0">
                <a:latin typeface="Segoe UI Semilight" panose="020B0402040204020203" pitchFamily="34" charset="0"/>
                <a:ea typeface="Roboto" panose="02000000000000000000" pitchFamily="2" charset="0"/>
                <a:cs typeface="Segoe UI Semilight" panose="020B0402040204020203" pitchFamily="34" charset="0"/>
              </a:rPr>
              <a:t>– required for Appendix CR</a:t>
            </a:r>
          </a:p>
          <a:p>
            <a:pPr marL="0" indent="0">
              <a:lnSpc>
                <a:spcPct val="110000"/>
              </a:lnSpc>
            </a:pPr>
            <a:r>
              <a:rPr lang="en-US" dirty="0">
                <a:latin typeface="Segoe UI Semilight" panose="020B0402040204020203" pitchFamily="34" charset="0"/>
                <a:ea typeface="Roboto" panose="02000000000000000000" pitchFamily="2" charset="0"/>
                <a:cs typeface="Segoe UI Semilight" panose="020B0402040204020203" pitchFamily="34" charset="0"/>
              </a:rPr>
              <a:t>A detailed financial spreadsheet that reflects:</a:t>
            </a:r>
          </a:p>
          <a:p>
            <a:pPr marL="177800" indent="-177800">
              <a:lnSpc>
                <a:spcPct val="110000"/>
              </a:lnSpc>
              <a:buFont typeface="Arial" panose="020B0604020202020204" pitchFamily="34" charset="0"/>
              <a:buChar char="•"/>
            </a:pPr>
            <a:r>
              <a:rPr lang="en-US" dirty="0">
                <a:latin typeface="Segoe UI Semilight" panose="020B0402040204020203" pitchFamily="34" charset="0"/>
                <a:ea typeface="Roboto" panose="02000000000000000000" pitchFamily="2" charset="0"/>
                <a:cs typeface="Segoe UI Semilight" panose="020B0402040204020203" pitchFamily="34" charset="0"/>
              </a:rPr>
              <a:t>Changes to income and operating expenses during design and construction </a:t>
            </a:r>
          </a:p>
          <a:p>
            <a:pPr marL="177800" indent="-177800">
              <a:lnSpc>
                <a:spcPct val="110000"/>
              </a:lnSpc>
              <a:buFont typeface="Arial" panose="020B0604020202020204" pitchFamily="34" charset="0"/>
              <a:buChar char="•"/>
            </a:pPr>
            <a:r>
              <a:rPr lang="en-US" dirty="0">
                <a:latin typeface="Segoe UI Semilight" panose="020B0402040204020203" pitchFamily="34" charset="0"/>
                <a:ea typeface="Roboto" panose="02000000000000000000" pitchFamily="2" charset="0"/>
                <a:cs typeface="Segoe UI Semilight" panose="020B0402040204020203" pitchFamily="34" charset="0"/>
              </a:rPr>
              <a:t>Changes to income and operating expenses once the project is complete and for a period after</a:t>
            </a:r>
          </a:p>
          <a:p>
            <a:pPr marL="172720">
              <a:defRPr/>
            </a:pPr>
            <a:endParaRPr lang="en-US" sz="500" dirty="0">
              <a:latin typeface="Segoe UI Semilight" panose="020B0402040204020203" pitchFamily="34" charset="0"/>
              <a:ea typeface="Roboto" panose="02000000000000000000" pitchFamily="2" charset="0"/>
              <a:cs typeface="Segoe UI Semilight" panose="020B0402040204020203" pitchFamily="34" charset="0"/>
            </a:endParaRPr>
          </a:p>
          <a:p>
            <a:pPr marL="231775" indent="-231775">
              <a:lnSpc>
                <a:spcPct val="110000"/>
              </a:lnSpc>
            </a:pPr>
            <a:r>
              <a:rPr lang="en-US" altLang="en-US" b="1" dirty="0">
                <a:latin typeface="Segoe UI Semilight" panose="020B0402040204020203" pitchFamily="34" charset="0"/>
                <a:ea typeface="Roboto" panose="02000000000000000000" pitchFamily="2" charset="0"/>
                <a:cs typeface="Segoe UI Semilight" panose="020B0402040204020203" pitchFamily="34" charset="0"/>
              </a:rPr>
              <a:t>Restrictive Covenant Acknowledgement </a:t>
            </a:r>
          </a:p>
          <a:p>
            <a:pPr marL="171450" indent="-171450">
              <a:lnSpc>
                <a:spcPct val="110000"/>
              </a:lnSpc>
              <a:buFont typeface="Arial" panose="020B0604020202020204" pitchFamily="34" charset="0"/>
              <a:buChar char="•"/>
            </a:pPr>
            <a:r>
              <a:rPr lang="en-US" dirty="0">
                <a:solidFill>
                  <a:schemeClr val="tx1"/>
                </a:solidFill>
                <a:latin typeface="Segoe UI Semilight" panose="020B0402040204020203" pitchFamily="34" charset="0"/>
                <a:ea typeface="Roboto"/>
                <a:cs typeface="Segoe UI Semilight" panose="020B0402040204020203" pitchFamily="34" charset="0"/>
              </a:rPr>
              <a:t>Organizations on non-City </a:t>
            </a:r>
            <a:r>
              <a:rPr lang="en-US" dirty="0">
                <a:solidFill>
                  <a:schemeClr val="tx1"/>
                </a:solidFill>
                <a:effectLst/>
                <a:latin typeface="Segoe UI Semilight" panose="020B0402040204020203" pitchFamily="34" charset="0"/>
                <a:ea typeface="Roboto"/>
                <a:cs typeface="Segoe UI Semilight" panose="020B0402040204020203" pitchFamily="34" charset="0"/>
              </a:rPr>
              <a:t>owned </a:t>
            </a:r>
            <a:r>
              <a:rPr lang="en-US" dirty="0">
                <a:solidFill>
                  <a:schemeClr val="tx1"/>
                </a:solidFill>
                <a:latin typeface="Segoe UI Semilight" panose="020B0402040204020203" pitchFamily="34" charset="0"/>
                <a:ea typeface="Roboto"/>
                <a:cs typeface="Segoe UI Semilight" panose="020B0402040204020203" pitchFamily="34" charset="0"/>
              </a:rPr>
              <a:t>property are required (along with </a:t>
            </a:r>
            <a:r>
              <a:rPr lang="en-US" dirty="0">
                <a:solidFill>
                  <a:schemeClr val="tx1"/>
                </a:solidFill>
                <a:effectLst/>
                <a:latin typeface="Segoe UI Semilight" panose="020B0402040204020203" pitchFamily="34" charset="0"/>
                <a:ea typeface="Roboto"/>
                <a:cs typeface="Segoe UI Semilight" panose="020B0402040204020203" pitchFamily="34" charset="0"/>
              </a:rPr>
              <a:t>the </a:t>
            </a:r>
            <a:r>
              <a:rPr lang="en-US" dirty="0">
                <a:solidFill>
                  <a:schemeClr val="tx1"/>
                </a:solidFill>
                <a:latin typeface="Segoe UI Semilight" panose="020B0402040204020203" pitchFamily="34" charset="0"/>
                <a:ea typeface="Roboto"/>
                <a:cs typeface="Segoe UI Semilight" panose="020B0402040204020203" pitchFamily="34" charset="0"/>
              </a:rPr>
              <a:t>landlord if the property is rented) </a:t>
            </a:r>
            <a:r>
              <a:rPr lang="en-US" dirty="0">
                <a:solidFill>
                  <a:schemeClr val="tx1"/>
                </a:solidFill>
                <a:effectLst/>
                <a:latin typeface="Segoe UI Semilight" panose="020B0402040204020203" pitchFamily="34" charset="0"/>
                <a:ea typeface="Roboto"/>
                <a:cs typeface="Segoe UI Semilight" panose="020B0402040204020203" pitchFamily="34" charset="0"/>
              </a:rPr>
              <a:t>to sign an acknowledgement form confirming </a:t>
            </a:r>
            <a:r>
              <a:rPr lang="en-US" dirty="0">
                <a:solidFill>
                  <a:schemeClr val="tx1"/>
                </a:solidFill>
                <a:latin typeface="Segoe UI Semilight" panose="020B0402040204020203" pitchFamily="34" charset="0"/>
                <a:ea typeface="Roboto"/>
                <a:cs typeface="Segoe UI Semilight" panose="020B0402040204020203" pitchFamily="34" charset="0"/>
              </a:rPr>
              <a:t>all parties understand</a:t>
            </a:r>
            <a:r>
              <a:rPr lang="en-US" dirty="0">
                <a:solidFill>
                  <a:schemeClr val="tx1"/>
                </a:solidFill>
                <a:effectLst/>
                <a:latin typeface="Segoe UI Semilight" panose="020B0402040204020203" pitchFamily="34" charset="0"/>
                <a:ea typeface="Roboto"/>
                <a:cs typeface="Segoe UI Semilight" panose="020B0402040204020203" pitchFamily="34" charset="0"/>
              </a:rPr>
              <a:t> that a Restrictive Covenant is required for City-funded capital construction projects</a:t>
            </a:r>
          </a:p>
          <a:p>
            <a:pPr marL="171450" indent="-171450">
              <a:lnSpc>
                <a:spcPct val="110000"/>
              </a:lnSpc>
              <a:buFont typeface="Arial" panose="020B0604020202020204" pitchFamily="34" charset="0"/>
              <a:buChar char="•"/>
            </a:pPr>
            <a:r>
              <a:rPr lang="en-US" dirty="0">
                <a:solidFill>
                  <a:schemeClr val="tx1"/>
                </a:solidFill>
                <a:latin typeface="Segoe UI Semilight" panose="020B0402040204020203" pitchFamily="34" charset="0"/>
                <a:ea typeface="Roboto"/>
                <a:cs typeface="Segoe UI Semilight" panose="020B0402040204020203" pitchFamily="34" charset="0"/>
              </a:rPr>
              <a:t>Board signature required</a:t>
            </a:r>
            <a:endParaRPr lang="en-US" dirty="0">
              <a:solidFill>
                <a:schemeClr val="tx1"/>
              </a:solidFill>
              <a:effectLst/>
              <a:latin typeface="Segoe UI Semilight" panose="020B0402040204020203" pitchFamily="34" charset="0"/>
              <a:ea typeface="Roboto" panose="02000000000000000000" pitchFamily="2" charset="0"/>
              <a:cs typeface="Segoe UI Semilight" panose="020B0402040204020203" pitchFamily="34" charset="0"/>
            </a:endParaRPr>
          </a:p>
          <a:p>
            <a:pPr marL="172720"/>
            <a:endParaRPr lang="en-US" sz="500" dirty="0">
              <a:solidFill>
                <a:schemeClr val="tx1"/>
              </a:solidFill>
              <a:latin typeface="Segoe UI Semilight" panose="020B0402040204020203" pitchFamily="34" charset="0"/>
              <a:ea typeface="Roboto" panose="02000000000000000000" pitchFamily="2" charset="0"/>
              <a:cs typeface="Segoe UI Semilight" panose="020B0402040204020203" pitchFamily="34" charset="0"/>
            </a:endParaRPr>
          </a:p>
          <a:p>
            <a:pPr>
              <a:lnSpc>
                <a:spcPct val="110000"/>
              </a:lnSpc>
            </a:pPr>
            <a:r>
              <a:rPr lang="en-US" altLang="en-US" b="1" dirty="0">
                <a:solidFill>
                  <a:schemeClr val="tx1"/>
                </a:solidFill>
                <a:latin typeface="Segoe UI Semilight" panose="020B0402040204020203" pitchFamily="34" charset="0"/>
                <a:ea typeface="Roboto"/>
                <a:cs typeface="Segoe UI Semilight" panose="020B0402040204020203" pitchFamily="34" charset="0"/>
              </a:rPr>
              <a:t>Equipment/Standalone System – Landlord Acknowledgement </a:t>
            </a:r>
          </a:p>
          <a:p>
            <a:pPr marL="171450" indent="-171450">
              <a:lnSpc>
                <a:spcPct val="110000"/>
              </a:lnSpc>
              <a:buFont typeface="Arial" panose="020B0604020202020204" pitchFamily="34" charset="0"/>
              <a:buChar char="•"/>
            </a:pPr>
            <a:r>
              <a:rPr lang="en-US" altLang="en-US" dirty="0">
                <a:solidFill>
                  <a:schemeClr val="tx1"/>
                </a:solidFill>
                <a:latin typeface="Segoe UI Semilight" panose="020B0402040204020203" pitchFamily="34" charset="0"/>
                <a:ea typeface="Roboto"/>
                <a:cs typeface="Segoe UI Semilight" panose="020B0402040204020203" pitchFamily="34" charset="0"/>
              </a:rPr>
              <a:t>If you rent your space, your landlord will need to acknowledge that they are aware you are  requesting funds from the City for equipment that will reside on their property</a:t>
            </a:r>
          </a:p>
          <a:p>
            <a:pPr marL="171450" indent="-171450">
              <a:lnSpc>
                <a:spcPct val="110000"/>
              </a:lnSpc>
              <a:buFont typeface="Arial" panose="020B0604020202020204" pitchFamily="34" charset="0"/>
              <a:buChar char="•"/>
            </a:pPr>
            <a:r>
              <a:rPr lang="en-US" altLang="en-US" dirty="0">
                <a:solidFill>
                  <a:schemeClr val="tx1"/>
                </a:solidFill>
                <a:latin typeface="Segoe UI Semilight" panose="020B0402040204020203" pitchFamily="34" charset="0"/>
                <a:ea typeface="Roboto"/>
                <a:cs typeface="Segoe UI Semilight" panose="020B0402040204020203" pitchFamily="34" charset="0"/>
              </a:rPr>
              <a:t>The equipment will either remain the property of the City </a:t>
            </a:r>
            <a:r>
              <a:rPr lang="en-US" dirty="0">
                <a:solidFill>
                  <a:schemeClr val="tx1"/>
                </a:solidFill>
                <a:latin typeface="Segoe UI Semilight" panose="020B0402040204020203" pitchFamily="34" charset="0"/>
                <a:ea typeface="Roboto"/>
                <a:cs typeface="Segoe UI Semilight" panose="020B0402040204020203" pitchFamily="34" charset="0"/>
              </a:rPr>
              <a:t>or be subject to the City's first-priority lien</a:t>
            </a:r>
          </a:p>
        </p:txBody>
      </p:sp>
      <p:sp>
        <p:nvSpPr>
          <p:cNvPr id="2" name="Flowchart: Extract 1">
            <a:extLst>
              <a:ext uri="{FF2B5EF4-FFF2-40B4-BE49-F238E27FC236}">
                <a16:creationId xmlns:a16="http://schemas.microsoft.com/office/drawing/2014/main" id="{0EF05D88-3014-EEF3-9EEA-B1C6F4B61F87}"/>
              </a:ext>
              <a:ext uri="{C183D7F6-B498-43B3-948B-1728B52AA6E4}">
                <adec:decorative xmlns:adec="http://schemas.microsoft.com/office/drawing/2017/decorative" val="1"/>
              </a:ext>
            </a:extLst>
          </p:cNvPr>
          <p:cNvSpPr/>
          <p:nvPr/>
        </p:nvSpPr>
        <p:spPr>
          <a:xfrm rot="5400000">
            <a:off x="-236219" y="281940"/>
            <a:ext cx="777240" cy="304802"/>
          </a:xfrm>
          <a:prstGeom prst="flowChartExtract">
            <a:avLst/>
          </a:prstGeom>
          <a:solidFill>
            <a:srgbClr val="D2DB6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37128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77E26A-E7CE-4283-983E-C3A10257279C}"/>
              </a:ext>
            </a:extLst>
          </p:cNvPr>
          <p:cNvSpPr>
            <a:spLocks noGrp="1"/>
          </p:cNvSpPr>
          <p:nvPr>
            <p:ph type="title"/>
          </p:nvPr>
        </p:nvSpPr>
        <p:spPr/>
        <p:txBody>
          <a:bodyPr/>
          <a:lstStyle/>
          <a:p>
            <a:pPr marL="228600"/>
            <a:r>
              <a:rPr lang="en-US" dirty="0"/>
              <a:t>Uploading Your Request</a:t>
            </a:r>
          </a:p>
        </p:txBody>
      </p:sp>
      <p:sp>
        <p:nvSpPr>
          <p:cNvPr id="5" name="Content Placeholder 4" descr="CapGrants Home Page link&#10;&#10;Go to NYC CapGrants and click on the CapGrants Portal tab for instructions on uploading your request&#10;&#10;Use this portal to officially submit your request to the City">
            <a:extLst>
              <a:ext uri="{FF2B5EF4-FFF2-40B4-BE49-F238E27FC236}">
                <a16:creationId xmlns:a16="http://schemas.microsoft.com/office/drawing/2014/main" id="{AB1615C6-16A7-46A8-81A5-FD32B505632E}"/>
              </a:ext>
            </a:extLst>
          </p:cNvPr>
          <p:cNvSpPr>
            <a:spLocks noGrp="1"/>
          </p:cNvSpPr>
          <p:nvPr>
            <p:ph sz="quarter" idx="10"/>
          </p:nvPr>
        </p:nvSpPr>
        <p:spPr>
          <a:xfrm>
            <a:off x="391885" y="1248229"/>
            <a:ext cx="3930733" cy="5228771"/>
          </a:xfrm>
          <a:prstGeom prst="roundRect">
            <a:avLst>
              <a:gd name="adj" fmla="val 851"/>
            </a:avLst>
          </a:prstGeom>
          <a:noFill/>
          <a:ln w="9525" cap="flat" cmpd="sng">
            <a:noFill/>
            <a:prstDash val="solid"/>
            <a:round/>
            <a:headEnd type="none" w="sm" len="sm"/>
            <a:tailEnd type="none" w="sm" len="sm"/>
          </a:ln>
          <a:effectLst/>
        </p:spPr>
        <p:txBody>
          <a:bodyPr spcFirstLastPara="1" wrap="square" lIns="91425" tIns="45700" rIns="91425" bIns="45700" anchor="ctr" anchorCtr="0">
            <a:normAutofit/>
          </a:bodyPr>
          <a:lstStyle/>
          <a:p>
            <a:pPr marL="233363">
              <a:buSzPts val="1400"/>
            </a:pPr>
            <a:r>
              <a:rPr lang="en-US" sz="2000" dirty="0">
                <a:solidFill>
                  <a:schemeClr val="tx1"/>
                </a:solidFill>
                <a:ea typeface="Roboto"/>
                <a:sym typeface="Roboto"/>
                <a:hlinkClick r:id="rId2"/>
              </a:rPr>
              <a:t>CapGrants Home Page</a:t>
            </a:r>
            <a:endParaRPr lang="en-US" sz="2000" dirty="0">
              <a:solidFill>
                <a:schemeClr val="tx1"/>
              </a:solidFill>
              <a:ea typeface="Roboto"/>
              <a:sym typeface="Roboto"/>
            </a:endParaRPr>
          </a:p>
          <a:p>
            <a:pPr marL="233363">
              <a:buSzPts val="1400"/>
            </a:pPr>
            <a:endParaRPr lang="en-US" sz="2000" dirty="0">
              <a:ea typeface="Roboto"/>
              <a:sym typeface="Roboto"/>
            </a:endParaRPr>
          </a:p>
          <a:p>
            <a:pPr marL="233363">
              <a:buSzPts val="1400"/>
            </a:pPr>
            <a:r>
              <a:rPr lang="en-US" sz="2000" dirty="0">
                <a:ea typeface="Roboto"/>
                <a:sym typeface="Roboto"/>
              </a:rPr>
              <a:t>Go to NYC CapGrants and click on the CapGrants Portal tab for instructions on uploading your request</a:t>
            </a:r>
          </a:p>
          <a:p>
            <a:pPr marL="233363">
              <a:buSzPts val="1400"/>
            </a:pPr>
            <a:endParaRPr lang="en-US" sz="2000" dirty="0">
              <a:ea typeface="Roboto"/>
              <a:sym typeface="Roboto"/>
            </a:endParaRPr>
          </a:p>
          <a:p>
            <a:pPr marL="233363">
              <a:buSzPts val="1400"/>
            </a:pPr>
            <a:r>
              <a:rPr lang="en-US" sz="2000" dirty="0">
                <a:ea typeface="Roboto"/>
                <a:sym typeface="Roboto"/>
              </a:rPr>
              <a:t>Use this portal to officially submit your request to the City</a:t>
            </a:r>
            <a:endParaRPr lang="en-US" sz="2000" dirty="0">
              <a:solidFill>
                <a:schemeClr val="tx1"/>
              </a:solidFill>
              <a:ea typeface="Roboto"/>
              <a:sym typeface="Roboto"/>
              <a:hlinkClick r:id="rId3">
                <a:extLst>
                  <a:ext uri="{A12FA001-AC4F-418D-AE19-62706E023703}">
                    <ahyp:hlinkClr xmlns:ahyp="http://schemas.microsoft.com/office/drawing/2018/hyperlinkcolor" val="tx"/>
                  </a:ext>
                </a:extLst>
              </a:hlinkClick>
            </a:endParaRPr>
          </a:p>
        </p:txBody>
      </p:sp>
      <p:pic>
        <p:nvPicPr>
          <p:cNvPr id="8" name="Content Placeholder 7" descr="A screenshot of the CapGrants home page, showing the funding request deadlines. The CapGrants portal tab at the top of the page is highlighted in green.">
            <a:extLst>
              <a:ext uri="{FF2B5EF4-FFF2-40B4-BE49-F238E27FC236}">
                <a16:creationId xmlns:a16="http://schemas.microsoft.com/office/drawing/2014/main" id="{23CE6B9E-94CC-4C3A-A56D-41B8AC8CB5D6}"/>
              </a:ext>
              <a:ext uri="{C183D7F6-B498-43B3-948B-1728B52AA6E4}">
                <adec:decorative xmlns:adec="http://schemas.microsoft.com/office/drawing/2017/decorative" val="0"/>
              </a:ext>
            </a:extLst>
          </p:cNvPr>
          <p:cNvPicPr>
            <a:picLocks noGrp="1" noChangeAspect="1"/>
          </p:cNvPicPr>
          <p:nvPr>
            <p:ph sz="quarter" idx="11"/>
          </p:nvPr>
        </p:nvPicPr>
        <p:blipFill>
          <a:blip r:embed="rId4" cstate="email">
            <a:extLst>
              <a:ext uri="{28A0092B-C50C-407E-A947-70E740481C1C}">
                <a14:useLocalDpi xmlns:a14="http://schemas.microsoft.com/office/drawing/2010/main"/>
              </a:ext>
            </a:extLst>
          </a:blip>
          <a:srcRect/>
          <a:stretch/>
        </p:blipFill>
        <p:spPr>
          <a:xfrm>
            <a:off x="4583875" y="969495"/>
            <a:ext cx="7422077" cy="5786237"/>
          </a:xfrm>
          <a:prstGeom prst="rect">
            <a:avLst/>
          </a:prstGeom>
          <a:solidFill>
            <a:srgbClr val="FFFFFF">
              <a:shade val="85000"/>
            </a:srgbClr>
          </a:solidFill>
          <a:ln w="88900" cap="sq">
            <a:noFill/>
            <a:miter lim="800000"/>
          </a:ln>
          <a:effectLst/>
          <a:scene3d>
            <a:camera prst="orthographicFront"/>
            <a:lightRig rig="twoPt" dir="t">
              <a:rot lat="0" lon="0" rev="7200000"/>
            </a:lightRig>
          </a:scene3d>
          <a:sp3d>
            <a:bevelT w="25400" h="19050"/>
            <a:contourClr>
              <a:srgbClr val="FFFFFF"/>
            </a:contourClr>
          </a:sp3d>
        </p:spPr>
      </p:pic>
      <p:sp>
        <p:nvSpPr>
          <p:cNvPr id="3" name="Oval 2">
            <a:extLst>
              <a:ext uri="{FF2B5EF4-FFF2-40B4-BE49-F238E27FC236}">
                <a16:creationId xmlns:a16="http://schemas.microsoft.com/office/drawing/2014/main" id="{1008399D-26CA-5BD7-E0AD-2F95DA2A8819}"/>
              </a:ext>
              <a:ext uri="{C183D7F6-B498-43B3-948B-1728B52AA6E4}">
                <adec:decorative xmlns:adec="http://schemas.microsoft.com/office/drawing/2017/decorative" val="1"/>
              </a:ext>
            </a:extLst>
          </p:cNvPr>
          <p:cNvSpPr/>
          <p:nvPr/>
        </p:nvSpPr>
        <p:spPr>
          <a:xfrm>
            <a:off x="6343650" y="1015215"/>
            <a:ext cx="1325880" cy="413535"/>
          </a:xfrm>
          <a:prstGeom prst="ellipse">
            <a:avLst/>
          </a:prstGeom>
          <a:noFill/>
          <a:ln w="635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lowchart: Extract 3">
            <a:extLst>
              <a:ext uri="{FF2B5EF4-FFF2-40B4-BE49-F238E27FC236}">
                <a16:creationId xmlns:a16="http://schemas.microsoft.com/office/drawing/2014/main" id="{5112F83A-B073-0367-C492-8CC4DF3606BE}"/>
              </a:ext>
              <a:ext uri="{C183D7F6-B498-43B3-948B-1728B52AA6E4}">
                <adec:decorative xmlns:adec="http://schemas.microsoft.com/office/drawing/2017/decorative" val="1"/>
              </a:ext>
            </a:extLst>
          </p:cNvPr>
          <p:cNvSpPr/>
          <p:nvPr/>
        </p:nvSpPr>
        <p:spPr>
          <a:xfrm rot="5400000">
            <a:off x="-236219" y="281940"/>
            <a:ext cx="777240" cy="304802"/>
          </a:xfrm>
          <a:prstGeom prst="flowChartExtract">
            <a:avLst/>
          </a:prstGeom>
          <a:solidFill>
            <a:srgbClr val="D2DB6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18401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135A7E-B566-3C19-808D-F2F1422D8A37}"/>
              </a:ext>
            </a:extLst>
          </p:cNvPr>
          <p:cNvSpPr>
            <a:spLocks noGrp="1"/>
          </p:cNvSpPr>
          <p:nvPr>
            <p:ph type="title"/>
          </p:nvPr>
        </p:nvSpPr>
        <p:spPr/>
        <p:txBody>
          <a:bodyPr/>
          <a:lstStyle/>
          <a:p>
            <a:pPr marL="228600"/>
            <a:r>
              <a:rPr lang="en-US" dirty="0"/>
              <a:t>CapGrants User Registration</a:t>
            </a:r>
          </a:p>
        </p:txBody>
      </p:sp>
      <p:sp>
        <p:nvSpPr>
          <p:cNvPr id="3" name="Content Placeholder 2" descr="User Registration:&#10;If you registered last year, you can sign in without creating a new account&#10;Anyone can register for CapGrants&#10;The system will send you a confirmation email, check your spam or junk folder if its not in your inbox&#10;Once you confirm your email, you can start registering organizations and submitting projects&#10;If you have any problems, please contact your project manager or email capitalrequest@culture.nyc.gov">
            <a:extLst>
              <a:ext uri="{FF2B5EF4-FFF2-40B4-BE49-F238E27FC236}">
                <a16:creationId xmlns:a16="http://schemas.microsoft.com/office/drawing/2014/main" id="{913FF31F-4310-1DC0-1D90-F27B89E26216}"/>
              </a:ext>
            </a:extLst>
          </p:cNvPr>
          <p:cNvSpPr>
            <a:spLocks noGrp="1"/>
          </p:cNvSpPr>
          <p:nvPr>
            <p:ph sz="quarter" idx="4294967295"/>
          </p:nvPr>
        </p:nvSpPr>
        <p:spPr>
          <a:xfrm>
            <a:off x="406400" y="1444625"/>
            <a:ext cx="5486400" cy="4862513"/>
          </a:xfrm>
          <a:prstGeom prst="roundRect">
            <a:avLst>
              <a:gd name="adj" fmla="val 614"/>
            </a:avLst>
          </a:prstGeom>
          <a:noFill/>
          <a:ln>
            <a:noFill/>
          </a:ln>
          <a:effectLst/>
        </p:spPr>
        <p:txBody>
          <a:bodyPr anchor="ctr" anchorCtr="0"/>
          <a:lstStyle/>
          <a:p>
            <a:pPr marL="117475">
              <a:spcAft>
                <a:spcPts val="600"/>
              </a:spcAft>
            </a:pPr>
            <a:r>
              <a:rPr lang="en-US" sz="1800" dirty="0">
                <a:latin typeface="Segoe UI Semibold" panose="020B0702040204020203" pitchFamily="34" charset="0"/>
                <a:cs typeface="Segoe UI Semibold" panose="020B0702040204020203" pitchFamily="34" charset="0"/>
              </a:rPr>
              <a:t>User Registration:</a:t>
            </a:r>
          </a:p>
          <a:p>
            <a:pPr marL="450850" indent="-285750">
              <a:spcAft>
                <a:spcPts val="600"/>
              </a:spcAft>
              <a:buFont typeface="Arial" panose="020B0604020202020204" pitchFamily="34" charset="0"/>
              <a:buChar char="•"/>
            </a:pPr>
            <a:r>
              <a:rPr lang="en-US" sz="1600" dirty="0">
                <a:latin typeface="Segoe UI Light"/>
                <a:cs typeface="Segoe UI Light"/>
              </a:rPr>
              <a:t>If you registered last year, you can sign in without creating a new account</a:t>
            </a:r>
          </a:p>
          <a:p>
            <a:pPr marL="450850" indent="-285750">
              <a:spcAft>
                <a:spcPts val="600"/>
              </a:spcAft>
              <a:buFont typeface="Arial" panose="020B0604020202020204" pitchFamily="34" charset="0"/>
              <a:buChar char="•"/>
            </a:pPr>
            <a:r>
              <a:rPr lang="en-US" sz="1600" dirty="0">
                <a:latin typeface="Segoe UI Light"/>
                <a:cs typeface="Segoe UI Light"/>
              </a:rPr>
              <a:t>Anyone can register for CapGrants</a:t>
            </a:r>
          </a:p>
          <a:p>
            <a:pPr marL="450850" indent="-285750">
              <a:spcAft>
                <a:spcPts val="600"/>
              </a:spcAft>
              <a:buFont typeface="Arial" panose="020B0604020202020204" pitchFamily="34" charset="0"/>
              <a:buChar char="•"/>
            </a:pPr>
            <a:r>
              <a:rPr lang="en-US" sz="1600" dirty="0">
                <a:latin typeface="Segoe UI Light"/>
                <a:cs typeface="Segoe UI Light"/>
              </a:rPr>
              <a:t>The system will send you a confirmation email, check your spam or junk folder if its not in your inbox</a:t>
            </a:r>
            <a:endParaRPr lang="en-US" sz="1600" dirty="0"/>
          </a:p>
          <a:p>
            <a:pPr marL="450850" indent="-285750">
              <a:spcAft>
                <a:spcPts val="600"/>
              </a:spcAft>
              <a:buFont typeface="Arial" panose="020B0604020202020204" pitchFamily="34" charset="0"/>
              <a:buChar char="•"/>
            </a:pPr>
            <a:r>
              <a:rPr lang="en-US" sz="1600" dirty="0">
                <a:latin typeface="Segoe UI Light"/>
                <a:cs typeface="Segoe UI Light"/>
              </a:rPr>
              <a:t>Once you confirm your email, you can start registering organizations and submitting projects</a:t>
            </a:r>
          </a:p>
          <a:p>
            <a:pPr marL="450850" indent="-285750">
              <a:spcAft>
                <a:spcPts val="600"/>
              </a:spcAft>
              <a:buFont typeface="Arial" panose="020B0604020202020204" pitchFamily="34" charset="0"/>
              <a:buChar char="•"/>
            </a:pPr>
            <a:r>
              <a:rPr lang="en-US" sz="1600" dirty="0">
                <a:latin typeface="Segoe UI Light"/>
                <a:cs typeface="Segoe UI Light"/>
              </a:rPr>
              <a:t>If you have any problems, please contact your project manager or email capitalrequest@culture.nyc.gov</a:t>
            </a:r>
          </a:p>
        </p:txBody>
      </p:sp>
      <p:pic>
        <p:nvPicPr>
          <p:cNvPr id="9" name="Content Placeholder 5">
            <a:extLst>
              <a:ext uri="{FF2B5EF4-FFF2-40B4-BE49-F238E27FC236}">
                <a16:creationId xmlns:a16="http://schemas.microsoft.com/office/drawing/2014/main" id="{5617FBF2-529D-221E-4A61-38243B08FBA1}"/>
              </a:ext>
              <a:ext uri="{C183D7F6-B498-43B3-948B-1728B52AA6E4}">
                <adec:decorative xmlns:adec="http://schemas.microsoft.com/office/drawing/2017/decorative" val="1"/>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6804811" y="1294684"/>
            <a:ext cx="4791456" cy="5162394"/>
          </a:xfrm>
          <a:prstGeom prst="rect">
            <a:avLst/>
          </a:prstGeom>
          <a:solidFill>
            <a:srgbClr val="FFFFFF">
              <a:shade val="85000"/>
            </a:srgbClr>
          </a:solidFill>
          <a:ln w="88900" cap="sq">
            <a:noFill/>
            <a:miter lim="800000"/>
          </a:ln>
          <a:effectLst/>
        </p:spPr>
      </p:pic>
      <p:sp>
        <p:nvSpPr>
          <p:cNvPr id="4" name="Flowchart: Extract 3">
            <a:extLst>
              <a:ext uri="{FF2B5EF4-FFF2-40B4-BE49-F238E27FC236}">
                <a16:creationId xmlns:a16="http://schemas.microsoft.com/office/drawing/2014/main" id="{27AA7967-C5F9-6570-E071-DF8D78B94E18}"/>
              </a:ext>
              <a:ext uri="{C183D7F6-B498-43B3-948B-1728B52AA6E4}">
                <adec:decorative xmlns:adec="http://schemas.microsoft.com/office/drawing/2017/decorative" val="1"/>
              </a:ext>
            </a:extLst>
          </p:cNvPr>
          <p:cNvSpPr/>
          <p:nvPr/>
        </p:nvSpPr>
        <p:spPr>
          <a:xfrm rot="5400000">
            <a:off x="-236219" y="281940"/>
            <a:ext cx="777240" cy="304802"/>
          </a:xfrm>
          <a:prstGeom prst="flowChartExtract">
            <a:avLst/>
          </a:prstGeom>
          <a:solidFill>
            <a:srgbClr val="D2DB6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46143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135A7E-B566-3C19-808D-F2F1422D8A37}"/>
              </a:ext>
            </a:extLst>
          </p:cNvPr>
          <p:cNvSpPr>
            <a:spLocks noGrp="1"/>
          </p:cNvSpPr>
          <p:nvPr>
            <p:ph type="title"/>
          </p:nvPr>
        </p:nvSpPr>
        <p:spPr/>
        <p:txBody>
          <a:bodyPr/>
          <a:lstStyle/>
          <a:p>
            <a:pPr marL="228600"/>
            <a:r>
              <a:rPr lang="en-US" dirty="0"/>
              <a:t>CapGrants Organization Registration</a:t>
            </a:r>
          </a:p>
        </p:txBody>
      </p:sp>
      <p:sp>
        <p:nvSpPr>
          <p:cNvPr id="3" name="Content Placeholder 2" descr="Organization Registration:&#10;Determine who will create Admin account&#10;Organizations are saved by the EIN&#10;Register organization as Cultural&#10;Attachments should be uploaded in the original electronic file format; fillable PDF, Word, Excel, etc. (do not submit scanned versions of these documents)&#10;Submit organization to finalize Organization&#10;You will not be able to submit a section until all required attachments are uploaded&#10;Double check your work, once submitted you cannot edit this section&#10;CapGrants will send an automated email&#10;If you have any problems, please contact your project manager or email capitalrequest@culture.nyc.gov">
            <a:extLst>
              <a:ext uri="{FF2B5EF4-FFF2-40B4-BE49-F238E27FC236}">
                <a16:creationId xmlns:a16="http://schemas.microsoft.com/office/drawing/2014/main" id="{913FF31F-4310-1DC0-1D90-F27B89E26216}"/>
              </a:ext>
            </a:extLst>
          </p:cNvPr>
          <p:cNvSpPr>
            <a:spLocks noGrp="1"/>
          </p:cNvSpPr>
          <p:nvPr>
            <p:ph sz="quarter" idx="4294967295"/>
          </p:nvPr>
        </p:nvSpPr>
        <p:spPr>
          <a:xfrm>
            <a:off x="406399" y="1444625"/>
            <a:ext cx="5486400" cy="4862513"/>
          </a:xfrm>
          <a:prstGeom prst="roundRect">
            <a:avLst>
              <a:gd name="adj" fmla="val 996"/>
            </a:avLst>
          </a:prstGeom>
          <a:noFill/>
          <a:ln>
            <a:noFill/>
          </a:ln>
          <a:effectLst/>
        </p:spPr>
        <p:txBody>
          <a:bodyPr anchor="ctr" anchorCtr="0"/>
          <a:lstStyle/>
          <a:p>
            <a:pPr marL="117475">
              <a:spcAft>
                <a:spcPts val="600"/>
              </a:spcAft>
            </a:pPr>
            <a:r>
              <a:rPr lang="en-US" sz="1800" b="1" dirty="0">
                <a:latin typeface="Segoe UI Semibold" panose="020B0702040204020203" pitchFamily="34" charset="0"/>
                <a:cs typeface="Segoe UI Semibold" panose="020B0702040204020203" pitchFamily="34" charset="0"/>
              </a:rPr>
              <a:t>Organization Registration:</a:t>
            </a:r>
          </a:p>
          <a:p>
            <a:pPr marL="450850" indent="-285750">
              <a:spcAft>
                <a:spcPts val="600"/>
              </a:spcAft>
              <a:buFont typeface="Arial" panose="020B0604020202020204" pitchFamily="34" charset="0"/>
              <a:buChar char="•"/>
            </a:pPr>
            <a:r>
              <a:rPr lang="en-US" sz="1600" dirty="0">
                <a:latin typeface="Segoe UI Semilight" panose="020B0402040204020203" pitchFamily="34" charset="0"/>
                <a:cs typeface="Segoe UI Semilight" panose="020B0402040204020203" pitchFamily="34" charset="0"/>
              </a:rPr>
              <a:t>Determine who will create Admin account</a:t>
            </a:r>
          </a:p>
          <a:p>
            <a:pPr marL="450850" indent="-285750">
              <a:spcAft>
                <a:spcPts val="600"/>
              </a:spcAft>
              <a:buFont typeface="Arial" panose="020B0604020202020204" pitchFamily="34" charset="0"/>
              <a:buChar char="•"/>
            </a:pPr>
            <a:r>
              <a:rPr lang="en-US" sz="1600" dirty="0">
                <a:latin typeface="Segoe UI Semilight" panose="020B0402040204020203" pitchFamily="34" charset="0"/>
                <a:cs typeface="Segoe UI Semilight" panose="020B0402040204020203" pitchFamily="34" charset="0"/>
              </a:rPr>
              <a:t>Organizations are saved by the EIN</a:t>
            </a:r>
          </a:p>
          <a:p>
            <a:pPr marL="450850" indent="-285750">
              <a:spcAft>
                <a:spcPts val="600"/>
              </a:spcAft>
              <a:buFont typeface="Arial" panose="020B0604020202020204" pitchFamily="34" charset="0"/>
              <a:buChar char="•"/>
            </a:pPr>
            <a:r>
              <a:rPr lang="en-US" sz="1600" dirty="0">
                <a:latin typeface="Segoe UI Semilight" panose="020B0402040204020203" pitchFamily="34" charset="0"/>
                <a:cs typeface="Segoe UI Semilight" panose="020B0402040204020203" pitchFamily="34" charset="0"/>
              </a:rPr>
              <a:t>Register organization as Cultural</a:t>
            </a:r>
          </a:p>
          <a:p>
            <a:pPr marL="450850" indent="-285750">
              <a:spcAft>
                <a:spcPts val="600"/>
              </a:spcAft>
              <a:buFont typeface="Arial" panose="020B0604020202020204" pitchFamily="34" charset="0"/>
              <a:buChar char="•"/>
            </a:pPr>
            <a:r>
              <a:rPr lang="en-US" altLang="en-US" sz="1600" dirty="0">
                <a:latin typeface="Segoe UI Semilight" panose="020B0402040204020203" pitchFamily="34" charset="0"/>
                <a:cs typeface="Segoe UI Semilight" panose="020B0402040204020203" pitchFamily="34" charset="0"/>
              </a:rPr>
              <a:t>Attachments should be uploaded in the original electronic file format; fillable PDF, Word, Excel, etc. (do not submit scanned versions of these documents)</a:t>
            </a:r>
          </a:p>
          <a:p>
            <a:pPr marL="450850" indent="-285750">
              <a:spcAft>
                <a:spcPts val="600"/>
              </a:spcAft>
              <a:buFont typeface="Arial" panose="020B0604020202020204" pitchFamily="34" charset="0"/>
              <a:buChar char="•"/>
            </a:pPr>
            <a:r>
              <a:rPr lang="en-US" sz="1600" dirty="0">
                <a:latin typeface="Segoe UI Semilight" panose="020B0402040204020203" pitchFamily="34" charset="0"/>
                <a:cs typeface="Segoe UI Semilight" panose="020B0402040204020203" pitchFamily="34" charset="0"/>
              </a:rPr>
              <a:t>Click “Submit organization” to finalize Organization section</a:t>
            </a:r>
          </a:p>
          <a:p>
            <a:pPr marL="450850" indent="-285750">
              <a:spcAft>
                <a:spcPts val="600"/>
              </a:spcAft>
              <a:buFont typeface="Arial" panose="020B0604020202020204" pitchFamily="34" charset="0"/>
              <a:buChar char="•"/>
            </a:pPr>
            <a:r>
              <a:rPr lang="en-US" sz="1600" dirty="0">
                <a:latin typeface="Segoe UI Semilight" panose="020B0402040204020203" pitchFamily="34" charset="0"/>
                <a:cs typeface="Segoe UI Semilight" panose="020B0402040204020203" pitchFamily="34" charset="0"/>
              </a:rPr>
              <a:t>You will not be able to submit a section until all required attachments are uploaded</a:t>
            </a:r>
          </a:p>
          <a:p>
            <a:pPr marL="450850" indent="-285750">
              <a:spcAft>
                <a:spcPts val="600"/>
              </a:spcAft>
              <a:buFont typeface="Arial" panose="020B0604020202020204" pitchFamily="34" charset="0"/>
              <a:buChar char="•"/>
            </a:pPr>
            <a:r>
              <a:rPr lang="en-US" sz="1600" dirty="0">
                <a:latin typeface="Segoe UI Semilight" panose="020B0402040204020203" pitchFamily="34" charset="0"/>
                <a:cs typeface="Segoe UI Semilight" panose="020B0402040204020203" pitchFamily="34" charset="0"/>
              </a:rPr>
              <a:t>Double check your work, once submitted you cannot edit this section</a:t>
            </a:r>
          </a:p>
          <a:p>
            <a:pPr marL="450850" indent="-285750">
              <a:spcAft>
                <a:spcPts val="600"/>
              </a:spcAft>
              <a:buFont typeface="Arial" panose="020B0604020202020204" pitchFamily="34" charset="0"/>
              <a:buChar char="•"/>
            </a:pPr>
            <a:r>
              <a:rPr lang="en-US" sz="1600" dirty="0">
                <a:latin typeface="Segoe UI Semilight" panose="020B0402040204020203" pitchFamily="34" charset="0"/>
                <a:cs typeface="Segoe UI Semilight" panose="020B0402040204020203" pitchFamily="34" charset="0"/>
              </a:rPr>
              <a:t>CapGrants will send an automated email to confirm organization registration</a:t>
            </a:r>
          </a:p>
          <a:p>
            <a:pPr marL="450850" indent="-285750">
              <a:spcAft>
                <a:spcPts val="600"/>
              </a:spcAft>
              <a:buFont typeface="Arial" panose="020B0604020202020204" pitchFamily="34" charset="0"/>
              <a:buChar char="•"/>
            </a:pPr>
            <a:r>
              <a:rPr lang="en-US" sz="1600" dirty="0">
                <a:latin typeface="Segoe UI Semilight" panose="020B0402040204020203" pitchFamily="34" charset="0"/>
                <a:cs typeface="Segoe UI Semilight" panose="020B0402040204020203" pitchFamily="34" charset="0"/>
              </a:rPr>
              <a:t>If you have any problems, please contact your project manager or email capitalrequest@culture.nyc.gov</a:t>
            </a:r>
          </a:p>
        </p:txBody>
      </p:sp>
      <p:pic>
        <p:nvPicPr>
          <p:cNvPr id="5" name="Content Placeholder 5" descr="Screenshot of org registration screen, emphasizing that the org should choose cultural from the drop down menu when choosing Org Type">
            <a:extLst>
              <a:ext uri="{FF2B5EF4-FFF2-40B4-BE49-F238E27FC236}">
                <a16:creationId xmlns:a16="http://schemas.microsoft.com/office/drawing/2014/main" id="{0B626BDD-ADEB-3793-AA4E-DE1A94A362A2}"/>
              </a:ext>
              <a:ext uri="{C183D7F6-B498-43B3-948B-1728B52AA6E4}">
                <adec:decorative xmlns:adec="http://schemas.microsoft.com/office/drawing/2017/decorative" val="0"/>
              </a:ext>
            </a:extLst>
          </p:cNvPr>
          <p:cNvPicPr>
            <a:picLocks noChangeAspect="1"/>
          </p:cNvPicPr>
          <p:nvPr/>
        </p:nvPicPr>
        <p:blipFill>
          <a:blip r:embed="rId3"/>
          <a:srcRect/>
          <a:stretch/>
        </p:blipFill>
        <p:spPr>
          <a:xfrm>
            <a:off x="6516019" y="996781"/>
            <a:ext cx="4697343" cy="3005868"/>
          </a:xfrm>
          <a:prstGeom prst="rect">
            <a:avLst/>
          </a:prstGeom>
          <a:solidFill>
            <a:schemeClr val="lt1"/>
          </a:solidFill>
          <a:ln w="9525" cap="flat" cmpd="sng">
            <a:noFill/>
            <a:prstDash val="solid"/>
            <a:round/>
            <a:headEnd type="none" w="sm" len="sm"/>
            <a:tailEnd type="none" w="sm" len="sm"/>
          </a:ln>
          <a:effectLst/>
        </p:spPr>
      </p:pic>
      <p:pic>
        <p:nvPicPr>
          <p:cNvPr id="11" name="Content Placeholder 5" descr="Screenshot of a successfully created organization. Note that Cultural is listed under the Organization Type column.">
            <a:extLst>
              <a:ext uri="{FF2B5EF4-FFF2-40B4-BE49-F238E27FC236}">
                <a16:creationId xmlns:a16="http://schemas.microsoft.com/office/drawing/2014/main" id="{8B3497F1-5C96-FC07-5060-D5B0C19BDCF7}"/>
              </a:ext>
              <a:ext uri="{C183D7F6-B498-43B3-948B-1728B52AA6E4}">
                <adec:decorative xmlns:adec="http://schemas.microsoft.com/office/drawing/2017/decorative" val="0"/>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516019" y="4222191"/>
            <a:ext cx="4791456" cy="2197463"/>
          </a:xfrm>
          <a:prstGeom prst="rect">
            <a:avLst/>
          </a:prstGeom>
          <a:solidFill>
            <a:schemeClr val="lt1"/>
          </a:solidFill>
          <a:ln w="9525" cap="flat" cmpd="sng">
            <a:noFill/>
            <a:prstDash val="solid"/>
            <a:round/>
            <a:headEnd type="none" w="sm" len="sm"/>
            <a:tailEnd type="none" w="sm" len="sm"/>
          </a:ln>
          <a:effectLst/>
        </p:spPr>
      </p:pic>
      <p:sp>
        <p:nvSpPr>
          <p:cNvPr id="7" name="Flowchart: Extract 6">
            <a:extLst>
              <a:ext uri="{FF2B5EF4-FFF2-40B4-BE49-F238E27FC236}">
                <a16:creationId xmlns:a16="http://schemas.microsoft.com/office/drawing/2014/main" id="{A50B7079-ADAB-CFB7-5B7F-ABEB3256CC72}"/>
              </a:ext>
              <a:ext uri="{C183D7F6-B498-43B3-948B-1728B52AA6E4}">
                <adec:decorative xmlns:adec="http://schemas.microsoft.com/office/drawing/2017/decorative" val="1"/>
              </a:ext>
            </a:extLst>
          </p:cNvPr>
          <p:cNvSpPr/>
          <p:nvPr/>
        </p:nvSpPr>
        <p:spPr>
          <a:xfrm rot="5400000">
            <a:off x="-236219" y="281940"/>
            <a:ext cx="777240" cy="304802"/>
          </a:xfrm>
          <a:prstGeom prst="flowChartExtract">
            <a:avLst/>
          </a:prstGeom>
          <a:solidFill>
            <a:srgbClr val="D2DB6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93951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DFDE4F26-53FC-5663-31B7-F263F5BF251E}"/>
              </a:ext>
              <a:ext uri="{C183D7F6-B498-43B3-948B-1728B52AA6E4}">
                <adec:decorative xmlns:adec="http://schemas.microsoft.com/office/drawing/2017/decorative" val="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6096003" y="3892084"/>
            <a:ext cx="5486397" cy="1935052"/>
          </a:xfrm>
          <a:prstGeom prst="rect">
            <a:avLst/>
          </a:prstGeom>
        </p:spPr>
      </p:pic>
      <p:sp>
        <p:nvSpPr>
          <p:cNvPr id="2" name="Title 1">
            <a:extLst>
              <a:ext uri="{FF2B5EF4-FFF2-40B4-BE49-F238E27FC236}">
                <a16:creationId xmlns:a16="http://schemas.microsoft.com/office/drawing/2014/main" id="{9CA492F1-B9B4-31F7-AEF3-1BA7ED7A26AE}"/>
              </a:ext>
            </a:extLst>
          </p:cNvPr>
          <p:cNvSpPr>
            <a:spLocks noGrp="1"/>
          </p:cNvSpPr>
          <p:nvPr>
            <p:ph type="title"/>
          </p:nvPr>
        </p:nvSpPr>
        <p:spPr/>
        <p:txBody>
          <a:bodyPr/>
          <a:lstStyle/>
          <a:p>
            <a:pPr marL="228600"/>
            <a:r>
              <a:rPr lang="en-US" dirty="0"/>
              <a:t>CapGrants Project Creation </a:t>
            </a:r>
            <a:r>
              <a:rPr lang="en-US" dirty="0">
                <a:solidFill>
                  <a:srgbClr val="FAFAFA"/>
                </a:solidFill>
              </a:rPr>
              <a:t>2</a:t>
            </a:r>
          </a:p>
        </p:txBody>
      </p:sp>
      <p:sp>
        <p:nvSpPr>
          <p:cNvPr id="4" name="Content Placeholder 2" descr="Project Creation:&#10;Click on the project tab at the top of the screen&#10;Click on Create New Capital Project&#10;Choose Project Type (choose Repurpose at DCLA direction only)&#10;Enter information in all fields on the project screen&#10;Three items to note:&#10;Click Add New Project Location, which will open a pop-up window, make sure you have pop-ups enabled for this site&#10;If you are requesting additional funding for an existing project, enter your existing Project ID&#10;Enter total City Council funding, then pick your individual Council member for them to review your request&#10;You can overwrite your uploads until you click submit&#10;Once you have confirmed that all information is correct, click submit&#10;No changes can occur once submit has been entered, double-check everything beforehand&#10;You will receive a confirmation email&#10;If you have any problems, please contact your project manager or email capitalrequest@culture.nyc.gov">
            <a:extLst>
              <a:ext uri="{FF2B5EF4-FFF2-40B4-BE49-F238E27FC236}">
                <a16:creationId xmlns:a16="http://schemas.microsoft.com/office/drawing/2014/main" id="{07C7D94D-3C09-2D10-A04A-34C03D2CF143}"/>
              </a:ext>
            </a:extLst>
          </p:cNvPr>
          <p:cNvSpPr txBox="1">
            <a:spLocks/>
          </p:cNvSpPr>
          <p:nvPr/>
        </p:nvSpPr>
        <p:spPr>
          <a:xfrm>
            <a:off x="609600" y="1009649"/>
            <a:ext cx="5486400" cy="5524499"/>
          </a:xfrm>
          <a:prstGeom prst="rect">
            <a:avLst/>
          </a:prstGeom>
          <a:ln>
            <a:noFill/>
          </a:ln>
          <a:effectLst/>
        </p:spPr>
        <p:txBody>
          <a:bodyPr anchor="ctr" anchorCtr="0"/>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Bef>
                <a:spcPts val="400"/>
              </a:spcBef>
              <a:spcAft>
                <a:spcPts val="200"/>
              </a:spcAft>
            </a:pPr>
            <a:r>
              <a:rPr lang="en-US" sz="1600" b="1" dirty="0">
                <a:latin typeface="Segoe UI Semilight" panose="020B0402040204020203" pitchFamily="34" charset="0"/>
                <a:cs typeface="Segoe UI Semilight" panose="020B0402040204020203" pitchFamily="34" charset="0"/>
              </a:rPr>
              <a:t>Project Creation:</a:t>
            </a:r>
          </a:p>
          <a:p>
            <a:pPr marL="285750" indent="-285750">
              <a:spcBef>
                <a:spcPts val="400"/>
              </a:spcBef>
              <a:spcAft>
                <a:spcPts val="400"/>
              </a:spcAft>
              <a:buFont typeface="Arial" panose="020B0604020202020204" pitchFamily="34" charset="0"/>
              <a:buChar char="•"/>
            </a:pPr>
            <a:r>
              <a:rPr lang="en-US" dirty="0">
                <a:latin typeface="Segoe UI Semilight" panose="020B0402040204020203" pitchFamily="34" charset="0"/>
                <a:cs typeface="Segoe UI Semilight" panose="020B0402040204020203" pitchFamily="34" charset="0"/>
              </a:rPr>
              <a:t>Click on the project tab at the top of the screen</a:t>
            </a:r>
          </a:p>
          <a:p>
            <a:pPr marL="285750" indent="-285750">
              <a:spcBef>
                <a:spcPts val="400"/>
              </a:spcBef>
              <a:spcAft>
                <a:spcPts val="400"/>
              </a:spcAft>
              <a:buFont typeface="Arial" panose="020B0604020202020204" pitchFamily="34" charset="0"/>
              <a:buChar char="•"/>
            </a:pPr>
            <a:r>
              <a:rPr lang="en-US" dirty="0">
                <a:latin typeface="Segoe UI Semilight" panose="020B0402040204020203" pitchFamily="34" charset="0"/>
                <a:cs typeface="Segoe UI Semilight" panose="020B0402040204020203" pitchFamily="34" charset="0"/>
              </a:rPr>
              <a:t>Click on Create New Capital Project</a:t>
            </a:r>
          </a:p>
          <a:p>
            <a:pPr marL="285750" indent="-285750">
              <a:spcBef>
                <a:spcPts val="400"/>
              </a:spcBef>
              <a:spcAft>
                <a:spcPts val="400"/>
              </a:spcAft>
              <a:buFont typeface="Arial" panose="020B0604020202020204" pitchFamily="34" charset="0"/>
              <a:buChar char="•"/>
            </a:pPr>
            <a:r>
              <a:rPr lang="en-US" dirty="0">
                <a:latin typeface="Segoe UI Semilight" panose="020B0402040204020203" pitchFamily="34" charset="0"/>
                <a:cs typeface="Segoe UI Semilight" panose="020B0402040204020203" pitchFamily="34" charset="0"/>
              </a:rPr>
              <a:t>Choose Project Type (choose Repurpose at DCLA direction only)</a:t>
            </a:r>
          </a:p>
          <a:p>
            <a:pPr marL="285750" indent="-285750">
              <a:spcBef>
                <a:spcPts val="400"/>
              </a:spcBef>
              <a:spcAft>
                <a:spcPts val="400"/>
              </a:spcAft>
              <a:buFont typeface="Arial" panose="020B0604020202020204" pitchFamily="34" charset="0"/>
              <a:buChar char="•"/>
            </a:pPr>
            <a:r>
              <a:rPr lang="en-US" dirty="0">
                <a:latin typeface="Segoe UI Semilight" panose="020B0402040204020203" pitchFamily="34" charset="0"/>
                <a:cs typeface="Segoe UI Semilight" panose="020B0402040204020203" pitchFamily="34" charset="0"/>
              </a:rPr>
              <a:t>Enter information in all fields on the project screen</a:t>
            </a:r>
          </a:p>
          <a:p>
            <a:pPr marL="285750" indent="-285750">
              <a:spcBef>
                <a:spcPts val="400"/>
              </a:spcBef>
              <a:spcAft>
                <a:spcPts val="400"/>
              </a:spcAft>
              <a:buFont typeface="Arial" panose="020B0604020202020204" pitchFamily="34" charset="0"/>
              <a:buChar char="•"/>
            </a:pPr>
            <a:r>
              <a:rPr lang="en-US" dirty="0">
                <a:latin typeface="Segoe UI Semilight" panose="020B0402040204020203" pitchFamily="34" charset="0"/>
                <a:cs typeface="Segoe UI Semilight" panose="020B0402040204020203" pitchFamily="34" charset="0"/>
              </a:rPr>
              <a:t>Three items to note:</a:t>
            </a:r>
          </a:p>
          <a:p>
            <a:pPr marL="631825" lvl="1" indent="-165100">
              <a:buSzPct val="50000"/>
              <a:buFont typeface="Courier New" panose="02070309020205020404" pitchFamily="49" charset="0"/>
              <a:buChar char="o"/>
            </a:pPr>
            <a:r>
              <a:rPr lang="en-US" dirty="0">
                <a:latin typeface="Segoe UI Semilight" panose="020B0402040204020203" pitchFamily="34" charset="0"/>
                <a:cs typeface="Segoe UI Semilight" panose="020B0402040204020203" pitchFamily="34" charset="0"/>
              </a:rPr>
              <a:t>Click Add New Project Location, which will open a pop-up window, make sure you have pop-ups enabled for this site</a:t>
            </a:r>
          </a:p>
          <a:p>
            <a:pPr marL="631825" lvl="1" indent="-165100">
              <a:buSzPct val="50000"/>
              <a:buFont typeface="Courier New" panose="02070309020205020404" pitchFamily="49" charset="0"/>
              <a:buChar char="o"/>
            </a:pPr>
            <a:r>
              <a:rPr lang="en-US" dirty="0">
                <a:latin typeface="Segoe UI Semilight" panose="020B0402040204020203" pitchFamily="34" charset="0"/>
                <a:cs typeface="Segoe UI Semilight" panose="020B0402040204020203" pitchFamily="34" charset="0"/>
              </a:rPr>
              <a:t>If you are requesting additional funding for an existing project, enter your existing Project ID</a:t>
            </a:r>
          </a:p>
          <a:p>
            <a:pPr marL="631825" lvl="1" indent="-165100">
              <a:buSzPct val="50000"/>
              <a:buFont typeface="Courier New" panose="02070309020205020404" pitchFamily="49" charset="0"/>
              <a:buChar char="o"/>
            </a:pPr>
            <a:r>
              <a:rPr lang="en-US" dirty="0">
                <a:latin typeface="Segoe UI Semilight" panose="020B0402040204020203" pitchFamily="34" charset="0"/>
                <a:cs typeface="Segoe UI Semilight" panose="020B0402040204020203" pitchFamily="34" charset="0"/>
              </a:rPr>
              <a:t>Enter total City Council funding, then pick your individual Council member for them to review your request</a:t>
            </a:r>
          </a:p>
          <a:p>
            <a:pPr marL="285750" lvl="1" indent="-285750">
              <a:spcBef>
                <a:spcPts val="400"/>
              </a:spcBef>
              <a:spcAft>
                <a:spcPts val="400"/>
              </a:spcAft>
              <a:buSzPct val="100000"/>
              <a:buFont typeface="Arial" panose="020B0604020202020204" pitchFamily="34" charset="0"/>
              <a:buChar char="•"/>
            </a:pPr>
            <a:r>
              <a:rPr lang="en-US" dirty="0">
                <a:latin typeface="Segoe UI Semilight" panose="020B0402040204020203" pitchFamily="34" charset="0"/>
                <a:ea typeface="Segoe UI Light" panose="020B0502040204020203" pitchFamily="34" charset="0"/>
                <a:cs typeface="Segoe UI Semilight" panose="020B0402040204020203" pitchFamily="34" charset="0"/>
              </a:rPr>
              <a:t>You can overwrite your uploads until you click submit</a:t>
            </a:r>
          </a:p>
          <a:p>
            <a:pPr marL="285750" lvl="1" indent="-285750">
              <a:spcBef>
                <a:spcPts val="400"/>
              </a:spcBef>
              <a:spcAft>
                <a:spcPts val="400"/>
              </a:spcAft>
              <a:buSzPct val="100000"/>
              <a:buFont typeface="Arial" panose="020B0604020202020204" pitchFamily="34" charset="0"/>
              <a:buChar char="•"/>
            </a:pPr>
            <a:r>
              <a:rPr lang="en-US" dirty="0">
                <a:latin typeface="Segoe UI Semilight" panose="020B0402040204020203" pitchFamily="34" charset="0"/>
                <a:ea typeface="Segoe UI Light" panose="020B0502040204020203" pitchFamily="34" charset="0"/>
                <a:cs typeface="Segoe UI Semilight" panose="020B0402040204020203" pitchFamily="34" charset="0"/>
              </a:rPr>
              <a:t>Once you have confirmed that all information is correct, click submit</a:t>
            </a:r>
          </a:p>
          <a:p>
            <a:pPr marL="285750" lvl="1" indent="-285750">
              <a:spcBef>
                <a:spcPts val="400"/>
              </a:spcBef>
              <a:spcAft>
                <a:spcPts val="400"/>
              </a:spcAft>
              <a:buSzPct val="100000"/>
              <a:buFont typeface="Arial" panose="020B0604020202020204" pitchFamily="34" charset="0"/>
              <a:buChar char="•"/>
            </a:pPr>
            <a:r>
              <a:rPr lang="en-US" dirty="0">
                <a:latin typeface="Segoe UI Semilight" panose="020B0402040204020203" pitchFamily="34" charset="0"/>
                <a:ea typeface="Segoe UI Light" panose="020B0502040204020203" pitchFamily="34" charset="0"/>
                <a:cs typeface="Segoe UI Semilight" panose="020B0402040204020203" pitchFamily="34" charset="0"/>
              </a:rPr>
              <a:t>No changes can occur once submit has been entered, double-check everything beforehand</a:t>
            </a:r>
          </a:p>
          <a:p>
            <a:pPr marL="285750" lvl="1" indent="-285750">
              <a:spcBef>
                <a:spcPts val="400"/>
              </a:spcBef>
              <a:spcAft>
                <a:spcPts val="400"/>
              </a:spcAft>
              <a:buSzPct val="100000"/>
              <a:buFont typeface="Arial" panose="020B0604020202020204" pitchFamily="34" charset="0"/>
              <a:buChar char="•"/>
            </a:pPr>
            <a:r>
              <a:rPr lang="en-US" dirty="0">
                <a:latin typeface="Segoe UI Semilight" panose="020B0402040204020203" pitchFamily="34" charset="0"/>
                <a:ea typeface="Segoe UI Light" panose="020B0502040204020203" pitchFamily="34" charset="0"/>
                <a:cs typeface="Segoe UI Semilight" panose="020B0402040204020203" pitchFamily="34" charset="0"/>
              </a:rPr>
              <a:t>You will receive a confirmation email</a:t>
            </a:r>
          </a:p>
          <a:p>
            <a:pPr marL="285750" indent="-285750">
              <a:spcBef>
                <a:spcPts val="400"/>
              </a:spcBef>
              <a:spcAft>
                <a:spcPts val="400"/>
              </a:spcAft>
              <a:buFont typeface="Arial" panose="020B0604020202020204" pitchFamily="34" charset="0"/>
              <a:buChar char="•"/>
            </a:pPr>
            <a:r>
              <a:rPr lang="en-US" dirty="0">
                <a:latin typeface="Segoe UI Semilight" panose="020B0402040204020203" pitchFamily="34" charset="0"/>
                <a:cs typeface="Segoe UI Semilight" panose="020B0402040204020203" pitchFamily="34" charset="0"/>
              </a:rPr>
              <a:t>If you have any problems, please contact your project manager or email capitalrequest@culture.nyc.gov</a:t>
            </a:r>
          </a:p>
        </p:txBody>
      </p:sp>
      <p:sp>
        <p:nvSpPr>
          <p:cNvPr id="3" name="Flowchart: Extract 2">
            <a:extLst>
              <a:ext uri="{FF2B5EF4-FFF2-40B4-BE49-F238E27FC236}">
                <a16:creationId xmlns:a16="http://schemas.microsoft.com/office/drawing/2014/main" id="{EF884DFD-68F8-7549-E3B6-C916EBD81A1F}"/>
              </a:ext>
              <a:ext uri="{C183D7F6-B498-43B3-948B-1728B52AA6E4}">
                <adec:decorative xmlns:adec="http://schemas.microsoft.com/office/drawing/2017/decorative" val="1"/>
              </a:ext>
            </a:extLst>
          </p:cNvPr>
          <p:cNvSpPr/>
          <p:nvPr/>
        </p:nvSpPr>
        <p:spPr>
          <a:xfrm rot="5400000">
            <a:off x="-236219" y="281940"/>
            <a:ext cx="777240" cy="304802"/>
          </a:xfrm>
          <a:prstGeom prst="flowChartExtract">
            <a:avLst/>
          </a:prstGeom>
          <a:solidFill>
            <a:srgbClr val="D2DB6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5">
            <a:extLst>
              <a:ext uri="{FF2B5EF4-FFF2-40B4-BE49-F238E27FC236}">
                <a16:creationId xmlns:a16="http://schemas.microsoft.com/office/drawing/2014/main" id="{7B5EBDB2-2CBC-01D8-B0DD-628A2646203F}"/>
              </a:ext>
              <a:ext uri="{C183D7F6-B498-43B3-948B-1728B52AA6E4}">
                <adec:decorative xmlns:adec="http://schemas.microsoft.com/office/drawing/2017/decorative" val="1"/>
              </a:ext>
            </a:extLst>
          </p:cNvPr>
          <p:cNvPicPr>
            <a:picLocks noGrp="1" noChangeAspect="1"/>
          </p:cNvPicPr>
          <p:nvPr>
            <p:ph sz="quarter" idx="11"/>
          </p:nvPr>
        </p:nvPicPr>
        <p:blipFill rotWithShape="1">
          <a:blip r:embed="rId3" cstate="email">
            <a:extLst>
              <a:ext uri="{28A0092B-C50C-407E-A947-70E740481C1C}">
                <a14:useLocalDpi xmlns:a14="http://schemas.microsoft.com/office/drawing/2010/main"/>
              </a:ext>
            </a:extLst>
          </a:blip>
          <a:srcRect/>
          <a:stretch/>
        </p:blipFill>
        <p:spPr>
          <a:xfrm>
            <a:off x="6196660" y="1177401"/>
            <a:ext cx="5285081" cy="2408105"/>
          </a:xfrm>
          <a:ln>
            <a:noFill/>
          </a:ln>
          <a:effectLst/>
        </p:spPr>
      </p:pic>
    </p:spTree>
    <p:extLst>
      <p:ext uri="{BB962C8B-B14F-4D97-AF65-F5344CB8AC3E}">
        <p14:creationId xmlns:p14="http://schemas.microsoft.com/office/powerpoint/2010/main" val="1548869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2000">
              <a:srgbClr val="FAFAFA"/>
            </a:gs>
            <a:gs pos="89000">
              <a:srgbClr val="FAFAFA"/>
            </a:gs>
            <a:gs pos="100000">
              <a:srgbClr val="FAFAFA"/>
            </a:gs>
          </a:gsLst>
          <a:path path="circle">
            <a:fillToRect l="50000" t="50000" r="50000" b="50000"/>
          </a:path>
        </a:gradFill>
        <a:effectLst/>
      </p:bgPr>
    </p:bg>
    <p:spTree>
      <p:nvGrpSpPr>
        <p:cNvPr id="1" name="Shape 472"/>
        <p:cNvGrpSpPr/>
        <p:nvPr/>
      </p:nvGrpSpPr>
      <p:grpSpPr>
        <a:xfrm>
          <a:off x="0" y="0"/>
          <a:ext cx="0" cy="0"/>
          <a:chOff x="0" y="0"/>
          <a:chExt cx="0" cy="0"/>
        </a:xfrm>
      </p:grpSpPr>
      <p:sp>
        <p:nvSpPr>
          <p:cNvPr id="473" name="Google Shape;473;p70"/>
          <p:cNvSpPr txBox="1">
            <a:spLocks noGrp="1"/>
          </p:cNvSpPr>
          <p:nvPr>
            <p:ph type="title"/>
          </p:nvPr>
        </p:nvSpPr>
        <p:spPr>
          <a:xfrm>
            <a:off x="0" y="0"/>
            <a:ext cx="12192000" cy="777240"/>
          </a:xfrm>
          <a:prstGeom prst="rect">
            <a:avLst/>
          </a:prstGeom>
          <a:noFill/>
          <a:ln>
            <a:noFill/>
          </a:ln>
        </p:spPr>
        <p:txBody>
          <a:bodyPr spcFirstLastPara="1" wrap="square" lIns="91425" tIns="45700" rIns="91425" bIns="45700" anchor="ctr" anchorCtr="0">
            <a:noAutofit/>
          </a:bodyPr>
          <a:lstStyle/>
          <a:p>
            <a:pPr marL="228600" lvl="0" indent="0" algn="l" rtl="0">
              <a:lnSpc>
                <a:spcPct val="100000"/>
              </a:lnSpc>
              <a:spcBef>
                <a:spcPts val="0"/>
              </a:spcBef>
              <a:spcAft>
                <a:spcPts val="0"/>
              </a:spcAft>
              <a:buClr>
                <a:schemeClr val="dk1"/>
              </a:buClr>
              <a:buSzPts val="4400"/>
              <a:buFont typeface="Roboto"/>
              <a:buNone/>
            </a:pPr>
            <a:r>
              <a:rPr lang="en-US" dirty="0"/>
              <a:t>Fun Fact #</a:t>
            </a:r>
            <a:r>
              <a:rPr lang="en-US" dirty="0">
                <a:solidFill>
                  <a:schemeClr val="tx1"/>
                </a:solidFill>
              </a:rPr>
              <a:t>5</a:t>
            </a:r>
            <a:r>
              <a:rPr lang="en-US" dirty="0"/>
              <a:t>: Don’t Scramble at the Last Minute</a:t>
            </a:r>
            <a:endParaRPr dirty="0"/>
          </a:p>
        </p:txBody>
      </p:sp>
      <p:sp>
        <p:nvSpPr>
          <p:cNvPr id="475" name="Google Shape;475;p70" descr="We recommend allowing extra time to submit your request due to the high volume of submissions on the deadline dates."/>
          <p:cNvSpPr>
            <a:spLocks noGrp="1"/>
          </p:cNvSpPr>
          <p:nvPr>
            <p:ph type="body" idx="2"/>
          </p:nvPr>
        </p:nvSpPr>
        <p:spPr>
          <a:xfrm>
            <a:off x="303276" y="5851216"/>
            <a:ext cx="11585448" cy="777240"/>
          </a:xfrm>
          <a:prstGeom prst="roundRect">
            <a:avLst>
              <a:gd name="adj" fmla="val 2403"/>
            </a:avLst>
          </a:prstGeom>
          <a:solidFill>
            <a:schemeClr val="lt1"/>
          </a:solidFill>
          <a:ln w="9525" cap="flat" cmpd="sng">
            <a:noFill/>
            <a:prstDash val="solid"/>
            <a:round/>
            <a:headEnd type="none" w="sm" len="sm"/>
            <a:tailEnd type="none" w="sm" len="sm"/>
          </a:ln>
          <a:effectLst/>
        </p:spPr>
        <p:txBody>
          <a:bodyPr spcFirstLastPara="1" wrap="square" lIns="91425" tIns="45700" rIns="91425" bIns="45700" anchor="ctr" anchorCtr="0">
            <a:noAutofit/>
          </a:bodyPr>
          <a:lstStyle/>
          <a:p>
            <a:pPr marL="234950" lvl="0" indent="0" algn="ctr" rtl="0">
              <a:lnSpc>
                <a:spcPct val="100000"/>
              </a:lnSpc>
              <a:spcBef>
                <a:spcPts val="0"/>
              </a:spcBef>
              <a:spcAft>
                <a:spcPts val="0"/>
              </a:spcAft>
              <a:buClr>
                <a:schemeClr val="dk1"/>
              </a:buClr>
              <a:buSzPts val="2000"/>
              <a:buNone/>
            </a:pPr>
            <a:r>
              <a:rPr lang="en-US" sz="2000" dirty="0"/>
              <a:t>We recommend allowing extra time to submit your request due to the high volume of submissions on the deadline dates.</a:t>
            </a:r>
            <a:endParaRPr dirty="0"/>
          </a:p>
        </p:txBody>
      </p:sp>
      <p:pic>
        <p:nvPicPr>
          <p:cNvPr id="5" name="Picture 2" descr="attention Icon 2526343">
            <a:extLst>
              <a:ext uri="{FF2B5EF4-FFF2-40B4-BE49-F238E27FC236}">
                <a16:creationId xmlns:a16="http://schemas.microsoft.com/office/drawing/2014/main" id="{F9FE58FB-31D3-9544-83C2-AC0D37A736D4}"/>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94674" y="5854240"/>
            <a:ext cx="741768" cy="74176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A group of people with papers panicing">
            <a:extLst>
              <a:ext uri="{FF2B5EF4-FFF2-40B4-BE49-F238E27FC236}">
                <a16:creationId xmlns:a16="http://schemas.microsoft.com/office/drawing/2014/main" id="{F5DFB1B5-AB3E-D9C7-4450-CBB4D3C91846}"/>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t="6011"/>
          <a:stretch/>
        </p:blipFill>
        <p:spPr bwMode="auto">
          <a:xfrm>
            <a:off x="3071972" y="683936"/>
            <a:ext cx="5497764" cy="51672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3320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2" name="Title 1">
            <a:extLst>
              <a:ext uri="{FF2B5EF4-FFF2-40B4-BE49-F238E27FC236}">
                <a16:creationId xmlns:a16="http://schemas.microsoft.com/office/drawing/2014/main" id="{04082441-AE7C-A5CC-4BF9-1C0C4A5DE5ED}"/>
              </a:ext>
            </a:extLst>
          </p:cNvPr>
          <p:cNvSpPr>
            <a:spLocks noGrp="1"/>
          </p:cNvSpPr>
          <p:nvPr>
            <p:ph type="title"/>
          </p:nvPr>
        </p:nvSpPr>
        <p:spPr>
          <a:xfrm>
            <a:off x="143836" y="0"/>
            <a:ext cx="12192000" cy="777240"/>
          </a:xfrm>
        </p:spPr>
        <p:txBody>
          <a:bodyPr/>
          <a:lstStyle/>
          <a:p>
            <a:r>
              <a:rPr lang="en-US" dirty="0">
                <a:solidFill>
                  <a:srgbClr val="FAFAFA"/>
                </a:solidFill>
                <a:latin typeface="Segoe UI Semibold" panose="020B0702040204020203" pitchFamily="34" charset="0"/>
                <a:cs typeface="Segoe UI Semibold" panose="020B0702040204020203" pitchFamily="34" charset="0"/>
              </a:rPr>
              <a:t>Section 5</a:t>
            </a:r>
          </a:p>
        </p:txBody>
      </p:sp>
      <p:pic>
        <p:nvPicPr>
          <p:cNvPr id="4" name="Picture 3" descr="Rendering of the Delacorte Theater Renovation. Image shows the theater with people walking  in front.">
            <a:extLst>
              <a:ext uri="{FF2B5EF4-FFF2-40B4-BE49-F238E27FC236}">
                <a16:creationId xmlns:a16="http://schemas.microsoft.com/office/drawing/2014/main" id="{7E34417F-91DE-1CF5-6B33-5E760F17A68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376512" y="782358"/>
            <a:ext cx="10805327" cy="6072594"/>
          </a:xfrm>
          <a:prstGeom prst="rect">
            <a:avLst/>
          </a:prstGeom>
        </p:spPr>
      </p:pic>
      <p:grpSp>
        <p:nvGrpSpPr>
          <p:cNvPr id="3" name="Group 2">
            <a:extLst>
              <a:ext uri="{FF2B5EF4-FFF2-40B4-BE49-F238E27FC236}">
                <a16:creationId xmlns:a16="http://schemas.microsoft.com/office/drawing/2014/main" id="{906C94CC-BC1E-C639-760A-094193E0F548}"/>
              </a:ext>
              <a:ext uri="{C183D7F6-B498-43B3-948B-1728B52AA6E4}">
                <adec:decorative xmlns:adec="http://schemas.microsoft.com/office/drawing/2017/decorative" val="1"/>
              </a:ext>
            </a:extLst>
          </p:cNvPr>
          <p:cNvGrpSpPr/>
          <p:nvPr/>
        </p:nvGrpSpPr>
        <p:grpSpPr>
          <a:xfrm>
            <a:off x="-10408" y="777240"/>
            <a:ext cx="318101" cy="5537330"/>
            <a:chOff x="-13057" y="777240"/>
            <a:chExt cx="318101" cy="5537330"/>
          </a:xfrm>
        </p:grpSpPr>
        <p:sp>
          <p:nvSpPr>
            <p:cNvPr id="5" name="Flowchart: Extract 4">
              <a:extLst>
                <a:ext uri="{FF2B5EF4-FFF2-40B4-BE49-F238E27FC236}">
                  <a16:creationId xmlns:a16="http://schemas.microsoft.com/office/drawing/2014/main" id="{DD233AED-88A6-6563-F3DF-EE5B1D92E1AD}"/>
                </a:ext>
                <a:ext uri="{C183D7F6-B498-43B3-948B-1728B52AA6E4}">
                  <adec:decorative xmlns:adec="http://schemas.microsoft.com/office/drawing/2017/decorative" val="1"/>
                </a:ext>
              </a:extLst>
            </p:cNvPr>
            <p:cNvSpPr/>
            <p:nvPr/>
          </p:nvSpPr>
          <p:spPr>
            <a:xfrm rot="5400000">
              <a:off x="-236075" y="1013459"/>
              <a:ext cx="777240" cy="304802"/>
            </a:xfrm>
            <a:prstGeom prst="flowChartExtract">
              <a:avLst/>
            </a:prstGeom>
            <a:solidFill>
              <a:srgbClr val="D58BA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lowchart: Extract 6">
              <a:extLst>
                <a:ext uri="{FF2B5EF4-FFF2-40B4-BE49-F238E27FC236}">
                  <a16:creationId xmlns:a16="http://schemas.microsoft.com/office/drawing/2014/main" id="{76B15415-9DD9-35E1-7A5F-33915EA460CC}"/>
                </a:ext>
                <a:ext uri="{C183D7F6-B498-43B3-948B-1728B52AA6E4}">
                  <adec:decorative xmlns:adec="http://schemas.microsoft.com/office/drawing/2017/decorative" val="1"/>
                </a:ext>
              </a:extLst>
            </p:cNvPr>
            <p:cNvSpPr/>
            <p:nvPr/>
          </p:nvSpPr>
          <p:spPr>
            <a:xfrm rot="5400000">
              <a:off x="-247566" y="2887275"/>
              <a:ext cx="777240" cy="304802"/>
            </a:xfrm>
            <a:prstGeom prst="flowChartExtract">
              <a:avLst/>
            </a:prstGeom>
            <a:solidFill>
              <a:srgbClr val="39CD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lowchart: Extract 7">
              <a:extLst>
                <a:ext uri="{FF2B5EF4-FFF2-40B4-BE49-F238E27FC236}">
                  <a16:creationId xmlns:a16="http://schemas.microsoft.com/office/drawing/2014/main" id="{F9429774-F4DF-BEBC-73E0-B51B7CB59B0F}"/>
                </a:ext>
                <a:ext uri="{C183D7F6-B498-43B3-948B-1728B52AA6E4}">
                  <adec:decorative xmlns:adec="http://schemas.microsoft.com/office/drawing/2017/decorative" val="1"/>
                </a:ext>
              </a:extLst>
            </p:cNvPr>
            <p:cNvSpPr/>
            <p:nvPr/>
          </p:nvSpPr>
          <p:spPr>
            <a:xfrm rot="5400000">
              <a:off x="-249276" y="3869513"/>
              <a:ext cx="777240" cy="304802"/>
            </a:xfrm>
            <a:prstGeom prst="flowChartExtract">
              <a:avLst/>
            </a:prstGeom>
            <a:solidFill>
              <a:srgbClr val="D2DB6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lowchart: Extract 9">
              <a:extLst>
                <a:ext uri="{FF2B5EF4-FFF2-40B4-BE49-F238E27FC236}">
                  <a16:creationId xmlns:a16="http://schemas.microsoft.com/office/drawing/2014/main" id="{5C6CC553-6CE3-F128-4F2C-C33B5571DEF7}"/>
                </a:ext>
                <a:ext uri="{C183D7F6-B498-43B3-948B-1728B52AA6E4}">
                  <adec:decorative xmlns:adec="http://schemas.microsoft.com/office/drawing/2017/decorative" val="1"/>
                </a:ext>
              </a:extLst>
            </p:cNvPr>
            <p:cNvSpPr/>
            <p:nvPr/>
          </p:nvSpPr>
          <p:spPr>
            <a:xfrm rot="5400000">
              <a:off x="-235977" y="5773549"/>
              <a:ext cx="777240" cy="304802"/>
            </a:xfrm>
            <a:prstGeom prst="flowChartExtract">
              <a:avLst/>
            </a:prstGeom>
            <a:solidFill>
              <a:srgbClr val="D67BB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lowchart: Extract 10">
              <a:extLst>
                <a:ext uri="{FF2B5EF4-FFF2-40B4-BE49-F238E27FC236}">
                  <a16:creationId xmlns:a16="http://schemas.microsoft.com/office/drawing/2014/main" id="{6BD73639-79E4-A453-DBA5-20E4481E0C50}"/>
                </a:ext>
                <a:ext uri="{C183D7F6-B498-43B3-948B-1728B52AA6E4}">
                  <adec:decorative xmlns:adec="http://schemas.microsoft.com/office/drawing/2017/decorative" val="1"/>
                </a:ext>
              </a:extLst>
            </p:cNvPr>
            <p:cNvSpPr/>
            <p:nvPr/>
          </p:nvSpPr>
          <p:spPr>
            <a:xfrm rot="5400000">
              <a:off x="-236219" y="1997617"/>
              <a:ext cx="777240" cy="304802"/>
            </a:xfrm>
            <a:prstGeom prst="flowChartExtract">
              <a:avLst/>
            </a:prstGeom>
            <a:solidFill>
              <a:srgbClr val="C1B8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TextBox 26">
            <a:extLst>
              <a:ext uri="{FF2B5EF4-FFF2-40B4-BE49-F238E27FC236}">
                <a16:creationId xmlns:a16="http://schemas.microsoft.com/office/drawing/2014/main" id="{D1F33F5C-4A5B-AB82-346F-C5CA76790C8C}"/>
              </a:ext>
            </a:extLst>
          </p:cNvPr>
          <p:cNvSpPr txBox="1"/>
          <p:nvPr/>
        </p:nvSpPr>
        <p:spPr>
          <a:xfrm>
            <a:off x="4481" y="4585312"/>
            <a:ext cx="5253318" cy="777240"/>
          </a:xfrm>
          <a:prstGeom prst="homePlate">
            <a:avLst>
              <a:gd name="adj" fmla="val 40421"/>
            </a:avLst>
          </a:prstGeom>
          <a:solidFill>
            <a:srgbClr val="FFBA5D"/>
          </a:solidFill>
        </p:spPr>
        <p:txBody>
          <a:bodyPr wrap="none" rtlCol="0" anchor="t" anchorCtr="0">
            <a:noAutofit/>
          </a:bodyPr>
          <a:lstStyle/>
          <a:p>
            <a:r>
              <a:rPr lang="en-US" sz="4400" i="1" dirty="0">
                <a:latin typeface="Segoe UI Semibold" panose="020B0702040204020203" pitchFamily="34" charset="0"/>
                <a:cs typeface="Segoe UI Semibold" panose="020B0702040204020203" pitchFamily="34" charset="0"/>
              </a:rPr>
              <a:t>Key Dates and Info</a:t>
            </a:r>
          </a:p>
        </p:txBody>
      </p:sp>
      <p:sp>
        <p:nvSpPr>
          <p:cNvPr id="6" name="Google Shape;136;p2">
            <a:extLst>
              <a:ext uri="{FF2B5EF4-FFF2-40B4-BE49-F238E27FC236}">
                <a16:creationId xmlns:a16="http://schemas.microsoft.com/office/drawing/2014/main" id="{493FFF78-0F38-0EC3-8C72-CD77214EDB35}"/>
              </a:ext>
              <a:ext uri="{C183D7F6-B498-43B3-948B-1728B52AA6E4}">
                <adec:decorative xmlns:adec="http://schemas.microsoft.com/office/drawing/2017/decorative" val="1"/>
              </a:ext>
            </a:extLst>
          </p:cNvPr>
          <p:cNvSpPr/>
          <p:nvPr/>
        </p:nvSpPr>
        <p:spPr>
          <a:xfrm>
            <a:off x="8676640" y="6524446"/>
            <a:ext cx="3515360" cy="333554"/>
          </a:xfrm>
          <a:prstGeom prst="roundRect">
            <a:avLst>
              <a:gd name="adj" fmla="val 0"/>
            </a:avLst>
          </a:prstGeom>
          <a:noFill/>
          <a:ln w="9525" cap="flat" cmpd="sng">
            <a:noFill/>
            <a:prstDash val="solid"/>
            <a:round/>
            <a:headEnd type="none" w="sm" len="sm"/>
            <a:tailEnd type="none" w="sm" len="sm"/>
          </a:ln>
          <a:effectLst/>
        </p:spPr>
        <p:txBody>
          <a:bodyPr spcFirstLastPara="1" wrap="square" lIns="91425" tIns="45700" rIns="91425" bIns="45700" anchor="ctr" anchorCtr="0">
            <a:normAutofit/>
          </a:bodyPr>
          <a:lstStyle/>
          <a:p>
            <a:pPr marL="236220" lvl="1">
              <a:lnSpc>
                <a:spcPct val="80000"/>
              </a:lnSpc>
              <a:buClr>
                <a:schemeClr val="dk1"/>
              </a:buClr>
              <a:buSzPts val="1200"/>
            </a:pPr>
            <a:r>
              <a:rPr lang="en-US" sz="1200" b="1" dirty="0">
                <a:solidFill>
                  <a:schemeClr val="bg1"/>
                </a:solidFill>
                <a:latin typeface="Segoe UI Semilight" panose="020B0402040204020203" pitchFamily="34" charset="0"/>
                <a:ea typeface="Roboto"/>
                <a:cs typeface="Segoe UI Semilight" panose="020B0402040204020203" pitchFamily="34" charset="0"/>
                <a:sym typeface="Roboto"/>
              </a:rPr>
              <a:t>Rendering of the Delacorte Theater Renovation</a:t>
            </a:r>
            <a:endParaRPr lang="en-US" sz="1200" b="1" i="0" u="none" strike="noStrike" cap="none" dirty="0">
              <a:solidFill>
                <a:schemeClr val="bg1"/>
              </a:solidFill>
              <a:latin typeface="Segoe UI Semilight" panose="020B0402040204020203" pitchFamily="34" charset="0"/>
              <a:ea typeface="Roboto"/>
              <a:cs typeface="Segoe UI Semilight" panose="020B0402040204020203" pitchFamily="34" charset="0"/>
            </a:endParaRPr>
          </a:p>
        </p:txBody>
      </p:sp>
    </p:spTree>
    <p:extLst>
      <p:ext uri="{BB962C8B-B14F-4D97-AF65-F5344CB8AC3E}">
        <p14:creationId xmlns:p14="http://schemas.microsoft.com/office/powerpoint/2010/main" val="1277865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80"/>
        <p:cNvGrpSpPr/>
        <p:nvPr/>
      </p:nvGrpSpPr>
      <p:grpSpPr>
        <a:xfrm>
          <a:off x="0" y="0"/>
          <a:ext cx="0" cy="0"/>
          <a:chOff x="0" y="0"/>
          <a:chExt cx="0" cy="0"/>
        </a:xfrm>
      </p:grpSpPr>
      <p:sp>
        <p:nvSpPr>
          <p:cNvPr id="481" name="Google Shape;481;p47"/>
          <p:cNvSpPr txBox="1">
            <a:spLocks noGrp="1"/>
          </p:cNvSpPr>
          <p:nvPr>
            <p:ph type="title"/>
          </p:nvPr>
        </p:nvSpPr>
        <p:spPr>
          <a:xfrm>
            <a:off x="0" y="0"/>
            <a:ext cx="12192000" cy="777240"/>
          </a:xfrm>
          <a:prstGeom prst="rect">
            <a:avLst/>
          </a:prstGeom>
          <a:noFill/>
          <a:ln>
            <a:noFill/>
          </a:ln>
        </p:spPr>
        <p:txBody>
          <a:bodyPr spcFirstLastPara="1" wrap="square" lIns="91425" tIns="45700" rIns="91425" bIns="45700" anchor="ctr" anchorCtr="0">
            <a:noAutofit/>
          </a:bodyPr>
          <a:lstStyle/>
          <a:p>
            <a:pPr marL="228600" lvl="0" indent="0" algn="l" rtl="0">
              <a:lnSpc>
                <a:spcPct val="100000"/>
              </a:lnSpc>
              <a:spcBef>
                <a:spcPts val="0"/>
              </a:spcBef>
              <a:spcAft>
                <a:spcPts val="0"/>
              </a:spcAft>
              <a:buClr>
                <a:schemeClr val="dk1"/>
              </a:buClr>
              <a:buSzPts val="4400"/>
              <a:buFont typeface="Roboto"/>
              <a:buNone/>
            </a:pPr>
            <a:r>
              <a:rPr lang="en-US" dirty="0"/>
              <a:t>Capital Request – Key Dates</a:t>
            </a:r>
            <a:endParaRPr dirty="0"/>
          </a:p>
        </p:txBody>
      </p:sp>
      <p:sp>
        <p:nvSpPr>
          <p:cNvPr id="482" name="Google Shape;482;p47" descr="Request Forms    Live Friday, December 22, 2023&#10;Forms available for download&#10;&#10;DCLA Office Hours end, so many days before BP Deadline&#10;Support for DCLA forms ends&#10;&#10;Borough President (BP)  Thursday, February 22, 2024 at 5:00 pm&#10;Submission deadline for all project requests that include BP Funding (i.e. BP funds only or BP and DCLA/CC)&#10;If your request is to all three sources, the deadline is February 23.&#10;&#10;&#10;City Council (CC) &amp; DCLA  Thursday, March 21, 2024 at 5:00 pm&#10;Submission deadline for CC and/or DCLA (Mayoral) funds.&#10;&#10;&#10;Please check with your Borough President or City Council member to determine whether they have supplemental applications or earlier deadlines. DCLA does not always have the most up to date information on this."/>
          <p:cNvSpPr>
            <a:spLocks noGrp="1"/>
          </p:cNvSpPr>
          <p:nvPr>
            <p:ph type="body" idx="4294967295"/>
          </p:nvPr>
        </p:nvSpPr>
        <p:spPr>
          <a:xfrm>
            <a:off x="304800" y="1002584"/>
            <a:ext cx="11582400" cy="4495800"/>
          </a:xfrm>
          <a:prstGeom prst="roundRect">
            <a:avLst>
              <a:gd name="adj" fmla="val 1043"/>
            </a:avLst>
          </a:prstGeom>
          <a:solidFill>
            <a:schemeClr val="lt1"/>
          </a:solidFill>
          <a:ln>
            <a:noFill/>
          </a:ln>
          <a:effectLst/>
        </p:spPr>
        <p:txBody>
          <a:bodyPr spcFirstLastPara="1" wrap="square" lIns="91425" tIns="45700" rIns="91425" bIns="45700" anchor="ctr" anchorCtr="0">
            <a:noAutofit/>
          </a:bodyPr>
          <a:lstStyle/>
          <a:p>
            <a:pPr marL="233045" lvl="0" indent="0" algn="l" rtl="0">
              <a:lnSpc>
                <a:spcPct val="100000"/>
              </a:lnSpc>
              <a:spcBef>
                <a:spcPts val="0"/>
              </a:spcBef>
              <a:spcAft>
                <a:spcPts val="0"/>
              </a:spcAft>
              <a:buClr>
                <a:schemeClr val="dk1"/>
              </a:buClr>
              <a:buSzPts val="1800"/>
              <a:buNone/>
            </a:pPr>
            <a:r>
              <a:rPr lang="en-US" sz="1800" b="1" u="sng" dirty="0">
                <a:latin typeface="Segoe UI Semilight" panose="020B0402040204020203" pitchFamily="34" charset="0"/>
                <a:cs typeface="Segoe UI Semilight" panose="020B0402040204020203" pitchFamily="34" charset="0"/>
              </a:rPr>
              <a:t>Request Forms 			Live Friday, December 22, 2023</a:t>
            </a:r>
            <a:endParaRPr lang="en-US" sz="1800" dirty="0">
              <a:latin typeface="Segoe UI Semilight" panose="020B0402040204020203" pitchFamily="34" charset="0"/>
              <a:cs typeface="Segoe UI Semilight" panose="020B0402040204020203" pitchFamily="34" charset="0"/>
            </a:endParaRPr>
          </a:p>
          <a:p>
            <a:pPr marL="233045" lvl="0" indent="0" algn="l" rtl="0">
              <a:lnSpc>
                <a:spcPct val="100000"/>
              </a:lnSpc>
              <a:spcBef>
                <a:spcPts val="0"/>
              </a:spcBef>
              <a:spcAft>
                <a:spcPts val="0"/>
              </a:spcAft>
              <a:buClr>
                <a:schemeClr val="dk1"/>
              </a:buClr>
              <a:buSzPts val="1400"/>
              <a:buNone/>
            </a:pPr>
            <a:r>
              <a:rPr lang="en-US" sz="1800" dirty="0">
                <a:latin typeface="Segoe UI Semilight" panose="020B0402040204020203" pitchFamily="34" charset="0"/>
                <a:cs typeface="Segoe UI Semilight" panose="020B0402040204020203" pitchFamily="34" charset="0"/>
              </a:rPr>
              <a:t>Forms available for download</a:t>
            </a:r>
          </a:p>
          <a:p>
            <a:pPr marL="233045" lvl="0" indent="0" algn="l" rtl="0">
              <a:lnSpc>
                <a:spcPct val="100000"/>
              </a:lnSpc>
              <a:spcBef>
                <a:spcPts val="0"/>
              </a:spcBef>
              <a:spcAft>
                <a:spcPts val="0"/>
              </a:spcAft>
              <a:buClr>
                <a:schemeClr val="dk1"/>
              </a:buClr>
              <a:buSzPts val="1600"/>
              <a:buNone/>
            </a:pPr>
            <a:endParaRPr lang="en-US" sz="1800" b="1" dirty="0">
              <a:latin typeface="Segoe UI Semilight" panose="020B0402040204020203" pitchFamily="34" charset="0"/>
              <a:cs typeface="Segoe UI Semilight" panose="020B0402040204020203" pitchFamily="34" charset="0"/>
            </a:endParaRPr>
          </a:p>
          <a:p>
            <a:pPr marL="233045" lvl="0" indent="0" algn="l" rtl="0">
              <a:lnSpc>
                <a:spcPct val="100000"/>
              </a:lnSpc>
              <a:spcBef>
                <a:spcPts val="0"/>
              </a:spcBef>
              <a:spcAft>
                <a:spcPts val="0"/>
              </a:spcAft>
              <a:buClr>
                <a:schemeClr val="dk1"/>
              </a:buClr>
              <a:buSzPts val="1600"/>
              <a:buNone/>
            </a:pPr>
            <a:endParaRPr lang="en-US" sz="1800" b="1" dirty="0">
              <a:latin typeface="Segoe UI Semilight" panose="020B0402040204020203" pitchFamily="34" charset="0"/>
              <a:cs typeface="Segoe UI Semilight" panose="020B0402040204020203" pitchFamily="34" charset="0"/>
            </a:endParaRPr>
          </a:p>
          <a:p>
            <a:pPr marL="233045" lvl="0" indent="0" algn="l" rtl="0">
              <a:lnSpc>
                <a:spcPct val="100000"/>
              </a:lnSpc>
              <a:spcBef>
                <a:spcPts val="0"/>
              </a:spcBef>
              <a:spcAft>
                <a:spcPts val="0"/>
              </a:spcAft>
              <a:buClr>
                <a:schemeClr val="dk1"/>
              </a:buClr>
              <a:buSzPts val="1800"/>
              <a:buNone/>
            </a:pPr>
            <a:r>
              <a:rPr lang="en-US" sz="1800" b="1" u="sng" dirty="0">
                <a:latin typeface="Segoe UI Semilight"/>
                <a:cs typeface="Segoe UI Semilight"/>
              </a:rPr>
              <a:t>Borough President (BP)		</a:t>
            </a:r>
            <a:r>
              <a:rPr lang="en-US" sz="1800" b="1" u="sng" dirty="0">
                <a:solidFill>
                  <a:srgbClr val="CC0000"/>
                </a:solidFill>
                <a:latin typeface="Segoe UI Semilight"/>
                <a:cs typeface="Segoe UI Semilight"/>
              </a:rPr>
              <a:t>Thursday, February 22, 2024 at 5:00 pm</a:t>
            </a:r>
            <a:endParaRPr sz="1800" dirty="0">
              <a:latin typeface="Segoe UI Semilight"/>
              <a:cs typeface="Segoe UI Semilight"/>
            </a:endParaRPr>
          </a:p>
          <a:p>
            <a:pPr marL="233045" lvl="0" indent="0" algn="l" rtl="0">
              <a:lnSpc>
                <a:spcPct val="100000"/>
              </a:lnSpc>
              <a:spcBef>
                <a:spcPts val="0"/>
              </a:spcBef>
              <a:spcAft>
                <a:spcPts val="0"/>
              </a:spcAft>
              <a:buClr>
                <a:schemeClr val="dk1"/>
              </a:buClr>
              <a:buSzPts val="1400"/>
              <a:buNone/>
            </a:pPr>
            <a:r>
              <a:rPr lang="en-US" sz="1800" dirty="0">
                <a:latin typeface="Segoe UI Semilight"/>
                <a:cs typeface="Segoe UI Semilight"/>
              </a:rPr>
              <a:t>Submission deadline for all project requests that include BP Funding (i.e. BP funds </a:t>
            </a:r>
            <a:r>
              <a:rPr lang="en-US" sz="1800" b="1" dirty="0">
                <a:latin typeface="Segoe UI Semilight"/>
                <a:cs typeface="Segoe UI Semilight"/>
              </a:rPr>
              <a:t>only</a:t>
            </a:r>
            <a:r>
              <a:rPr lang="en-US" sz="1800" dirty="0">
                <a:latin typeface="Segoe UI Semilight"/>
                <a:cs typeface="Segoe UI Semilight"/>
              </a:rPr>
              <a:t> or BP </a:t>
            </a:r>
            <a:r>
              <a:rPr lang="en-US" sz="1800" b="1" dirty="0">
                <a:latin typeface="Segoe UI Semilight"/>
                <a:cs typeface="Segoe UI Semilight"/>
              </a:rPr>
              <a:t>and</a:t>
            </a:r>
            <a:r>
              <a:rPr lang="en-US" sz="1800" dirty="0">
                <a:latin typeface="Segoe UI Semilight"/>
                <a:cs typeface="Segoe UI Semilight"/>
              </a:rPr>
              <a:t> DCLA/CC)</a:t>
            </a:r>
          </a:p>
          <a:p>
            <a:pPr marL="233045" lvl="0" indent="0" algn="l" rtl="0">
              <a:lnSpc>
                <a:spcPct val="100000"/>
              </a:lnSpc>
              <a:spcBef>
                <a:spcPts val="0"/>
              </a:spcBef>
              <a:spcAft>
                <a:spcPts val="0"/>
              </a:spcAft>
              <a:buClr>
                <a:schemeClr val="dk1"/>
              </a:buClr>
              <a:buSzPts val="1400"/>
              <a:buNone/>
            </a:pPr>
            <a:r>
              <a:rPr lang="en-US" sz="1800" b="1" dirty="0">
                <a:latin typeface="Segoe UI Semilight" panose="020B0402040204020203" pitchFamily="34" charset="0"/>
                <a:cs typeface="Segoe UI Semilight" panose="020B0402040204020203" pitchFamily="34" charset="0"/>
              </a:rPr>
              <a:t>If your request is to all three sources, the deadline is February 22.</a:t>
            </a:r>
            <a:endParaRPr sz="1800" dirty="0">
              <a:latin typeface="Segoe UI Semilight" panose="020B0402040204020203" pitchFamily="34" charset="0"/>
              <a:cs typeface="Segoe UI Semilight" panose="020B0402040204020203" pitchFamily="34" charset="0"/>
            </a:endParaRPr>
          </a:p>
          <a:p>
            <a:pPr marL="233045" lvl="0" indent="0" algn="l" rtl="0">
              <a:lnSpc>
                <a:spcPct val="100000"/>
              </a:lnSpc>
              <a:spcBef>
                <a:spcPts val="0"/>
              </a:spcBef>
              <a:spcAft>
                <a:spcPts val="0"/>
              </a:spcAft>
              <a:buClr>
                <a:schemeClr val="dk1"/>
              </a:buClr>
              <a:buSzPts val="1600"/>
              <a:buNone/>
            </a:pPr>
            <a:endParaRPr lang="en-US" sz="1800" dirty="0">
              <a:latin typeface="Segoe UI Semilight" panose="020B0402040204020203" pitchFamily="34" charset="0"/>
              <a:cs typeface="Segoe UI Semilight" panose="020B0402040204020203" pitchFamily="34" charset="0"/>
            </a:endParaRPr>
          </a:p>
          <a:p>
            <a:pPr marL="233045" lvl="0" indent="0" algn="l" rtl="0">
              <a:lnSpc>
                <a:spcPct val="100000"/>
              </a:lnSpc>
              <a:spcBef>
                <a:spcPts val="0"/>
              </a:spcBef>
              <a:spcAft>
                <a:spcPts val="0"/>
              </a:spcAft>
              <a:buClr>
                <a:schemeClr val="dk1"/>
              </a:buClr>
              <a:buSzPts val="1600"/>
              <a:buNone/>
            </a:pPr>
            <a:endParaRPr sz="1800" dirty="0">
              <a:latin typeface="Segoe UI Semilight" panose="020B0402040204020203" pitchFamily="34" charset="0"/>
              <a:cs typeface="Segoe UI Semilight" panose="020B0402040204020203" pitchFamily="34" charset="0"/>
            </a:endParaRPr>
          </a:p>
          <a:p>
            <a:pPr marL="233045" lvl="0" indent="0" algn="l" rtl="0">
              <a:lnSpc>
                <a:spcPct val="100000"/>
              </a:lnSpc>
              <a:spcBef>
                <a:spcPts val="0"/>
              </a:spcBef>
              <a:spcAft>
                <a:spcPts val="0"/>
              </a:spcAft>
              <a:buClr>
                <a:schemeClr val="dk1"/>
              </a:buClr>
              <a:buSzPts val="1800"/>
              <a:buNone/>
            </a:pPr>
            <a:r>
              <a:rPr lang="en-US" sz="1800" b="1" u="sng" dirty="0">
                <a:latin typeface="Segoe UI Semilight"/>
                <a:cs typeface="Segoe UI Semilight"/>
              </a:rPr>
              <a:t>City Council (CC) &amp; DCLA		Thursday, March 21, 2024 at 5:00 pm</a:t>
            </a:r>
            <a:endParaRPr sz="1800" dirty="0">
              <a:latin typeface="Segoe UI Semilight"/>
              <a:cs typeface="Segoe UI Semilight"/>
            </a:endParaRPr>
          </a:p>
          <a:p>
            <a:pPr marL="233045" lvl="0" indent="0" algn="l" rtl="0">
              <a:lnSpc>
                <a:spcPct val="80000"/>
              </a:lnSpc>
              <a:spcBef>
                <a:spcPts val="280"/>
              </a:spcBef>
              <a:spcAft>
                <a:spcPts val="0"/>
              </a:spcAft>
              <a:buClr>
                <a:schemeClr val="dk1"/>
              </a:buClr>
              <a:buSzPts val="1400"/>
              <a:buNone/>
            </a:pPr>
            <a:r>
              <a:rPr lang="en-US" sz="1800" dirty="0">
                <a:latin typeface="Segoe UI Semilight" panose="020B0402040204020203" pitchFamily="34" charset="0"/>
                <a:cs typeface="Segoe UI Semilight" panose="020B0402040204020203" pitchFamily="34" charset="0"/>
              </a:rPr>
              <a:t>Submission deadline for CC and/or DCLA (Mayoral) funds.</a:t>
            </a:r>
            <a:endParaRPr sz="1800" dirty="0">
              <a:latin typeface="Segoe UI Semilight" panose="020B0402040204020203" pitchFamily="34" charset="0"/>
              <a:cs typeface="Segoe UI Semilight" panose="020B0402040204020203" pitchFamily="34" charset="0"/>
            </a:endParaRPr>
          </a:p>
          <a:p>
            <a:pPr marL="233045" lvl="0" indent="0" algn="l" rtl="0">
              <a:lnSpc>
                <a:spcPct val="80000"/>
              </a:lnSpc>
              <a:spcBef>
                <a:spcPts val="220"/>
              </a:spcBef>
              <a:spcAft>
                <a:spcPts val="0"/>
              </a:spcAft>
              <a:buClr>
                <a:schemeClr val="dk1"/>
              </a:buClr>
              <a:buSzPts val="1100"/>
              <a:buNone/>
            </a:pPr>
            <a:endParaRPr lang="en-US" sz="1800" dirty="0">
              <a:latin typeface="Segoe UI Semilight" panose="020B0402040204020203" pitchFamily="34" charset="0"/>
              <a:cs typeface="Segoe UI Semilight" panose="020B0402040204020203" pitchFamily="34" charset="0"/>
            </a:endParaRPr>
          </a:p>
          <a:p>
            <a:pPr marL="233045" lvl="0" indent="0" algn="l" rtl="0">
              <a:lnSpc>
                <a:spcPct val="80000"/>
              </a:lnSpc>
              <a:spcBef>
                <a:spcPts val="220"/>
              </a:spcBef>
              <a:spcAft>
                <a:spcPts val="0"/>
              </a:spcAft>
              <a:buClr>
                <a:schemeClr val="dk1"/>
              </a:buClr>
              <a:buSzPts val="1100"/>
              <a:buNone/>
            </a:pPr>
            <a:endParaRPr sz="1800" dirty="0">
              <a:latin typeface="Segoe UI Semilight" panose="020B0402040204020203" pitchFamily="34" charset="0"/>
              <a:cs typeface="Segoe UI Semilight" panose="020B0402040204020203" pitchFamily="34" charset="0"/>
            </a:endParaRPr>
          </a:p>
          <a:p>
            <a:pPr marL="172720" lvl="0" indent="-1270" algn="l" rtl="0">
              <a:lnSpc>
                <a:spcPct val="80000"/>
              </a:lnSpc>
              <a:spcBef>
                <a:spcPts val="280"/>
              </a:spcBef>
              <a:spcAft>
                <a:spcPts val="0"/>
              </a:spcAft>
              <a:buClr>
                <a:schemeClr val="dk1"/>
              </a:buClr>
              <a:buSzPts val="1400"/>
              <a:buNone/>
            </a:pPr>
            <a:r>
              <a:rPr lang="en-US" sz="1800" dirty="0">
                <a:latin typeface="Segoe UI Semilight" panose="020B0402040204020203" pitchFamily="34" charset="0"/>
                <a:cs typeface="Segoe UI Semilight" panose="020B0402040204020203" pitchFamily="34" charset="0"/>
              </a:rPr>
              <a:t>Please check with your Borough President or City Council member to determine whether they have supplemental applications or earlier deadlines. DCLA does not always have the most up to date information on this.</a:t>
            </a:r>
            <a:endParaRPr sz="1800" dirty="0">
              <a:latin typeface="Segoe UI Semilight" panose="020B0402040204020203" pitchFamily="34" charset="0"/>
              <a:cs typeface="Segoe UI Semilight" panose="020B0402040204020203" pitchFamily="34" charset="0"/>
            </a:endParaRPr>
          </a:p>
        </p:txBody>
      </p:sp>
      <p:sp>
        <p:nvSpPr>
          <p:cNvPr id="483" name="Google Shape;483;p47" descr="There will be no technical support after the 5pm deadline on either date.&#10;  You will not have the opportunity to submit your request after your given deadline."/>
          <p:cNvSpPr>
            <a:spLocks noGrp="1"/>
          </p:cNvSpPr>
          <p:nvPr>
            <p:ph type="body" idx="3"/>
          </p:nvPr>
        </p:nvSpPr>
        <p:spPr>
          <a:xfrm>
            <a:off x="304800" y="5851216"/>
            <a:ext cx="11582400" cy="800442"/>
          </a:xfrm>
          <a:prstGeom prst="roundRect">
            <a:avLst>
              <a:gd name="adj" fmla="val 4394"/>
            </a:avLst>
          </a:prstGeom>
          <a:solidFill>
            <a:srgbClr val="BFC2DB"/>
          </a:solidFill>
          <a:ln w="9525" cap="flat" cmpd="sng">
            <a:noFill/>
            <a:prstDash val="solid"/>
            <a:round/>
            <a:headEnd type="none" w="sm" len="sm"/>
            <a:tailEnd type="none" w="sm" len="sm"/>
          </a:ln>
          <a:effectLst/>
        </p:spPr>
        <p:txBody>
          <a:bodyPr spcFirstLastPara="1" wrap="square" lIns="91425" tIns="45700" rIns="91425" bIns="45700" anchor="ctr" anchorCtr="0">
            <a:noAutofit/>
          </a:bodyPr>
          <a:lstStyle/>
          <a:p>
            <a:pPr marL="341313" lvl="0" indent="0" algn="ctr" rtl="0">
              <a:lnSpc>
                <a:spcPct val="80000"/>
              </a:lnSpc>
              <a:spcBef>
                <a:spcPts val="280"/>
              </a:spcBef>
              <a:spcAft>
                <a:spcPts val="0"/>
              </a:spcAft>
              <a:buClr>
                <a:schemeClr val="dk1"/>
              </a:buClr>
              <a:buSzPts val="1400"/>
              <a:buNone/>
            </a:pPr>
            <a:r>
              <a:rPr lang="en-US" sz="2000" b="1" dirty="0">
                <a:latin typeface="Segoe UI Semilight" panose="020B0402040204020203" pitchFamily="34" charset="0"/>
                <a:cs typeface="Segoe UI Semilight" panose="020B0402040204020203" pitchFamily="34" charset="0"/>
              </a:rPr>
              <a:t>There will be no technical support after </a:t>
            </a:r>
            <a:r>
              <a:rPr lang="en-US" sz="2000" b="1" dirty="0">
                <a:solidFill>
                  <a:srgbClr val="C00000"/>
                </a:solidFill>
                <a:latin typeface="Segoe UI Semilight" panose="020B0402040204020203" pitchFamily="34" charset="0"/>
                <a:cs typeface="Segoe UI Semilight" panose="020B0402040204020203" pitchFamily="34" charset="0"/>
              </a:rPr>
              <a:t>4pm</a:t>
            </a:r>
            <a:r>
              <a:rPr lang="en-US" sz="2000" b="1" dirty="0">
                <a:latin typeface="Segoe UI Semilight" panose="020B0402040204020203" pitchFamily="34" charset="0"/>
                <a:cs typeface="Segoe UI Semilight" panose="020B0402040204020203" pitchFamily="34" charset="0"/>
              </a:rPr>
              <a:t> on either date.</a:t>
            </a:r>
            <a:endParaRPr lang="en-US" sz="2000" dirty="0">
              <a:latin typeface="Segoe UI Semilight" panose="020B0402040204020203" pitchFamily="34" charset="0"/>
              <a:cs typeface="Segoe UI Semilight" panose="020B0402040204020203" pitchFamily="34" charset="0"/>
            </a:endParaRPr>
          </a:p>
          <a:p>
            <a:pPr marL="341313" lvl="0" indent="0" algn="ctr" rtl="0">
              <a:lnSpc>
                <a:spcPct val="80000"/>
              </a:lnSpc>
              <a:spcBef>
                <a:spcPts val="280"/>
              </a:spcBef>
              <a:spcAft>
                <a:spcPts val="0"/>
              </a:spcAft>
              <a:buClr>
                <a:schemeClr val="dk1"/>
              </a:buClr>
              <a:buSzPts val="1400"/>
              <a:buNone/>
            </a:pPr>
            <a:r>
              <a:rPr lang="en-US" sz="2000" b="1" dirty="0">
                <a:latin typeface="Segoe UI Semilight" panose="020B0402040204020203" pitchFamily="34" charset="0"/>
                <a:cs typeface="Segoe UI Semilight" panose="020B0402040204020203" pitchFamily="34" charset="0"/>
              </a:rPr>
              <a:t>  You will not have the opportunity to submit your request after the given deadline.</a:t>
            </a:r>
            <a:endParaRPr lang="en-US" sz="2000" dirty="0">
              <a:latin typeface="Segoe UI Semilight" panose="020B0402040204020203" pitchFamily="34" charset="0"/>
              <a:cs typeface="Segoe UI Semilight" panose="020B0402040204020203" pitchFamily="34" charset="0"/>
            </a:endParaRPr>
          </a:p>
        </p:txBody>
      </p:sp>
      <p:pic>
        <p:nvPicPr>
          <p:cNvPr id="5" name="Picture 4">
            <a:extLst>
              <a:ext uri="{FF2B5EF4-FFF2-40B4-BE49-F238E27FC236}">
                <a16:creationId xmlns:a16="http://schemas.microsoft.com/office/drawing/2014/main" id="{C37A01C4-272C-EEED-4B5C-6470C32DA63B}"/>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73421" y="5803652"/>
            <a:ext cx="805665" cy="805665"/>
          </a:xfrm>
          <a:prstGeom prst="rect">
            <a:avLst/>
          </a:prstGeom>
        </p:spPr>
      </p:pic>
      <p:sp>
        <p:nvSpPr>
          <p:cNvPr id="3" name="Flowchart: Extract 2">
            <a:extLst>
              <a:ext uri="{FF2B5EF4-FFF2-40B4-BE49-F238E27FC236}">
                <a16:creationId xmlns:a16="http://schemas.microsoft.com/office/drawing/2014/main" id="{3B2795BB-6F17-A591-E278-816E112AF40A}"/>
              </a:ext>
              <a:ext uri="{C183D7F6-B498-43B3-948B-1728B52AA6E4}">
                <adec:decorative xmlns:adec="http://schemas.microsoft.com/office/drawing/2017/decorative" val="1"/>
              </a:ext>
            </a:extLst>
          </p:cNvPr>
          <p:cNvSpPr/>
          <p:nvPr/>
        </p:nvSpPr>
        <p:spPr>
          <a:xfrm rot="5400000">
            <a:off x="-236219" y="300990"/>
            <a:ext cx="777240" cy="304802"/>
          </a:xfrm>
          <a:prstGeom prst="flowChartExtract">
            <a:avLst/>
          </a:prstGeom>
          <a:solidFill>
            <a:srgbClr val="FFBA5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88"/>
        <p:cNvGrpSpPr/>
        <p:nvPr/>
      </p:nvGrpSpPr>
      <p:grpSpPr>
        <a:xfrm>
          <a:off x="0" y="0"/>
          <a:ext cx="0" cy="0"/>
          <a:chOff x="0" y="0"/>
          <a:chExt cx="0" cy="0"/>
        </a:xfrm>
      </p:grpSpPr>
      <p:sp>
        <p:nvSpPr>
          <p:cNvPr id="489" name="Google Shape;489;p48"/>
          <p:cNvSpPr txBox="1">
            <a:spLocks noGrp="1"/>
          </p:cNvSpPr>
          <p:nvPr>
            <p:ph type="title"/>
          </p:nvPr>
        </p:nvSpPr>
        <p:spPr>
          <a:xfrm>
            <a:off x="0" y="0"/>
            <a:ext cx="12192000" cy="777240"/>
          </a:xfrm>
          <a:prstGeom prst="rect">
            <a:avLst/>
          </a:prstGeom>
          <a:noFill/>
          <a:ln>
            <a:noFill/>
          </a:ln>
        </p:spPr>
        <p:txBody>
          <a:bodyPr spcFirstLastPara="1" wrap="square" lIns="91425" tIns="45700" rIns="91425" bIns="45700" anchor="ctr" anchorCtr="0">
            <a:noAutofit/>
          </a:bodyPr>
          <a:lstStyle/>
          <a:p>
            <a:pPr marL="228600" lvl="0" indent="0" algn="l" rtl="0">
              <a:lnSpc>
                <a:spcPct val="100000"/>
              </a:lnSpc>
              <a:spcBef>
                <a:spcPts val="0"/>
              </a:spcBef>
              <a:spcAft>
                <a:spcPts val="0"/>
              </a:spcAft>
              <a:buClr>
                <a:schemeClr val="dk1"/>
              </a:buClr>
              <a:buSzPts val="4400"/>
              <a:buFont typeface="Roboto"/>
              <a:buNone/>
            </a:pPr>
            <a:r>
              <a:rPr lang="en-US" dirty="0"/>
              <a:t>Useful Links </a:t>
            </a:r>
            <a:r>
              <a:rPr lang="en-US" dirty="0">
                <a:solidFill>
                  <a:srgbClr val="FAFAFA"/>
                </a:solidFill>
              </a:rPr>
              <a:t>1</a:t>
            </a:r>
            <a:endParaRPr dirty="0">
              <a:solidFill>
                <a:srgbClr val="FAFAFA"/>
              </a:solidFill>
            </a:endParaRPr>
          </a:p>
        </p:txBody>
      </p:sp>
      <p:sp>
        <p:nvSpPr>
          <p:cNvPr id="490" name="Google Shape;490;p48" descr="DCLA: for instructions on downloading the Capital Funding Request Package link and additional information&#10;OMB CapGrants link&#10;Find information about your organization’s property:&#10;In GOAT link, the Geographic Online Address Translator, by NYC Planning&#10;In ACRIS link, the Automated City Register Information System by NYC’s Department of Finance&#10;Borough President’s offices: Bronx link – Brooklyn link – Manhattan link – Queens link  – Staten Island link&#10;City Council Members link&#10;The Speaker’s office: SpeakerScheduling@council.nyc.gov"/>
          <p:cNvSpPr>
            <a:spLocks noGrp="1"/>
          </p:cNvSpPr>
          <p:nvPr>
            <p:ph type="body" idx="4294967295"/>
          </p:nvPr>
        </p:nvSpPr>
        <p:spPr>
          <a:xfrm>
            <a:off x="304800" y="990600"/>
            <a:ext cx="11480800" cy="5330952"/>
          </a:xfrm>
          <a:prstGeom prst="roundRect">
            <a:avLst>
              <a:gd name="adj" fmla="val 0"/>
            </a:avLst>
          </a:prstGeom>
          <a:solidFill>
            <a:schemeClr val="lt1"/>
          </a:solidFill>
          <a:ln>
            <a:noFill/>
          </a:ln>
          <a:effectLst/>
        </p:spPr>
        <p:txBody>
          <a:bodyPr spcFirstLastPara="1" wrap="square" lIns="91425" tIns="45700" rIns="91425" bIns="45700" anchor="ctr" anchorCtr="0">
            <a:noAutofit/>
          </a:bodyPr>
          <a:lstStyle/>
          <a:p>
            <a:pPr marL="233363" lvl="0" indent="0" algn="l" rtl="0">
              <a:lnSpc>
                <a:spcPct val="110000"/>
              </a:lnSpc>
              <a:spcBef>
                <a:spcPts val="0"/>
              </a:spcBef>
              <a:spcAft>
                <a:spcPts val="0"/>
              </a:spcAft>
              <a:buClr>
                <a:schemeClr val="dk1"/>
              </a:buClr>
              <a:buSzPts val="2000"/>
              <a:buNone/>
            </a:pPr>
            <a:r>
              <a:rPr lang="en-US" sz="2000" b="1" dirty="0">
                <a:solidFill>
                  <a:schemeClr val="tx1"/>
                </a:solidFill>
                <a:latin typeface="Segoe UI Semilight" panose="020B0402040204020203" pitchFamily="34" charset="0"/>
                <a:cs typeface="Segoe UI Semilight" panose="020B0402040204020203" pitchFamily="34" charset="0"/>
              </a:rPr>
              <a:t>DCLA:</a:t>
            </a:r>
            <a:r>
              <a:rPr lang="en-US" sz="2000" dirty="0">
                <a:solidFill>
                  <a:schemeClr val="tx1"/>
                </a:solidFill>
                <a:latin typeface="Segoe UI Semilight" panose="020B0402040204020203" pitchFamily="34" charset="0"/>
                <a:cs typeface="Segoe UI Semilight" panose="020B0402040204020203" pitchFamily="34" charset="0"/>
              </a:rPr>
              <a:t> for instructions on </a:t>
            </a:r>
            <a:r>
              <a:rPr lang="en-US" sz="2000" u="sng" dirty="0">
                <a:solidFill>
                  <a:srgbClr val="E59B50"/>
                </a:solidFill>
                <a:latin typeface="Segoe UI Semilight" panose="020B0402040204020203" pitchFamily="34" charset="0"/>
                <a:cs typeface="Segoe UI Semilight" panose="020B0402040204020203" pitchFamily="34" charset="0"/>
                <a:hlinkClick r:id="rId3">
                  <a:extLst>
                    <a:ext uri="{A12FA001-AC4F-418D-AE19-62706E023703}">
                      <ahyp:hlinkClr xmlns:ahyp="http://schemas.microsoft.com/office/drawing/2018/hyperlinkcolor" val="tx"/>
                    </a:ext>
                  </a:extLst>
                </a:hlinkClick>
              </a:rPr>
              <a:t>downloading the Capital Funding Request Package</a:t>
            </a:r>
            <a:r>
              <a:rPr lang="en-US" sz="2000" dirty="0">
                <a:solidFill>
                  <a:srgbClr val="E59B50"/>
                </a:solidFill>
                <a:latin typeface="Segoe UI Semilight" panose="020B0402040204020203" pitchFamily="34" charset="0"/>
                <a:cs typeface="Segoe UI Semilight" panose="020B0402040204020203" pitchFamily="34" charset="0"/>
              </a:rPr>
              <a:t> </a:t>
            </a:r>
            <a:r>
              <a:rPr lang="en-US" sz="2000" dirty="0">
                <a:solidFill>
                  <a:schemeClr val="tx1"/>
                </a:solidFill>
                <a:latin typeface="Segoe UI Semilight" panose="020B0402040204020203" pitchFamily="34" charset="0"/>
                <a:cs typeface="Segoe UI Semilight" panose="020B0402040204020203" pitchFamily="34" charset="0"/>
              </a:rPr>
              <a:t>and additional information</a:t>
            </a:r>
            <a:endParaRPr sz="2000" b="1" dirty="0">
              <a:solidFill>
                <a:schemeClr val="tx1"/>
              </a:solidFill>
              <a:latin typeface="Segoe UI Semilight" panose="020B0402040204020203" pitchFamily="34" charset="0"/>
              <a:cs typeface="Segoe UI Semilight" panose="020B0402040204020203" pitchFamily="34" charset="0"/>
            </a:endParaRPr>
          </a:p>
          <a:p>
            <a:pPr marL="233363" lvl="0" indent="0">
              <a:lnSpc>
                <a:spcPct val="110000"/>
              </a:lnSpc>
              <a:spcBef>
                <a:spcPts val="1800"/>
              </a:spcBef>
              <a:buSzPts val="2000"/>
            </a:pPr>
            <a:r>
              <a:rPr lang="en-US" sz="2000" b="1" dirty="0">
                <a:solidFill>
                  <a:srgbClr val="E59B50"/>
                </a:solidFill>
                <a:latin typeface="Segoe UI Semilight" panose="020B0402040204020203" pitchFamily="34" charset="0"/>
                <a:cs typeface="Segoe UI Semilight" panose="020B0402040204020203" pitchFamily="34" charset="0"/>
                <a:hlinkClick r:id="rId4">
                  <a:extLst>
                    <a:ext uri="{A12FA001-AC4F-418D-AE19-62706E023703}">
                      <ahyp:hlinkClr xmlns:ahyp="http://schemas.microsoft.com/office/drawing/2018/hyperlinkcolor" val="tx"/>
                    </a:ext>
                  </a:extLst>
                </a:hlinkClick>
              </a:rPr>
              <a:t>OMB CapGrants</a:t>
            </a:r>
            <a:endParaRPr sz="2000" b="1" dirty="0">
              <a:solidFill>
                <a:srgbClr val="E59B50"/>
              </a:solidFill>
              <a:highlight>
                <a:srgbClr val="FFFF00"/>
              </a:highlight>
              <a:latin typeface="Segoe UI Semilight" panose="020B0402040204020203" pitchFamily="34" charset="0"/>
              <a:cs typeface="Segoe UI Semilight" panose="020B0402040204020203" pitchFamily="34" charset="0"/>
            </a:endParaRPr>
          </a:p>
          <a:p>
            <a:pPr marL="233363" lvl="0" indent="0">
              <a:lnSpc>
                <a:spcPct val="90000"/>
              </a:lnSpc>
              <a:spcBef>
                <a:spcPts val="2200"/>
              </a:spcBef>
              <a:buSzPts val="2000"/>
            </a:pPr>
            <a:r>
              <a:rPr lang="en-US" sz="2000" b="1" dirty="0">
                <a:solidFill>
                  <a:schemeClr val="tx1"/>
                </a:solidFill>
                <a:latin typeface="Segoe UI Semilight" panose="020B0402040204020203" pitchFamily="34" charset="0"/>
                <a:cs typeface="Segoe UI Semilight" panose="020B0402040204020203" pitchFamily="34" charset="0"/>
              </a:rPr>
              <a:t>Find information about your organization’s property:</a:t>
            </a:r>
            <a:endParaRPr lang="en-US" sz="2000" dirty="0">
              <a:solidFill>
                <a:schemeClr val="tx1"/>
              </a:solidFill>
              <a:latin typeface="Segoe UI Semilight" panose="020B0402040204020203" pitchFamily="34" charset="0"/>
              <a:cs typeface="Segoe UI Semilight" panose="020B0402040204020203" pitchFamily="34" charset="0"/>
            </a:endParaRPr>
          </a:p>
          <a:p>
            <a:pPr marL="520700" lvl="0" indent="-285750" algn="l" rtl="0">
              <a:lnSpc>
                <a:spcPct val="90000"/>
              </a:lnSpc>
              <a:spcBef>
                <a:spcPts val="1000"/>
              </a:spcBef>
              <a:spcAft>
                <a:spcPts val="0"/>
              </a:spcAft>
              <a:buClr>
                <a:schemeClr val="dk1"/>
              </a:buClr>
              <a:buSzPts val="2000"/>
              <a:buFont typeface="Arial"/>
              <a:buChar char="•"/>
            </a:pPr>
            <a:r>
              <a:rPr lang="en-US" sz="2000" dirty="0">
                <a:solidFill>
                  <a:schemeClr val="tx1"/>
                </a:solidFill>
                <a:latin typeface="Segoe UI Semilight" panose="020B0402040204020203" pitchFamily="34" charset="0"/>
                <a:cs typeface="Segoe UI Semilight" panose="020B0402040204020203" pitchFamily="34" charset="0"/>
              </a:rPr>
              <a:t>In </a:t>
            </a:r>
            <a:r>
              <a:rPr lang="en-US" sz="2000" b="1" dirty="0">
                <a:solidFill>
                  <a:srgbClr val="E59B50"/>
                </a:solidFill>
                <a:latin typeface="Segoe UI Semilight" panose="020B0402040204020203" pitchFamily="34" charset="0"/>
                <a:cs typeface="Segoe UI Semilight" panose="020B0402040204020203" pitchFamily="34" charset="0"/>
                <a:hlinkClick r:id="rId5">
                  <a:extLst>
                    <a:ext uri="{A12FA001-AC4F-418D-AE19-62706E023703}">
                      <ahyp:hlinkClr xmlns:ahyp="http://schemas.microsoft.com/office/drawing/2018/hyperlinkcolor" val="tx"/>
                    </a:ext>
                  </a:extLst>
                </a:hlinkClick>
              </a:rPr>
              <a:t>GOAT</a:t>
            </a:r>
            <a:r>
              <a:rPr lang="en-US" sz="2000" dirty="0">
                <a:solidFill>
                  <a:schemeClr val="tx1"/>
                </a:solidFill>
                <a:latin typeface="Segoe UI Semilight" panose="020B0402040204020203" pitchFamily="34" charset="0"/>
                <a:cs typeface="Segoe UI Semilight" panose="020B0402040204020203" pitchFamily="34" charset="0"/>
              </a:rPr>
              <a:t>, the Geographic Online Address Translator, by NYC Planning</a:t>
            </a:r>
            <a:endParaRPr sz="2000" dirty="0">
              <a:solidFill>
                <a:schemeClr val="tx1"/>
              </a:solidFill>
              <a:latin typeface="Segoe UI Semilight" panose="020B0402040204020203" pitchFamily="34" charset="0"/>
              <a:cs typeface="Segoe UI Semilight" panose="020B0402040204020203" pitchFamily="34" charset="0"/>
            </a:endParaRPr>
          </a:p>
          <a:p>
            <a:pPr marL="520700" lvl="0" indent="-285750" algn="l" rtl="0">
              <a:lnSpc>
                <a:spcPct val="90000"/>
              </a:lnSpc>
              <a:spcBef>
                <a:spcPts val="1000"/>
              </a:spcBef>
              <a:spcAft>
                <a:spcPts val="0"/>
              </a:spcAft>
              <a:buClr>
                <a:schemeClr val="dk1"/>
              </a:buClr>
              <a:buSzPts val="2000"/>
              <a:buFont typeface="Arial"/>
              <a:buChar char="•"/>
            </a:pPr>
            <a:r>
              <a:rPr lang="en-US" sz="2000" dirty="0">
                <a:solidFill>
                  <a:schemeClr val="tx1"/>
                </a:solidFill>
                <a:latin typeface="Segoe UI Semilight" panose="020B0402040204020203" pitchFamily="34" charset="0"/>
                <a:cs typeface="Segoe UI Semilight" panose="020B0402040204020203" pitchFamily="34" charset="0"/>
              </a:rPr>
              <a:t>In </a:t>
            </a:r>
            <a:r>
              <a:rPr lang="en-US" sz="2000" b="1" dirty="0">
                <a:solidFill>
                  <a:srgbClr val="E59B50"/>
                </a:solidFill>
                <a:latin typeface="Segoe UI Semilight" panose="020B0402040204020203" pitchFamily="34" charset="0"/>
                <a:cs typeface="Segoe UI Semilight" panose="020B0402040204020203" pitchFamily="34" charset="0"/>
                <a:hlinkClick r:id="rId6">
                  <a:extLst>
                    <a:ext uri="{A12FA001-AC4F-418D-AE19-62706E023703}">
                      <ahyp:hlinkClr xmlns:ahyp="http://schemas.microsoft.com/office/drawing/2018/hyperlinkcolor" val="tx"/>
                    </a:ext>
                  </a:extLst>
                </a:hlinkClick>
              </a:rPr>
              <a:t>ACRIS</a:t>
            </a:r>
            <a:r>
              <a:rPr lang="en-US" sz="2000" dirty="0">
                <a:solidFill>
                  <a:schemeClr val="tx1"/>
                </a:solidFill>
                <a:latin typeface="Segoe UI Semilight" panose="020B0402040204020203" pitchFamily="34" charset="0"/>
                <a:cs typeface="Segoe UI Semilight" panose="020B0402040204020203" pitchFamily="34" charset="0"/>
              </a:rPr>
              <a:t>, the Automated City Register Information System by NYC’s Department of Finance</a:t>
            </a:r>
          </a:p>
          <a:p>
            <a:pPr marL="520700" lvl="0" indent="-285750" algn="l" rtl="0">
              <a:lnSpc>
                <a:spcPct val="90000"/>
              </a:lnSpc>
              <a:spcBef>
                <a:spcPts val="1000"/>
              </a:spcBef>
              <a:spcAft>
                <a:spcPts val="0"/>
              </a:spcAft>
              <a:buClr>
                <a:schemeClr val="dk1"/>
              </a:buClr>
              <a:buSzPts val="2000"/>
              <a:buFont typeface="Arial"/>
              <a:buChar char="•"/>
            </a:pPr>
            <a:r>
              <a:rPr lang="en-US" sz="2000" b="1" dirty="0">
                <a:solidFill>
                  <a:schemeClr val="tx1"/>
                </a:solidFill>
                <a:latin typeface="Segoe UI Semilight" panose="020B0402040204020203" pitchFamily="34" charset="0"/>
                <a:cs typeface="Segoe UI Semilight" panose="020B0402040204020203" pitchFamily="34" charset="0"/>
              </a:rPr>
              <a:t>Borough President’s offices: </a:t>
            </a:r>
            <a:r>
              <a:rPr lang="en-US" sz="2000" u="sng" dirty="0">
                <a:solidFill>
                  <a:srgbClr val="E59B50"/>
                </a:solidFill>
                <a:latin typeface="Segoe UI Semilight" panose="020B0402040204020203" pitchFamily="34" charset="0"/>
                <a:cs typeface="Segoe UI Semilight" panose="020B0402040204020203" pitchFamily="34" charset="0"/>
                <a:hlinkClick r:id="rId7">
                  <a:extLst>
                    <a:ext uri="{A12FA001-AC4F-418D-AE19-62706E023703}">
                      <ahyp:hlinkClr xmlns:ahyp="http://schemas.microsoft.com/office/drawing/2018/hyperlinkcolor" val="tx"/>
                    </a:ext>
                  </a:extLst>
                </a:hlinkClick>
              </a:rPr>
              <a:t>Bronx</a:t>
            </a:r>
            <a:r>
              <a:rPr lang="en-US" sz="2000" dirty="0">
                <a:solidFill>
                  <a:schemeClr val="tx1"/>
                </a:solidFill>
                <a:latin typeface="Segoe UI Semilight" panose="020B0402040204020203" pitchFamily="34" charset="0"/>
                <a:cs typeface="Segoe UI Semilight" panose="020B0402040204020203" pitchFamily="34" charset="0"/>
              </a:rPr>
              <a:t> – </a:t>
            </a:r>
            <a:r>
              <a:rPr lang="en-US" sz="2000" u="sng" dirty="0">
                <a:solidFill>
                  <a:srgbClr val="E59B50"/>
                </a:solidFill>
                <a:latin typeface="Segoe UI Semilight" panose="020B0402040204020203" pitchFamily="34" charset="0"/>
                <a:cs typeface="Segoe UI Semilight" panose="020B0402040204020203" pitchFamily="34" charset="0"/>
                <a:hlinkClick r:id="rId8">
                  <a:extLst>
                    <a:ext uri="{A12FA001-AC4F-418D-AE19-62706E023703}">
                      <ahyp:hlinkClr xmlns:ahyp="http://schemas.microsoft.com/office/drawing/2018/hyperlinkcolor" val="tx"/>
                    </a:ext>
                  </a:extLst>
                </a:hlinkClick>
              </a:rPr>
              <a:t>Brooklyn</a:t>
            </a:r>
            <a:r>
              <a:rPr lang="en-US" sz="2000" dirty="0">
                <a:solidFill>
                  <a:schemeClr val="tx1"/>
                </a:solidFill>
                <a:latin typeface="Segoe UI Semilight" panose="020B0402040204020203" pitchFamily="34" charset="0"/>
                <a:cs typeface="Segoe UI Semilight" panose="020B0402040204020203" pitchFamily="34" charset="0"/>
              </a:rPr>
              <a:t> – </a:t>
            </a:r>
            <a:r>
              <a:rPr lang="en-US" sz="2000" u="sng" dirty="0">
                <a:solidFill>
                  <a:srgbClr val="E59B50"/>
                </a:solidFill>
                <a:latin typeface="Segoe UI Semilight" panose="020B0402040204020203" pitchFamily="34" charset="0"/>
                <a:cs typeface="Segoe UI Semilight" panose="020B0402040204020203" pitchFamily="34" charset="0"/>
                <a:hlinkClick r:id="rId9">
                  <a:extLst>
                    <a:ext uri="{A12FA001-AC4F-418D-AE19-62706E023703}">
                      <ahyp:hlinkClr xmlns:ahyp="http://schemas.microsoft.com/office/drawing/2018/hyperlinkcolor" val="tx"/>
                    </a:ext>
                  </a:extLst>
                </a:hlinkClick>
              </a:rPr>
              <a:t>Manhattan</a:t>
            </a:r>
            <a:r>
              <a:rPr lang="en-US" sz="2000" dirty="0">
                <a:solidFill>
                  <a:srgbClr val="E59B50"/>
                </a:solidFill>
                <a:latin typeface="Segoe UI Semilight" panose="020B0402040204020203" pitchFamily="34" charset="0"/>
                <a:cs typeface="Segoe UI Semilight" panose="020B0402040204020203" pitchFamily="34" charset="0"/>
              </a:rPr>
              <a:t> </a:t>
            </a:r>
            <a:r>
              <a:rPr lang="en-US" sz="2000" dirty="0">
                <a:solidFill>
                  <a:schemeClr val="tx1"/>
                </a:solidFill>
                <a:latin typeface="Segoe UI Semilight" panose="020B0402040204020203" pitchFamily="34" charset="0"/>
                <a:cs typeface="Segoe UI Semilight" panose="020B0402040204020203" pitchFamily="34" charset="0"/>
              </a:rPr>
              <a:t>– </a:t>
            </a:r>
            <a:r>
              <a:rPr lang="en-US" sz="2000" u="sng" dirty="0">
                <a:solidFill>
                  <a:srgbClr val="E59B50"/>
                </a:solidFill>
                <a:latin typeface="Segoe UI Semilight" panose="020B0402040204020203" pitchFamily="34" charset="0"/>
                <a:cs typeface="Segoe UI Semilight" panose="020B0402040204020203" pitchFamily="34" charset="0"/>
                <a:hlinkClick r:id="rId10">
                  <a:extLst>
                    <a:ext uri="{A12FA001-AC4F-418D-AE19-62706E023703}">
                      <ahyp:hlinkClr xmlns:ahyp="http://schemas.microsoft.com/office/drawing/2018/hyperlinkcolor" val="tx"/>
                    </a:ext>
                  </a:extLst>
                </a:hlinkClick>
              </a:rPr>
              <a:t>Queens</a:t>
            </a:r>
            <a:r>
              <a:rPr lang="en-US" sz="2000" dirty="0">
                <a:solidFill>
                  <a:srgbClr val="E59B50"/>
                </a:solidFill>
                <a:latin typeface="Segoe UI Semilight" panose="020B0402040204020203" pitchFamily="34" charset="0"/>
                <a:cs typeface="Segoe UI Semilight" panose="020B0402040204020203" pitchFamily="34" charset="0"/>
              </a:rPr>
              <a:t> </a:t>
            </a:r>
            <a:r>
              <a:rPr lang="en-US" sz="2000" dirty="0">
                <a:solidFill>
                  <a:schemeClr val="tx1"/>
                </a:solidFill>
                <a:latin typeface="Segoe UI Semilight" panose="020B0402040204020203" pitchFamily="34" charset="0"/>
                <a:cs typeface="Segoe UI Semilight" panose="020B0402040204020203" pitchFamily="34" charset="0"/>
              </a:rPr>
              <a:t>– </a:t>
            </a:r>
            <a:r>
              <a:rPr lang="en-US" sz="2000" u="sng" dirty="0">
                <a:solidFill>
                  <a:srgbClr val="E59B50"/>
                </a:solidFill>
                <a:latin typeface="Segoe UI Semilight" panose="020B0402040204020203" pitchFamily="34" charset="0"/>
                <a:cs typeface="Segoe UI Semilight" panose="020B0402040204020203" pitchFamily="34" charset="0"/>
                <a:hlinkClick r:id="rId11">
                  <a:extLst>
                    <a:ext uri="{A12FA001-AC4F-418D-AE19-62706E023703}">
                      <ahyp:hlinkClr xmlns:ahyp="http://schemas.microsoft.com/office/drawing/2018/hyperlinkcolor" val="tx"/>
                    </a:ext>
                  </a:extLst>
                </a:hlinkClick>
              </a:rPr>
              <a:t>Staten Island</a:t>
            </a:r>
            <a:endParaRPr sz="2000" dirty="0">
              <a:solidFill>
                <a:srgbClr val="E59B50"/>
              </a:solidFill>
              <a:latin typeface="Segoe UI Semilight" panose="020B0402040204020203" pitchFamily="34" charset="0"/>
              <a:cs typeface="Segoe UI Semilight" panose="020B0402040204020203" pitchFamily="34" charset="0"/>
            </a:endParaRPr>
          </a:p>
          <a:p>
            <a:pPr marL="233363" lvl="0" indent="0" algn="l" rtl="0">
              <a:lnSpc>
                <a:spcPct val="90000"/>
              </a:lnSpc>
              <a:spcBef>
                <a:spcPts val="2200"/>
              </a:spcBef>
              <a:spcAft>
                <a:spcPts val="0"/>
              </a:spcAft>
              <a:buClr>
                <a:schemeClr val="dk1"/>
              </a:buClr>
              <a:buSzPts val="2000"/>
              <a:buNone/>
            </a:pPr>
            <a:r>
              <a:rPr lang="en-US" sz="2000" b="1" dirty="0">
                <a:solidFill>
                  <a:srgbClr val="E59B50"/>
                </a:solidFill>
                <a:latin typeface="Segoe UI Semilight" panose="020B0402040204020203" pitchFamily="34" charset="0"/>
                <a:cs typeface="Segoe UI Semilight" panose="020B0402040204020203" pitchFamily="34" charset="0"/>
                <a:hlinkClick r:id="rId12">
                  <a:extLst>
                    <a:ext uri="{A12FA001-AC4F-418D-AE19-62706E023703}">
                      <ahyp:hlinkClr xmlns:ahyp="http://schemas.microsoft.com/office/drawing/2018/hyperlinkcolor" val="tx"/>
                    </a:ext>
                  </a:extLst>
                </a:hlinkClick>
              </a:rPr>
              <a:t>City Council Members</a:t>
            </a:r>
            <a:endParaRPr sz="2000" dirty="0">
              <a:solidFill>
                <a:srgbClr val="E59B50"/>
              </a:solidFill>
              <a:latin typeface="Segoe UI Semilight" panose="020B0402040204020203" pitchFamily="34" charset="0"/>
              <a:cs typeface="Segoe UI Semilight" panose="020B0402040204020203" pitchFamily="34" charset="0"/>
            </a:endParaRPr>
          </a:p>
          <a:p>
            <a:pPr marL="233363" lvl="0" indent="0" algn="l" rtl="0">
              <a:lnSpc>
                <a:spcPct val="90000"/>
              </a:lnSpc>
              <a:spcBef>
                <a:spcPts val="2200"/>
              </a:spcBef>
              <a:spcAft>
                <a:spcPts val="0"/>
              </a:spcAft>
              <a:buClr>
                <a:schemeClr val="dk1"/>
              </a:buClr>
              <a:buSzPts val="2000"/>
              <a:buNone/>
            </a:pPr>
            <a:r>
              <a:rPr lang="en-US" sz="2000" b="1" dirty="0">
                <a:solidFill>
                  <a:schemeClr val="tx1"/>
                </a:solidFill>
                <a:latin typeface="Segoe UI Semilight" panose="020B0402040204020203" pitchFamily="34" charset="0"/>
                <a:cs typeface="Segoe UI Semilight" panose="020B0402040204020203" pitchFamily="34" charset="0"/>
              </a:rPr>
              <a:t>The Speaker’s office</a:t>
            </a:r>
            <a:r>
              <a:rPr lang="en-US" sz="2000" dirty="0">
                <a:solidFill>
                  <a:schemeClr val="tx1"/>
                </a:solidFill>
                <a:latin typeface="Segoe UI Semilight" panose="020B0402040204020203" pitchFamily="34" charset="0"/>
                <a:cs typeface="Segoe UI Semilight" panose="020B0402040204020203" pitchFamily="34" charset="0"/>
              </a:rPr>
              <a:t>: </a:t>
            </a:r>
            <a:r>
              <a:rPr lang="en-US" sz="2000" u="sng" dirty="0">
                <a:solidFill>
                  <a:srgbClr val="E59B50"/>
                </a:solidFill>
                <a:latin typeface="Segoe UI Semilight" panose="020B0402040204020203" pitchFamily="34" charset="0"/>
                <a:cs typeface="Segoe UI Semilight" panose="020B0402040204020203" pitchFamily="34" charset="0"/>
                <a:hlinkClick r:id="rId13">
                  <a:extLst>
                    <a:ext uri="{A12FA001-AC4F-418D-AE19-62706E023703}">
                      <ahyp:hlinkClr xmlns:ahyp="http://schemas.microsoft.com/office/drawing/2018/hyperlinkcolor" val="tx"/>
                    </a:ext>
                  </a:extLst>
                </a:hlinkClick>
              </a:rPr>
              <a:t>SpeakerScheduling@council.nyc.gov</a:t>
            </a:r>
            <a:endParaRPr sz="2000" dirty="0">
              <a:solidFill>
                <a:srgbClr val="E59B50"/>
              </a:solidFill>
              <a:latin typeface="Segoe UI Semilight" panose="020B0402040204020203" pitchFamily="34" charset="0"/>
              <a:cs typeface="Segoe UI Semilight" panose="020B0402040204020203" pitchFamily="34" charset="0"/>
            </a:endParaRPr>
          </a:p>
        </p:txBody>
      </p:sp>
      <p:sp>
        <p:nvSpPr>
          <p:cNvPr id="2" name="Flowchart: Extract 1">
            <a:extLst>
              <a:ext uri="{FF2B5EF4-FFF2-40B4-BE49-F238E27FC236}">
                <a16:creationId xmlns:a16="http://schemas.microsoft.com/office/drawing/2014/main" id="{5A32A901-2F4C-80B1-ADCA-3D74414FF902}"/>
              </a:ext>
              <a:ext uri="{C183D7F6-B498-43B3-948B-1728B52AA6E4}">
                <adec:decorative xmlns:adec="http://schemas.microsoft.com/office/drawing/2017/decorative" val="1"/>
              </a:ext>
            </a:extLst>
          </p:cNvPr>
          <p:cNvSpPr/>
          <p:nvPr/>
        </p:nvSpPr>
        <p:spPr>
          <a:xfrm rot="5400000">
            <a:off x="-236219" y="291367"/>
            <a:ext cx="777240" cy="304802"/>
          </a:xfrm>
          <a:prstGeom prst="flowChartExtract">
            <a:avLst/>
          </a:prstGeom>
          <a:solidFill>
            <a:srgbClr val="FFBA5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94"/>
        <p:cNvGrpSpPr/>
        <p:nvPr/>
      </p:nvGrpSpPr>
      <p:grpSpPr>
        <a:xfrm>
          <a:off x="0" y="0"/>
          <a:ext cx="0" cy="0"/>
          <a:chOff x="0" y="0"/>
          <a:chExt cx="0" cy="0"/>
        </a:xfrm>
      </p:grpSpPr>
      <p:sp>
        <p:nvSpPr>
          <p:cNvPr id="495" name="Google Shape;495;p49"/>
          <p:cNvSpPr txBox="1">
            <a:spLocks noGrp="1"/>
          </p:cNvSpPr>
          <p:nvPr>
            <p:ph type="title"/>
          </p:nvPr>
        </p:nvSpPr>
        <p:spPr>
          <a:xfrm>
            <a:off x="0" y="0"/>
            <a:ext cx="12192000" cy="777240"/>
          </a:xfrm>
          <a:prstGeom prst="rect">
            <a:avLst/>
          </a:prstGeom>
          <a:noFill/>
          <a:ln>
            <a:noFill/>
          </a:ln>
        </p:spPr>
        <p:txBody>
          <a:bodyPr spcFirstLastPara="1" wrap="square" lIns="91425" tIns="45700" rIns="91425" bIns="45700" anchor="ctr" anchorCtr="0">
            <a:noAutofit/>
          </a:bodyPr>
          <a:lstStyle/>
          <a:p>
            <a:pPr marL="228600" lvl="0" indent="0" algn="l" rtl="0">
              <a:lnSpc>
                <a:spcPct val="100000"/>
              </a:lnSpc>
              <a:spcBef>
                <a:spcPts val="0"/>
              </a:spcBef>
              <a:spcAft>
                <a:spcPts val="0"/>
              </a:spcAft>
              <a:buClr>
                <a:schemeClr val="dk1"/>
              </a:buClr>
              <a:buSzPts val="4400"/>
              <a:buFont typeface="Roboto"/>
              <a:buNone/>
            </a:pPr>
            <a:r>
              <a:rPr lang="en-US" dirty="0"/>
              <a:t>Useful Links </a:t>
            </a:r>
            <a:endParaRPr dirty="0">
              <a:solidFill>
                <a:srgbClr val="FAFAFA"/>
              </a:solidFill>
            </a:endParaRPr>
          </a:p>
        </p:txBody>
      </p:sp>
      <p:sp>
        <p:nvSpPr>
          <p:cNvPr id="496" name="Google Shape;496;p49" descr="Green Building Laws link&#10;DCAS ACE/ExCEL link&#10;Con Edison Energy Efficiency Rebates link&#10;NYSERDA New Construction/Renovation Energy Rebates link"/>
          <p:cNvSpPr>
            <a:spLocks noGrp="1"/>
          </p:cNvSpPr>
          <p:nvPr>
            <p:ph type="body" idx="4294967295"/>
          </p:nvPr>
        </p:nvSpPr>
        <p:spPr>
          <a:xfrm>
            <a:off x="304800" y="990600"/>
            <a:ext cx="11480800" cy="5334000"/>
          </a:xfrm>
          <a:prstGeom prst="roundRect">
            <a:avLst>
              <a:gd name="adj" fmla="val 0"/>
            </a:avLst>
          </a:prstGeom>
          <a:solidFill>
            <a:schemeClr val="lt1"/>
          </a:solidFill>
          <a:ln>
            <a:noFill/>
          </a:ln>
          <a:effectLst/>
        </p:spPr>
        <p:txBody>
          <a:bodyPr spcFirstLastPara="1" wrap="square" lIns="91425" tIns="45700" rIns="91425" bIns="45700" anchor="ctr" anchorCtr="0">
            <a:noAutofit/>
          </a:bodyPr>
          <a:lstStyle/>
          <a:p>
            <a:pPr marL="231775" lvl="0" indent="0">
              <a:spcBef>
                <a:spcPts val="320"/>
              </a:spcBef>
              <a:buSzPts val="1600"/>
            </a:pPr>
            <a:r>
              <a:rPr lang="en-US" sz="2000" b="1" dirty="0">
                <a:solidFill>
                  <a:srgbClr val="E59B50"/>
                </a:solidFill>
                <a:latin typeface="Segoe UI Semilight" panose="020B0402040204020203" pitchFamily="34" charset="0"/>
                <a:cs typeface="Segoe UI Semilight" panose="020B0402040204020203" pitchFamily="34" charset="0"/>
                <a:hlinkClick r:id="rId3">
                  <a:extLst>
                    <a:ext uri="{A12FA001-AC4F-418D-AE19-62706E023703}">
                      <ahyp:hlinkClr xmlns:ahyp="http://schemas.microsoft.com/office/drawing/2018/hyperlinkcolor" val="tx"/>
                    </a:ext>
                  </a:extLst>
                </a:hlinkClick>
              </a:rPr>
              <a:t>Green Building Laws</a:t>
            </a:r>
            <a:endParaRPr lang="en-US" sz="2000" dirty="0">
              <a:solidFill>
                <a:srgbClr val="E59B50"/>
              </a:solidFill>
              <a:latin typeface="Segoe UI Semilight" panose="020B0402040204020203" pitchFamily="34" charset="0"/>
              <a:cs typeface="Segoe UI Semilight" panose="020B0402040204020203" pitchFamily="34" charset="0"/>
            </a:endParaRPr>
          </a:p>
          <a:p>
            <a:pPr marL="233363" lvl="2" indent="0" algn="l" rtl="0">
              <a:lnSpc>
                <a:spcPct val="110000"/>
              </a:lnSpc>
              <a:spcBef>
                <a:spcPts val="1800"/>
              </a:spcBef>
              <a:spcAft>
                <a:spcPts val="0"/>
              </a:spcAft>
              <a:buClr>
                <a:schemeClr val="dk1"/>
              </a:buClr>
              <a:buSzPts val="2000"/>
              <a:buNone/>
            </a:pPr>
            <a:r>
              <a:rPr lang="en-US" sz="2000" b="1" dirty="0">
                <a:solidFill>
                  <a:srgbClr val="E59B50"/>
                </a:solidFill>
                <a:latin typeface="Segoe UI Semilight" panose="020B0402040204020203" pitchFamily="34" charset="0"/>
                <a:cs typeface="Segoe UI Semilight" panose="020B0402040204020203" pitchFamily="34" charset="0"/>
                <a:hlinkClick r:id="rId4">
                  <a:extLst>
                    <a:ext uri="{A12FA001-AC4F-418D-AE19-62706E023703}">
                      <ahyp:hlinkClr xmlns:ahyp="http://schemas.microsoft.com/office/drawing/2018/hyperlinkcolor" val="tx"/>
                    </a:ext>
                  </a:extLst>
                </a:hlinkClick>
              </a:rPr>
              <a:t>DCAS ACE/</a:t>
            </a:r>
            <a:r>
              <a:rPr lang="en-US" sz="2000" b="1" dirty="0" err="1">
                <a:solidFill>
                  <a:srgbClr val="E59B50"/>
                </a:solidFill>
                <a:latin typeface="Segoe UI Semilight" panose="020B0402040204020203" pitchFamily="34" charset="0"/>
                <a:cs typeface="Segoe UI Semilight" panose="020B0402040204020203" pitchFamily="34" charset="0"/>
                <a:hlinkClick r:id="rId4">
                  <a:extLst>
                    <a:ext uri="{A12FA001-AC4F-418D-AE19-62706E023703}">
                      <ahyp:hlinkClr xmlns:ahyp="http://schemas.microsoft.com/office/drawing/2018/hyperlinkcolor" val="tx"/>
                    </a:ext>
                  </a:extLst>
                </a:hlinkClick>
              </a:rPr>
              <a:t>ExCEL</a:t>
            </a:r>
            <a:endParaRPr lang="en-US" sz="2000" dirty="0">
              <a:solidFill>
                <a:srgbClr val="E59B50"/>
              </a:solidFill>
              <a:latin typeface="Segoe UI Semilight" panose="020B0402040204020203" pitchFamily="34" charset="0"/>
              <a:cs typeface="Segoe UI Semilight" panose="020B0402040204020203" pitchFamily="34" charset="0"/>
            </a:endParaRPr>
          </a:p>
          <a:p>
            <a:pPr marL="233363" lvl="0" indent="0" algn="l" rtl="0">
              <a:lnSpc>
                <a:spcPct val="110000"/>
              </a:lnSpc>
              <a:spcBef>
                <a:spcPts val="1800"/>
              </a:spcBef>
              <a:spcAft>
                <a:spcPts val="0"/>
              </a:spcAft>
              <a:buClr>
                <a:schemeClr val="dk1"/>
              </a:buClr>
              <a:buSzPts val="2000"/>
              <a:buNone/>
            </a:pPr>
            <a:r>
              <a:rPr lang="en-US" sz="2000" b="1" dirty="0">
                <a:solidFill>
                  <a:srgbClr val="E59B50"/>
                </a:solidFill>
                <a:latin typeface="Segoe UI Semilight" panose="020B0402040204020203" pitchFamily="34" charset="0"/>
                <a:cs typeface="Segoe UI Semilight" panose="020B0402040204020203" pitchFamily="34" charset="0"/>
                <a:hlinkClick r:id="rId5">
                  <a:extLst>
                    <a:ext uri="{A12FA001-AC4F-418D-AE19-62706E023703}">
                      <ahyp:hlinkClr xmlns:ahyp="http://schemas.microsoft.com/office/drawing/2018/hyperlinkcolor" val="tx"/>
                    </a:ext>
                  </a:extLst>
                </a:hlinkClick>
              </a:rPr>
              <a:t>Con Edison Energy Efficiency Rebates</a:t>
            </a:r>
            <a:endParaRPr sz="2000" u="sng" dirty="0">
              <a:solidFill>
                <a:srgbClr val="E59B50"/>
              </a:solidFill>
              <a:latin typeface="Segoe UI Semilight" panose="020B0402040204020203" pitchFamily="34" charset="0"/>
              <a:cs typeface="Segoe UI Semilight" panose="020B0402040204020203" pitchFamily="34" charset="0"/>
            </a:endParaRPr>
          </a:p>
          <a:p>
            <a:pPr marL="233363" lvl="0" indent="0" algn="l" rtl="0">
              <a:lnSpc>
                <a:spcPct val="110000"/>
              </a:lnSpc>
              <a:spcBef>
                <a:spcPts val="1800"/>
              </a:spcBef>
              <a:spcAft>
                <a:spcPts val="0"/>
              </a:spcAft>
              <a:buClr>
                <a:schemeClr val="dk1"/>
              </a:buClr>
              <a:buSzPts val="2000"/>
              <a:buNone/>
            </a:pPr>
            <a:r>
              <a:rPr lang="en-US" sz="2000" b="1" dirty="0">
                <a:solidFill>
                  <a:srgbClr val="E59B50"/>
                </a:solidFill>
                <a:latin typeface="Segoe UI Semilight" panose="020B0402040204020203" pitchFamily="34" charset="0"/>
                <a:cs typeface="Segoe UI Semilight" panose="020B0402040204020203" pitchFamily="34" charset="0"/>
                <a:hlinkClick r:id="rId6">
                  <a:extLst>
                    <a:ext uri="{A12FA001-AC4F-418D-AE19-62706E023703}">
                      <ahyp:hlinkClr xmlns:ahyp="http://schemas.microsoft.com/office/drawing/2018/hyperlinkcolor" val="tx"/>
                    </a:ext>
                  </a:extLst>
                </a:hlinkClick>
              </a:rPr>
              <a:t>NYSERDA New Construction/Renovation Energy Rebates</a:t>
            </a:r>
            <a:endParaRPr sz="2000" dirty="0">
              <a:solidFill>
                <a:srgbClr val="E59B50"/>
              </a:solidFill>
              <a:latin typeface="Segoe UI Semilight" panose="020B0402040204020203" pitchFamily="34" charset="0"/>
              <a:cs typeface="Segoe UI Semilight" panose="020B0402040204020203" pitchFamily="34" charset="0"/>
            </a:endParaRPr>
          </a:p>
        </p:txBody>
      </p:sp>
      <p:sp>
        <p:nvSpPr>
          <p:cNvPr id="3" name="Flowchart: Extract 2">
            <a:extLst>
              <a:ext uri="{FF2B5EF4-FFF2-40B4-BE49-F238E27FC236}">
                <a16:creationId xmlns:a16="http://schemas.microsoft.com/office/drawing/2014/main" id="{F198610D-5DD2-26F9-55BB-62E277FDB3FB}"/>
              </a:ext>
              <a:ext uri="{C183D7F6-B498-43B3-948B-1728B52AA6E4}">
                <adec:decorative xmlns:adec="http://schemas.microsoft.com/office/drawing/2017/decorative" val="1"/>
              </a:ext>
            </a:extLst>
          </p:cNvPr>
          <p:cNvSpPr/>
          <p:nvPr/>
        </p:nvSpPr>
        <p:spPr>
          <a:xfrm rot="5400000">
            <a:off x="-236219" y="291367"/>
            <a:ext cx="777240" cy="304802"/>
          </a:xfrm>
          <a:prstGeom prst="flowChartExtract">
            <a:avLst/>
          </a:prstGeom>
          <a:solidFill>
            <a:srgbClr val="FFBA5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rgbClr val="FAFAFA"/>
            </a:gs>
            <a:gs pos="12000">
              <a:srgbClr val="FAFAFA"/>
            </a:gs>
            <a:gs pos="89000">
              <a:srgbClr val="FAFAFA"/>
            </a:gs>
            <a:gs pos="100000">
              <a:srgbClr val="FAFAFA"/>
            </a:gs>
          </a:gsLst>
          <a:path path="circle">
            <a:fillToRect l="50000" t="50000" r="50000" b="50000"/>
          </a:path>
        </a:gradFill>
        <a:effectLst/>
      </p:bgPr>
    </p:bg>
    <p:spTree>
      <p:nvGrpSpPr>
        <p:cNvPr id="1" name="Shape 141"/>
        <p:cNvGrpSpPr/>
        <p:nvPr/>
      </p:nvGrpSpPr>
      <p:grpSpPr>
        <a:xfrm>
          <a:off x="0" y="0"/>
          <a:ext cx="0" cy="0"/>
          <a:chOff x="0" y="0"/>
          <a:chExt cx="0" cy="0"/>
        </a:xfrm>
      </p:grpSpPr>
      <p:sp>
        <p:nvSpPr>
          <p:cNvPr id="142" name="Google Shape;142;p3" descr="City Budget Cycle"/>
          <p:cNvSpPr txBox="1">
            <a:spLocks noGrp="1"/>
          </p:cNvSpPr>
          <p:nvPr>
            <p:ph type="title"/>
          </p:nvPr>
        </p:nvSpPr>
        <p:spPr>
          <a:xfrm>
            <a:off x="0" y="0"/>
            <a:ext cx="12192000" cy="777240"/>
          </a:xfrm>
          <a:prstGeom prst="rect">
            <a:avLst/>
          </a:prstGeom>
          <a:noFill/>
          <a:ln>
            <a:noFill/>
          </a:ln>
        </p:spPr>
        <p:txBody>
          <a:bodyPr spcFirstLastPara="1" wrap="square" lIns="91425" tIns="45700" rIns="91425" bIns="45700" anchor="ctr" anchorCtr="0">
            <a:noAutofit/>
          </a:bodyPr>
          <a:lstStyle/>
          <a:p>
            <a:pPr marL="228600" lvl="0" indent="0" algn="l" rtl="0">
              <a:lnSpc>
                <a:spcPct val="100000"/>
              </a:lnSpc>
              <a:spcBef>
                <a:spcPts val="0"/>
              </a:spcBef>
              <a:spcAft>
                <a:spcPts val="0"/>
              </a:spcAft>
              <a:buClr>
                <a:schemeClr val="dk1"/>
              </a:buClr>
              <a:buSzPts val="4400"/>
              <a:buFont typeface="Roboto"/>
              <a:buNone/>
            </a:pPr>
            <a:r>
              <a:rPr lang="en-US" dirty="0">
                <a:sym typeface="Roboto"/>
              </a:rPr>
              <a:t>City Budget Cycle</a:t>
            </a:r>
            <a:endParaRPr dirty="0">
              <a:sym typeface="Roboto"/>
            </a:endParaRPr>
          </a:p>
        </p:txBody>
      </p:sp>
      <p:sp>
        <p:nvSpPr>
          <p:cNvPr id="143" name="Google Shape;143;p3" descr="Each plan updates the City’s budget to reflect current capital allocations. &#10;There are three major updates throughout a fiscal year."/>
          <p:cNvSpPr>
            <a:spLocks noGrp="1"/>
          </p:cNvSpPr>
          <p:nvPr>
            <p:ph type="body" idx="1"/>
          </p:nvPr>
        </p:nvSpPr>
        <p:spPr>
          <a:xfrm>
            <a:off x="419099" y="861540"/>
            <a:ext cx="11353800" cy="722241"/>
          </a:xfrm>
          <a:prstGeom prst="roundRect">
            <a:avLst>
              <a:gd name="adj" fmla="val 0"/>
            </a:avLst>
          </a:prstGeom>
          <a:noFill/>
          <a:ln w="9525" cap="flat" cmpd="sng">
            <a:noFill/>
            <a:prstDash val="solid"/>
            <a:round/>
            <a:headEnd type="none" w="sm" len="sm"/>
            <a:tailEnd type="none" w="sm" len="sm"/>
          </a:ln>
          <a:effectLst/>
        </p:spPr>
        <p:txBody>
          <a:bodyPr spcFirstLastPara="1" wrap="square" lIns="91425" tIns="45700" rIns="91425" bIns="45700" anchor="ctr" anchorCtr="0">
            <a:noAutofit/>
          </a:bodyPr>
          <a:lstStyle/>
          <a:p>
            <a:pPr marL="233045" indent="0" algn="ctr">
              <a:spcBef>
                <a:spcPts val="0"/>
              </a:spcBef>
            </a:pPr>
            <a:r>
              <a:rPr lang="en-US" sz="2000" dirty="0">
                <a:latin typeface="Segoe UI Semibold" panose="020B0702040204020203" pitchFamily="34" charset="0"/>
                <a:cs typeface="Segoe UI Semibold" panose="020B0702040204020203" pitchFamily="34" charset="0"/>
                <a:sym typeface="Roboto"/>
              </a:rPr>
              <a:t>Each plan updates the City’s budget to </a:t>
            </a:r>
            <a:r>
              <a:rPr lang="en-US" sz="2000" dirty="0">
                <a:solidFill>
                  <a:schemeClr val="tx1"/>
                </a:solidFill>
                <a:latin typeface="Segoe UI Semibold" panose="020B0702040204020203" pitchFamily="34" charset="0"/>
                <a:cs typeface="Segoe UI Semibold" panose="020B0702040204020203" pitchFamily="34" charset="0"/>
                <a:sym typeface="Roboto"/>
              </a:rPr>
              <a:t>reflect current capital allocations.</a:t>
            </a:r>
            <a:r>
              <a:rPr lang="en-US" sz="2000" dirty="0">
                <a:solidFill>
                  <a:schemeClr val="tx1"/>
                </a:solidFill>
                <a:latin typeface="Segoe UI Semibold" panose="020B0702040204020203" pitchFamily="34" charset="0"/>
                <a:cs typeface="Segoe UI Semibold" panose="020B0702040204020203" pitchFamily="34" charset="0"/>
              </a:rPr>
              <a:t> </a:t>
            </a:r>
          </a:p>
          <a:p>
            <a:pPr marL="233045" lvl="0" indent="0" algn="ctr" rtl="0">
              <a:lnSpc>
                <a:spcPct val="100000"/>
              </a:lnSpc>
              <a:spcBef>
                <a:spcPts val="0"/>
              </a:spcBef>
              <a:spcAft>
                <a:spcPts val="0"/>
              </a:spcAft>
              <a:buClr>
                <a:schemeClr val="dk1"/>
              </a:buClr>
              <a:buSzPts val="1800"/>
              <a:buNone/>
            </a:pPr>
            <a:r>
              <a:rPr lang="en-US" sz="2000" dirty="0">
                <a:latin typeface="Segoe UI Semibold" panose="020B0702040204020203" pitchFamily="34" charset="0"/>
                <a:cs typeface="Segoe UI Semibold" panose="020B0702040204020203" pitchFamily="34" charset="0"/>
                <a:sym typeface="Roboto"/>
              </a:rPr>
              <a:t>There are three major updates throughout a fiscal year.</a:t>
            </a:r>
            <a:endParaRPr lang="en-US" sz="2000" dirty="0">
              <a:latin typeface="Segoe UI Semibold" panose="020B0702040204020203" pitchFamily="34" charset="0"/>
              <a:cs typeface="Segoe UI Semibold" panose="020B0702040204020203" pitchFamily="34" charset="0"/>
            </a:endParaRPr>
          </a:p>
        </p:txBody>
      </p:sp>
      <p:grpSp>
        <p:nvGrpSpPr>
          <p:cNvPr id="9" name="Group 8" descr="Preliminary Plan, January plan phase in the cycle">
            <a:extLst>
              <a:ext uri="{FF2B5EF4-FFF2-40B4-BE49-F238E27FC236}">
                <a16:creationId xmlns:a16="http://schemas.microsoft.com/office/drawing/2014/main" id="{0074852E-EAC7-4028-69CF-E24CC6037D3C}"/>
              </a:ext>
              <a:ext uri="{C183D7F6-B498-43B3-948B-1728B52AA6E4}">
                <adec:decorative xmlns:adec="http://schemas.microsoft.com/office/drawing/2017/decorative" val="0"/>
              </a:ext>
            </a:extLst>
          </p:cNvPr>
          <p:cNvGrpSpPr/>
          <p:nvPr/>
        </p:nvGrpSpPr>
        <p:grpSpPr>
          <a:xfrm>
            <a:off x="6901536" y="2556628"/>
            <a:ext cx="2505313" cy="708870"/>
            <a:chOff x="4855474" y="455898"/>
            <a:chExt cx="2505313" cy="708870"/>
          </a:xfrm>
        </p:grpSpPr>
        <p:sp>
          <p:nvSpPr>
            <p:cNvPr id="12" name="Rectangle: Rounded Corners 11">
              <a:extLst>
                <a:ext uri="{FF2B5EF4-FFF2-40B4-BE49-F238E27FC236}">
                  <a16:creationId xmlns:a16="http://schemas.microsoft.com/office/drawing/2014/main" id="{7C407AD4-01B7-0A1F-7825-21A90D5DB090}"/>
                </a:ext>
              </a:extLst>
            </p:cNvPr>
            <p:cNvSpPr/>
            <p:nvPr/>
          </p:nvSpPr>
          <p:spPr>
            <a:xfrm>
              <a:off x="4855474" y="455898"/>
              <a:ext cx="2505313" cy="708870"/>
            </a:xfrm>
            <a:prstGeom prst="roundRect">
              <a:avLst/>
            </a:prstGeom>
            <a:no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14" name="Rectangle: Rounded Corners 4" descr="Preliminary budget, also called the January Plan">
              <a:extLst>
                <a:ext uri="{FF2B5EF4-FFF2-40B4-BE49-F238E27FC236}">
                  <a16:creationId xmlns:a16="http://schemas.microsoft.com/office/drawing/2014/main" id="{4FC53FEC-37D9-FBEB-4D07-70335291FC9D}"/>
                </a:ext>
              </a:extLst>
            </p:cNvPr>
            <p:cNvSpPr txBox="1"/>
            <p:nvPr/>
          </p:nvSpPr>
          <p:spPr>
            <a:xfrm>
              <a:off x="4924682" y="493448"/>
              <a:ext cx="2436105" cy="63966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ts val="0"/>
                </a:spcAft>
                <a:buNone/>
              </a:pPr>
              <a:r>
                <a:rPr lang="en-US" sz="2000" b="1" kern="1200" dirty="0">
                  <a:solidFill>
                    <a:schemeClr val="tx1"/>
                  </a:solidFill>
                  <a:latin typeface="Segoe UI Semibold" panose="020B0702040204020203" pitchFamily="34" charset="0"/>
                  <a:cs typeface="Segoe UI Semibold" panose="020B0702040204020203" pitchFamily="34" charset="0"/>
                </a:rPr>
                <a:t>Preliminary Budget</a:t>
              </a:r>
            </a:p>
            <a:p>
              <a:pPr marL="0" lvl="0" indent="0" algn="ctr" defTabSz="889000">
                <a:lnSpc>
                  <a:spcPct val="90000"/>
                </a:lnSpc>
                <a:spcBef>
                  <a:spcPct val="0"/>
                </a:spcBef>
                <a:spcAft>
                  <a:spcPct val="35000"/>
                </a:spcAft>
                <a:buNone/>
              </a:pPr>
              <a:r>
                <a:rPr lang="en-US" sz="1800" b="1" kern="1200" dirty="0">
                  <a:solidFill>
                    <a:schemeClr val="tx1"/>
                  </a:solidFill>
                  <a:latin typeface="Segoe UI Semibold" panose="020B0702040204020203" pitchFamily="34" charset="0"/>
                  <a:cs typeface="Segoe UI Semibold" panose="020B0702040204020203" pitchFamily="34" charset="0"/>
                </a:rPr>
                <a:t>(January Plan)</a:t>
              </a:r>
              <a:endParaRPr lang="en-US" sz="1800" kern="1200" dirty="0">
                <a:solidFill>
                  <a:schemeClr val="tx1"/>
                </a:solidFill>
              </a:endParaRPr>
            </a:p>
          </p:txBody>
        </p:sp>
      </p:grpSp>
      <p:sp>
        <p:nvSpPr>
          <p:cNvPr id="19" name="Google Shape;147;p3" descr="Occurs after Preliminary Budget">
            <a:extLst>
              <a:ext uri="{FF2B5EF4-FFF2-40B4-BE49-F238E27FC236}">
                <a16:creationId xmlns:a16="http://schemas.microsoft.com/office/drawing/2014/main" id="{2DB2F619-1417-30FE-CF14-C09A0E19CB66}"/>
              </a:ext>
            </a:extLst>
          </p:cNvPr>
          <p:cNvSpPr/>
          <p:nvPr/>
        </p:nvSpPr>
        <p:spPr>
          <a:xfrm>
            <a:off x="8890000" y="5200910"/>
            <a:ext cx="3100309" cy="722241"/>
          </a:xfrm>
          <a:prstGeom prst="roundRect">
            <a:avLst>
              <a:gd name="adj" fmla="val 0"/>
            </a:avLst>
          </a:prstGeom>
          <a:noFill/>
          <a:ln>
            <a:noFill/>
          </a:ln>
        </p:spPr>
        <p:txBody>
          <a:bodyPr spcFirstLastPara="1" wrap="square" lIns="91425" tIns="45700" rIns="91425" bIns="45700" anchor="t" anchorCtr="0">
            <a:normAutofit/>
          </a:bodyPr>
          <a:lstStyle/>
          <a:p>
            <a:pPr marL="233363" marR="0" lvl="0" indent="0" algn="l" rtl="0">
              <a:lnSpc>
                <a:spcPct val="100000"/>
              </a:lnSpc>
              <a:spcBef>
                <a:spcPts val="0"/>
              </a:spcBef>
              <a:spcAft>
                <a:spcPts val="0"/>
              </a:spcAft>
              <a:buClr>
                <a:srgbClr val="CC0000"/>
              </a:buClr>
              <a:buSzPts val="2000"/>
              <a:buFont typeface="Arial"/>
              <a:buNone/>
            </a:pPr>
            <a:r>
              <a:rPr lang="en-US" sz="1800" b="1" i="0" u="none" strike="noStrike" cap="none" dirty="0">
                <a:solidFill>
                  <a:schemeClr val="tx1"/>
                </a:solidFill>
                <a:latin typeface="Segoe UI Semilight" panose="020B0402040204020203" pitchFamily="34" charset="0"/>
                <a:ea typeface="Roboto"/>
                <a:cs typeface="Segoe UI Semilight" panose="020B0402040204020203" pitchFamily="34" charset="0"/>
                <a:sym typeface="Roboto"/>
              </a:rPr>
              <a:t>F</a:t>
            </a:r>
            <a:r>
              <a:rPr lang="en-US" sz="100" b="1" i="0" u="none" strike="noStrike" cap="none" dirty="0">
                <a:solidFill>
                  <a:schemeClr val="tx1"/>
                </a:solidFill>
                <a:latin typeface="Segoe UI Semilight" panose="020B0402040204020203" pitchFamily="34" charset="0"/>
                <a:ea typeface="Roboto"/>
                <a:cs typeface="Segoe UI Semilight" panose="020B0402040204020203" pitchFamily="34" charset="0"/>
                <a:sym typeface="Roboto"/>
              </a:rPr>
              <a:t> </a:t>
            </a:r>
            <a:r>
              <a:rPr lang="en-US" sz="1800" b="1" i="0" u="none" strike="noStrike" cap="none" dirty="0">
                <a:solidFill>
                  <a:schemeClr val="tx1"/>
                </a:solidFill>
                <a:latin typeface="Segoe UI Semilight" panose="020B0402040204020203" pitchFamily="34" charset="0"/>
                <a:ea typeface="Roboto"/>
                <a:cs typeface="Segoe UI Semilight" panose="020B0402040204020203" pitchFamily="34" charset="0"/>
                <a:sym typeface="Roboto"/>
              </a:rPr>
              <a:t>Y 25 Funding </a:t>
            </a:r>
          </a:p>
          <a:p>
            <a:pPr marL="233363" marR="0" lvl="0" indent="0" algn="l" rtl="0">
              <a:lnSpc>
                <a:spcPct val="100000"/>
              </a:lnSpc>
              <a:spcBef>
                <a:spcPts val="0"/>
              </a:spcBef>
              <a:spcAft>
                <a:spcPts val="0"/>
              </a:spcAft>
              <a:buClr>
                <a:srgbClr val="CC0000"/>
              </a:buClr>
              <a:buSzPts val="2000"/>
              <a:buFont typeface="Arial"/>
              <a:buNone/>
            </a:pPr>
            <a:r>
              <a:rPr lang="en-US" sz="1800" b="1" i="0" u="none" strike="noStrike" cap="none" dirty="0">
                <a:solidFill>
                  <a:schemeClr val="tx1"/>
                </a:solidFill>
                <a:latin typeface="Segoe UI Semilight" panose="020B0402040204020203" pitchFamily="34" charset="0"/>
                <a:ea typeface="Roboto"/>
                <a:cs typeface="Segoe UI Semilight" panose="020B0402040204020203" pitchFamily="34" charset="0"/>
                <a:sym typeface="Roboto"/>
              </a:rPr>
              <a:t>Request Submissions</a:t>
            </a:r>
            <a:endParaRPr sz="1800" b="1" i="0" u="none" strike="noStrike" cap="none" dirty="0">
              <a:solidFill>
                <a:schemeClr val="tx1"/>
              </a:solidFill>
              <a:latin typeface="Segoe UI Semilight" panose="020B0402040204020203" pitchFamily="34" charset="0"/>
              <a:ea typeface="Roboto"/>
              <a:cs typeface="Segoe UI Semilight" panose="020B0402040204020203" pitchFamily="34" charset="0"/>
              <a:sym typeface="Roboto"/>
            </a:endParaRPr>
          </a:p>
        </p:txBody>
      </p:sp>
      <p:sp>
        <p:nvSpPr>
          <p:cNvPr id="8" name="Straight Connector 3" descr="Arrow Pointing from Preliminary Budget to Executive Budget">
            <a:extLst>
              <a:ext uri="{FF2B5EF4-FFF2-40B4-BE49-F238E27FC236}">
                <a16:creationId xmlns:a16="http://schemas.microsoft.com/office/drawing/2014/main" id="{77A68F10-F08F-9597-727C-A6DD2AC3A9B3}"/>
              </a:ext>
            </a:extLst>
          </p:cNvPr>
          <p:cNvSpPr/>
          <p:nvPr/>
        </p:nvSpPr>
        <p:spPr>
          <a:xfrm rot="21020255">
            <a:off x="4710027" y="2356484"/>
            <a:ext cx="3542001" cy="3542001"/>
          </a:xfrm>
          <a:custGeom>
            <a:avLst/>
            <a:gdLst/>
            <a:ahLst/>
            <a:cxnLst/>
            <a:rect l="0" t="0" r="0" b="0"/>
            <a:pathLst>
              <a:path>
                <a:moveTo>
                  <a:pt x="3537645" y="1646857"/>
                </a:moveTo>
                <a:arcTo wR="1771000" hR="1771000" stAng="21358824" swAng="4195389"/>
              </a:path>
            </a:pathLst>
          </a:custGeom>
          <a:noFill/>
          <a:ln w="101600" cap="rnd">
            <a:solidFill>
              <a:srgbClr val="D67BB3"/>
            </a:solidFill>
            <a:tailEnd type="arrow"/>
          </a:ln>
        </p:spPr>
        <p:style>
          <a:lnRef idx="1">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US"/>
          </a:p>
        </p:txBody>
      </p:sp>
      <p:grpSp>
        <p:nvGrpSpPr>
          <p:cNvPr id="15" name="Group 14" descr="Executive Budget, April plan phase in the budget cycle">
            <a:extLst>
              <a:ext uri="{FF2B5EF4-FFF2-40B4-BE49-F238E27FC236}">
                <a16:creationId xmlns:a16="http://schemas.microsoft.com/office/drawing/2014/main" id="{FD3CB872-973B-A2DC-F213-31E72BFF4821}"/>
              </a:ext>
              <a:ext uri="{C183D7F6-B498-43B3-948B-1728B52AA6E4}">
                <adec:decorative xmlns:adec="http://schemas.microsoft.com/office/drawing/2017/decorative" val="0"/>
              </a:ext>
            </a:extLst>
          </p:cNvPr>
          <p:cNvGrpSpPr/>
          <p:nvPr/>
        </p:nvGrpSpPr>
        <p:grpSpPr>
          <a:xfrm>
            <a:off x="4658059" y="5378837"/>
            <a:ext cx="2975171" cy="948161"/>
            <a:chOff x="2696627" y="3602046"/>
            <a:chExt cx="2975171" cy="948161"/>
          </a:xfrm>
        </p:grpSpPr>
        <p:sp>
          <p:nvSpPr>
            <p:cNvPr id="16" name="Rectangle: Rounded Corners 15">
              <a:extLst>
                <a:ext uri="{FF2B5EF4-FFF2-40B4-BE49-F238E27FC236}">
                  <a16:creationId xmlns:a16="http://schemas.microsoft.com/office/drawing/2014/main" id="{65BE1D27-D943-A436-963C-9F1C9B0E8532}"/>
                </a:ext>
              </a:extLst>
            </p:cNvPr>
            <p:cNvSpPr/>
            <p:nvPr/>
          </p:nvSpPr>
          <p:spPr>
            <a:xfrm>
              <a:off x="2696627" y="3602046"/>
              <a:ext cx="2965514" cy="851271"/>
            </a:xfrm>
            <a:prstGeom prst="roundRect">
              <a:avLst/>
            </a:prstGeom>
            <a:no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17" name="Rectangle: Rounded Corners 4" descr="Executive Budget, also called the April Plan">
              <a:extLst>
                <a:ext uri="{FF2B5EF4-FFF2-40B4-BE49-F238E27FC236}">
                  <a16:creationId xmlns:a16="http://schemas.microsoft.com/office/drawing/2014/main" id="{50924356-6D68-DE6C-E26D-3186C4C8FB05}"/>
                </a:ext>
              </a:extLst>
            </p:cNvPr>
            <p:cNvSpPr txBox="1"/>
            <p:nvPr/>
          </p:nvSpPr>
          <p:spPr>
            <a:xfrm>
              <a:off x="2789396" y="3782048"/>
              <a:ext cx="2882402" cy="76815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ts val="0"/>
                </a:spcAft>
                <a:buNone/>
              </a:pPr>
              <a:r>
                <a:rPr lang="en-US" sz="2000" b="1" kern="1200" dirty="0">
                  <a:solidFill>
                    <a:schemeClr val="tx1"/>
                  </a:solidFill>
                  <a:latin typeface="Segoe UI Semibold" panose="020B0702040204020203" pitchFamily="34" charset="0"/>
                  <a:cs typeface="Segoe UI Semibold" panose="020B0702040204020203" pitchFamily="34" charset="0"/>
                </a:rPr>
                <a:t>Executive Budget</a:t>
              </a:r>
            </a:p>
            <a:p>
              <a:pPr marL="0" lvl="0" indent="0" algn="ctr" defTabSz="889000">
                <a:lnSpc>
                  <a:spcPct val="90000"/>
                </a:lnSpc>
                <a:spcBef>
                  <a:spcPct val="0"/>
                </a:spcBef>
                <a:spcAft>
                  <a:spcPct val="35000"/>
                </a:spcAft>
                <a:buNone/>
              </a:pPr>
              <a:r>
                <a:rPr lang="en-US" sz="1800" b="1" kern="1200" dirty="0">
                  <a:solidFill>
                    <a:schemeClr val="tx1"/>
                  </a:solidFill>
                  <a:latin typeface="Segoe UI Semibold" panose="020B0702040204020203" pitchFamily="34" charset="0"/>
                  <a:cs typeface="Segoe UI Semibold" panose="020B0702040204020203" pitchFamily="34" charset="0"/>
                </a:rPr>
                <a:t>(April Plan)</a:t>
              </a:r>
              <a:endParaRPr lang="en-US" sz="1800" kern="1200" dirty="0">
                <a:solidFill>
                  <a:schemeClr val="tx1"/>
                </a:solidFill>
              </a:endParaRPr>
            </a:p>
          </p:txBody>
        </p:sp>
      </p:grpSp>
      <p:sp>
        <p:nvSpPr>
          <p:cNvPr id="13" name="Google Shape;145;p3" descr="Occurs between Executive Budget and September Plan">
            <a:extLst>
              <a:ext uri="{FF2B5EF4-FFF2-40B4-BE49-F238E27FC236}">
                <a16:creationId xmlns:a16="http://schemas.microsoft.com/office/drawing/2014/main" id="{EE69B91B-6FD4-9A1B-4856-47A24D5B402A}"/>
              </a:ext>
            </a:extLst>
          </p:cNvPr>
          <p:cNvSpPr txBox="1">
            <a:spLocks/>
          </p:cNvSpPr>
          <p:nvPr/>
        </p:nvSpPr>
        <p:spPr>
          <a:xfrm>
            <a:off x="276374" y="5248922"/>
            <a:ext cx="2743201" cy="1219200"/>
          </a:xfrm>
          <a:prstGeom prst="roundRect">
            <a:avLst>
              <a:gd name="adj" fmla="val 0"/>
            </a:avLst>
          </a:prstGeom>
          <a:noFill/>
          <a:ln>
            <a:noFill/>
          </a:ln>
          <a:effectLst/>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233363">
              <a:buClr>
                <a:srgbClr val="CC0000"/>
              </a:buClr>
              <a:buSzPts val="1800"/>
            </a:pPr>
            <a:r>
              <a:rPr lang="en-US" sz="1800" b="1" dirty="0">
                <a:solidFill>
                  <a:schemeClr val="tx1"/>
                </a:solidFill>
                <a:latin typeface="Segoe UI Semilight" panose="020B0402040204020203" pitchFamily="34" charset="0"/>
                <a:ea typeface="Roboto"/>
                <a:cs typeface="Segoe UI Semilight" panose="020B0402040204020203" pitchFamily="34" charset="0"/>
                <a:sym typeface="Roboto"/>
              </a:rPr>
              <a:t>F</a:t>
            </a:r>
            <a:r>
              <a:rPr lang="en-US" sz="100" b="1" dirty="0">
                <a:solidFill>
                  <a:schemeClr val="tx1"/>
                </a:solidFill>
                <a:latin typeface="Segoe UI Semilight" panose="020B0402040204020203" pitchFamily="34" charset="0"/>
                <a:ea typeface="Roboto"/>
                <a:cs typeface="Segoe UI Semilight" panose="020B0402040204020203" pitchFamily="34" charset="0"/>
                <a:sym typeface="Roboto"/>
              </a:rPr>
              <a:t> </a:t>
            </a:r>
            <a:r>
              <a:rPr lang="en-US" sz="1800" b="1" dirty="0">
                <a:solidFill>
                  <a:schemeClr val="tx1"/>
                </a:solidFill>
                <a:latin typeface="Segoe UI Semilight" panose="020B0402040204020203" pitchFamily="34" charset="0"/>
                <a:ea typeface="Roboto"/>
                <a:cs typeface="Segoe UI Semilight" panose="020B0402040204020203" pitchFamily="34" charset="0"/>
                <a:sym typeface="Roboto"/>
              </a:rPr>
              <a:t>Y 25 begins (July 1</a:t>
            </a:r>
            <a:r>
              <a:rPr lang="en-US" sz="1800" b="1" baseline="30000" dirty="0">
                <a:solidFill>
                  <a:schemeClr val="tx1"/>
                </a:solidFill>
                <a:latin typeface="Segoe UI Semilight" panose="020B0402040204020203" pitchFamily="34" charset="0"/>
                <a:ea typeface="Roboto"/>
                <a:cs typeface="Segoe UI Semilight" panose="020B0402040204020203" pitchFamily="34" charset="0"/>
                <a:sym typeface="Roboto"/>
              </a:rPr>
              <a:t>st</a:t>
            </a:r>
            <a:r>
              <a:rPr lang="en-US" sz="1800" b="1" dirty="0">
                <a:solidFill>
                  <a:schemeClr val="tx1"/>
                </a:solidFill>
                <a:latin typeface="Segoe UI Semilight" panose="020B0402040204020203" pitchFamily="34" charset="0"/>
                <a:ea typeface="Roboto"/>
                <a:cs typeface="Segoe UI Semilight" panose="020B0402040204020203" pitchFamily="34" charset="0"/>
                <a:sym typeface="Roboto"/>
              </a:rPr>
              <a:t>)</a:t>
            </a:r>
          </a:p>
          <a:p>
            <a:pPr marL="233363">
              <a:spcAft>
                <a:spcPts val="600"/>
              </a:spcAft>
              <a:buClr>
                <a:srgbClr val="CC0000"/>
              </a:buClr>
              <a:buSzPts val="1800"/>
            </a:pPr>
            <a:r>
              <a:rPr lang="en-US" sz="1800" b="1" dirty="0">
                <a:solidFill>
                  <a:schemeClr val="tx1"/>
                </a:solidFill>
                <a:latin typeface="Segoe UI Semilight" panose="020B0402040204020203" pitchFamily="34" charset="0"/>
                <a:ea typeface="Roboto"/>
                <a:cs typeface="Segoe UI Semilight" panose="020B0402040204020203" pitchFamily="34" charset="0"/>
                <a:sym typeface="Roboto"/>
              </a:rPr>
              <a:t>Budget Adoption</a:t>
            </a:r>
          </a:p>
          <a:p>
            <a:pPr marL="233045">
              <a:buClr>
                <a:srgbClr val="CC0000"/>
              </a:buClr>
              <a:buSzPts val="1800"/>
            </a:pPr>
            <a:r>
              <a:rPr lang="en-US" sz="1800" b="1" dirty="0">
                <a:solidFill>
                  <a:schemeClr val="tx1"/>
                </a:solidFill>
                <a:latin typeface="Segoe UI Semilight"/>
                <a:ea typeface="Roboto"/>
                <a:cs typeface="Segoe UI Semilight"/>
                <a:sym typeface="Roboto"/>
              </a:rPr>
              <a:t>Allocation letters sent</a:t>
            </a:r>
            <a:endParaRPr lang="en-US" sz="1800" b="1" dirty="0">
              <a:solidFill>
                <a:schemeClr val="tx1"/>
              </a:solidFill>
              <a:latin typeface="Segoe UI Semilight"/>
              <a:ea typeface="Roboto"/>
              <a:cs typeface="Segoe UI Semilight"/>
            </a:endParaRPr>
          </a:p>
        </p:txBody>
      </p:sp>
      <p:sp>
        <p:nvSpPr>
          <p:cNvPr id="18" name="Straight Connector 3" descr="Arrow pointing from Executive Budget to September Plan">
            <a:extLst>
              <a:ext uri="{FF2B5EF4-FFF2-40B4-BE49-F238E27FC236}">
                <a16:creationId xmlns:a16="http://schemas.microsoft.com/office/drawing/2014/main" id="{D001238B-5507-6DBB-182E-81643D700DAD}"/>
              </a:ext>
            </a:extLst>
          </p:cNvPr>
          <p:cNvSpPr/>
          <p:nvPr/>
        </p:nvSpPr>
        <p:spPr>
          <a:xfrm rot="7334843">
            <a:off x="3939970" y="2328406"/>
            <a:ext cx="3542001" cy="3542001"/>
          </a:xfrm>
          <a:custGeom>
            <a:avLst/>
            <a:gdLst/>
            <a:ahLst/>
            <a:cxnLst/>
            <a:rect l="0" t="0" r="0" b="0"/>
            <a:pathLst>
              <a:path>
                <a:moveTo>
                  <a:pt x="3537645" y="1646857"/>
                </a:moveTo>
                <a:arcTo wR="1771000" hR="1771000" stAng="21358824" swAng="4195389"/>
              </a:path>
            </a:pathLst>
          </a:custGeom>
          <a:noFill/>
          <a:ln w="101600" cap="rnd">
            <a:solidFill>
              <a:srgbClr val="D67BB3"/>
            </a:solidFill>
            <a:round/>
            <a:tailEnd type="arrow"/>
          </a:ln>
        </p:spPr>
        <p:style>
          <a:lnRef idx="1">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US"/>
          </a:p>
        </p:txBody>
      </p:sp>
      <p:grpSp>
        <p:nvGrpSpPr>
          <p:cNvPr id="5" name="Group 4" descr="September plan phase of the cycle">
            <a:extLst>
              <a:ext uri="{FF2B5EF4-FFF2-40B4-BE49-F238E27FC236}">
                <a16:creationId xmlns:a16="http://schemas.microsoft.com/office/drawing/2014/main" id="{18BCE0DC-0E6E-4D39-9AB4-4C9544F22C2E}"/>
              </a:ext>
              <a:ext uri="{C183D7F6-B498-43B3-948B-1728B52AA6E4}">
                <adec:decorative xmlns:adec="http://schemas.microsoft.com/office/drawing/2017/decorative" val="0"/>
              </a:ext>
            </a:extLst>
          </p:cNvPr>
          <p:cNvGrpSpPr/>
          <p:nvPr/>
        </p:nvGrpSpPr>
        <p:grpSpPr>
          <a:xfrm>
            <a:off x="3278121" y="2632449"/>
            <a:ext cx="2071597" cy="699215"/>
            <a:chOff x="989092" y="390567"/>
            <a:chExt cx="2071597" cy="699215"/>
          </a:xfrm>
        </p:grpSpPr>
        <p:sp>
          <p:nvSpPr>
            <p:cNvPr id="6" name="Rectangle: Rounded Corners 5">
              <a:extLst>
                <a:ext uri="{FF2B5EF4-FFF2-40B4-BE49-F238E27FC236}">
                  <a16:creationId xmlns:a16="http://schemas.microsoft.com/office/drawing/2014/main" id="{86F34312-53C2-4848-AF76-34F6B695BB8F}"/>
                </a:ext>
              </a:extLst>
            </p:cNvPr>
            <p:cNvSpPr/>
            <p:nvPr/>
          </p:nvSpPr>
          <p:spPr>
            <a:xfrm>
              <a:off x="1106085" y="390567"/>
              <a:ext cx="1954604" cy="699215"/>
            </a:xfrm>
            <a:prstGeom prst="roundRect">
              <a:avLst/>
            </a:prstGeom>
            <a:no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7" name="Rectangle: Rounded Corners 4" descr="September Plan">
              <a:extLst>
                <a:ext uri="{FF2B5EF4-FFF2-40B4-BE49-F238E27FC236}">
                  <a16:creationId xmlns:a16="http://schemas.microsoft.com/office/drawing/2014/main" id="{3F114312-BE99-3A7A-AAC4-1C480063C134}"/>
                </a:ext>
              </a:extLst>
            </p:cNvPr>
            <p:cNvSpPr txBox="1"/>
            <p:nvPr/>
          </p:nvSpPr>
          <p:spPr>
            <a:xfrm>
              <a:off x="989092" y="414994"/>
              <a:ext cx="1886338" cy="63094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chemeClr val="tx1"/>
                  </a:solidFill>
                  <a:latin typeface="Segoe UI Semibold" panose="020B0702040204020203" pitchFamily="34" charset="0"/>
                  <a:cs typeface="Segoe UI Semibold" panose="020B0702040204020203" pitchFamily="34" charset="0"/>
                </a:rPr>
                <a:t>September Plan</a:t>
              </a:r>
              <a:endParaRPr lang="en-US" sz="2000" kern="1200" dirty="0">
                <a:solidFill>
                  <a:schemeClr val="tx1"/>
                </a:solidFill>
              </a:endParaRPr>
            </a:p>
          </p:txBody>
        </p:sp>
      </p:grpSp>
      <p:sp>
        <p:nvSpPr>
          <p:cNvPr id="11" name="Google Shape;146;p3" descr="Expenditure notifications are sent after September Plan">
            <a:extLst>
              <a:ext uri="{FF2B5EF4-FFF2-40B4-BE49-F238E27FC236}">
                <a16:creationId xmlns:a16="http://schemas.microsoft.com/office/drawing/2014/main" id="{A88A3569-09A4-696B-2D2D-DB9E82156766}"/>
              </a:ext>
            </a:extLst>
          </p:cNvPr>
          <p:cNvSpPr txBox="1">
            <a:spLocks/>
          </p:cNvSpPr>
          <p:nvPr/>
        </p:nvSpPr>
        <p:spPr>
          <a:xfrm>
            <a:off x="304803" y="1668081"/>
            <a:ext cx="2743201" cy="1092848"/>
          </a:xfrm>
          <a:prstGeom prst="roundRect">
            <a:avLst>
              <a:gd name="adj" fmla="val 0"/>
            </a:avLst>
          </a:prstGeom>
          <a:noFill/>
          <a:ln>
            <a:noFill/>
          </a:ln>
          <a:effectLst/>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233363">
              <a:buClr>
                <a:srgbClr val="CC0000"/>
              </a:buClr>
              <a:buSzPts val="1800"/>
            </a:pPr>
            <a:r>
              <a:rPr lang="en-US" sz="1800" b="1" dirty="0">
                <a:solidFill>
                  <a:schemeClr val="tx1"/>
                </a:solidFill>
                <a:latin typeface="Segoe UI Semilight" panose="020B0402040204020203" pitchFamily="34" charset="0"/>
                <a:ea typeface="Roboto"/>
                <a:cs typeface="Segoe UI Semilight" panose="020B0402040204020203" pitchFamily="34" charset="0"/>
                <a:sym typeface="Roboto"/>
              </a:rPr>
              <a:t>F</a:t>
            </a:r>
            <a:r>
              <a:rPr lang="en-US" sz="100" b="1" dirty="0">
                <a:solidFill>
                  <a:schemeClr val="tx1"/>
                </a:solidFill>
                <a:latin typeface="Segoe UI Semilight" panose="020B0402040204020203" pitchFamily="34" charset="0"/>
                <a:ea typeface="Roboto"/>
                <a:cs typeface="Segoe UI Semilight" panose="020B0402040204020203" pitchFamily="34" charset="0"/>
                <a:sym typeface="Roboto"/>
              </a:rPr>
              <a:t> </a:t>
            </a:r>
            <a:r>
              <a:rPr lang="en-US" sz="1800" b="1" dirty="0">
                <a:solidFill>
                  <a:schemeClr val="tx1"/>
                </a:solidFill>
                <a:latin typeface="Segoe UI Semilight" panose="020B0402040204020203" pitchFamily="34" charset="0"/>
                <a:ea typeface="Roboto"/>
                <a:cs typeface="Segoe UI Semilight" panose="020B0402040204020203" pitchFamily="34" charset="0"/>
                <a:sym typeface="Roboto"/>
              </a:rPr>
              <a:t>Y 24</a:t>
            </a:r>
            <a:r>
              <a:rPr lang="en-US" sz="1800" dirty="0">
                <a:solidFill>
                  <a:schemeClr val="tx1"/>
                </a:solidFill>
                <a:latin typeface="Segoe UI Semilight" panose="020B0402040204020203" pitchFamily="34" charset="0"/>
                <a:ea typeface="Roboto"/>
                <a:cs typeface="Segoe UI Semilight" panose="020B0402040204020203" pitchFamily="34" charset="0"/>
                <a:sym typeface="Roboto"/>
              </a:rPr>
              <a:t> </a:t>
            </a:r>
            <a:r>
              <a:rPr lang="en-US" sz="1800" b="1" dirty="0">
                <a:solidFill>
                  <a:schemeClr val="tx1"/>
                </a:solidFill>
                <a:latin typeface="Segoe UI Semilight" panose="020B0402040204020203" pitchFamily="34" charset="0"/>
                <a:ea typeface="Roboto"/>
                <a:cs typeface="Segoe UI Semilight" panose="020B0402040204020203" pitchFamily="34" charset="0"/>
                <a:sym typeface="Roboto"/>
              </a:rPr>
              <a:t>Expenditure Notification sent</a:t>
            </a:r>
            <a:endParaRPr lang="en-US" sz="1800" dirty="0">
              <a:solidFill>
                <a:schemeClr val="tx1"/>
              </a:solidFill>
              <a:latin typeface="Segoe UI Semilight" panose="020B0402040204020203" pitchFamily="34" charset="0"/>
              <a:ea typeface="Roboto"/>
              <a:cs typeface="Segoe UI Semilight" panose="020B0402040204020203" pitchFamily="34" charset="0"/>
              <a:sym typeface="Roboto"/>
            </a:endParaRPr>
          </a:p>
        </p:txBody>
      </p:sp>
      <p:sp>
        <p:nvSpPr>
          <p:cNvPr id="4" name="Straight Connector 3" descr="Arrowing pointing from September Plan to Preliminary Budget">
            <a:extLst>
              <a:ext uri="{FF2B5EF4-FFF2-40B4-BE49-F238E27FC236}">
                <a16:creationId xmlns:a16="http://schemas.microsoft.com/office/drawing/2014/main" id="{78A8DCDC-3115-4BB4-45F2-96D6948B921D}"/>
              </a:ext>
            </a:extLst>
          </p:cNvPr>
          <p:cNvSpPr/>
          <p:nvPr/>
        </p:nvSpPr>
        <p:spPr>
          <a:xfrm rot="14500515">
            <a:off x="4212304" y="1816030"/>
            <a:ext cx="3564189" cy="3545912"/>
          </a:xfrm>
          <a:custGeom>
            <a:avLst/>
            <a:gdLst/>
            <a:ahLst/>
            <a:cxnLst/>
            <a:rect l="0" t="0" r="0" b="0"/>
            <a:pathLst>
              <a:path>
                <a:moveTo>
                  <a:pt x="3537645" y="1646857"/>
                </a:moveTo>
                <a:arcTo wR="1771000" hR="1771000" stAng="21358824" swAng="4195389"/>
              </a:path>
            </a:pathLst>
          </a:custGeom>
          <a:noFill/>
          <a:ln w="101600" cap="rnd">
            <a:solidFill>
              <a:srgbClr val="D67BB3"/>
            </a:solidFill>
            <a:round/>
            <a:tailEnd type="arrow"/>
          </a:ln>
        </p:spPr>
        <p:style>
          <a:lnRef idx="1">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US"/>
          </a:p>
        </p:txBody>
      </p:sp>
      <p:pic>
        <p:nvPicPr>
          <p:cNvPr id="22" name="Graphic 21">
            <a:extLst>
              <a:ext uri="{FF2B5EF4-FFF2-40B4-BE49-F238E27FC236}">
                <a16:creationId xmlns:a16="http://schemas.microsoft.com/office/drawing/2014/main" id="{F143EC71-2E88-E917-186E-3334D65801E3}"/>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2583222">
            <a:off x="8432800" y="4481108"/>
            <a:ext cx="914400" cy="914400"/>
          </a:xfrm>
          <a:prstGeom prst="rect">
            <a:avLst/>
          </a:prstGeom>
        </p:spPr>
      </p:pic>
      <p:pic>
        <p:nvPicPr>
          <p:cNvPr id="23" name="Graphic 22">
            <a:extLst>
              <a:ext uri="{FF2B5EF4-FFF2-40B4-BE49-F238E27FC236}">
                <a16:creationId xmlns:a16="http://schemas.microsoft.com/office/drawing/2014/main" id="{92FA2DD4-1624-4E9C-DA37-42971F0D3234}"/>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9758784">
            <a:off x="2879927" y="4901149"/>
            <a:ext cx="1075696" cy="914400"/>
          </a:xfrm>
          <a:prstGeom prst="rect">
            <a:avLst/>
          </a:prstGeom>
        </p:spPr>
      </p:pic>
      <p:pic>
        <p:nvPicPr>
          <p:cNvPr id="24" name="Graphic 23">
            <a:extLst>
              <a:ext uri="{FF2B5EF4-FFF2-40B4-BE49-F238E27FC236}">
                <a16:creationId xmlns:a16="http://schemas.microsoft.com/office/drawing/2014/main" id="{7F785162-02D1-CFC9-A6E1-556244A718D7}"/>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1432203">
            <a:off x="2665940" y="1823815"/>
            <a:ext cx="1331414" cy="914400"/>
          </a:xfrm>
          <a:prstGeom prst="rect">
            <a:avLst/>
          </a:prstGeom>
        </p:spPr>
      </p:pic>
      <p:sp>
        <p:nvSpPr>
          <p:cNvPr id="3" name="Flowchart: Extract 2">
            <a:extLst>
              <a:ext uri="{FF2B5EF4-FFF2-40B4-BE49-F238E27FC236}">
                <a16:creationId xmlns:a16="http://schemas.microsoft.com/office/drawing/2014/main" id="{910D3693-E981-F565-D5E7-246F476989DC}"/>
              </a:ext>
              <a:ext uri="{C183D7F6-B498-43B3-948B-1728B52AA6E4}">
                <adec:decorative xmlns:adec="http://schemas.microsoft.com/office/drawing/2017/decorative" val="1"/>
              </a:ext>
            </a:extLst>
          </p:cNvPr>
          <p:cNvSpPr/>
          <p:nvPr/>
        </p:nvSpPr>
        <p:spPr>
          <a:xfrm rot="5400000">
            <a:off x="-236219" y="281940"/>
            <a:ext cx="777240" cy="304802"/>
          </a:xfrm>
          <a:prstGeom prst="flowChartExtract">
            <a:avLst/>
          </a:prstGeom>
          <a:solidFill>
            <a:srgbClr val="D58BA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71316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5"/>
          <p:cNvSpPr txBox="1">
            <a:spLocks noGrp="1"/>
          </p:cNvSpPr>
          <p:nvPr>
            <p:ph type="title"/>
          </p:nvPr>
        </p:nvSpPr>
        <p:spPr>
          <a:xfrm>
            <a:off x="0" y="0"/>
            <a:ext cx="12192000" cy="777240"/>
          </a:xfrm>
          <a:prstGeom prst="rect">
            <a:avLst/>
          </a:prstGeom>
          <a:noFill/>
          <a:ln>
            <a:noFill/>
          </a:ln>
        </p:spPr>
        <p:txBody>
          <a:bodyPr spcFirstLastPara="1" wrap="square" lIns="91425" tIns="45700" rIns="91425" bIns="45700" anchor="ctr" anchorCtr="0">
            <a:noAutofit/>
          </a:bodyPr>
          <a:lstStyle/>
          <a:p>
            <a:pPr marL="228600" lvl="0" indent="0" algn="l" rtl="0">
              <a:lnSpc>
                <a:spcPct val="100000"/>
              </a:lnSpc>
              <a:spcBef>
                <a:spcPts val="0"/>
              </a:spcBef>
              <a:spcAft>
                <a:spcPts val="0"/>
              </a:spcAft>
              <a:buClr>
                <a:schemeClr val="dk1"/>
              </a:buClr>
              <a:buSzPts val="4400"/>
              <a:buFont typeface="Roboto"/>
              <a:buNone/>
            </a:pPr>
            <a:r>
              <a:rPr lang="en-US" dirty="0">
                <a:latin typeface="Segoe UI Semibold"/>
                <a:cs typeface="Segoe UI Semibold"/>
              </a:rPr>
              <a:t>Fun Fact #</a:t>
            </a:r>
            <a:r>
              <a:rPr lang="en-US" dirty="0">
                <a:solidFill>
                  <a:schemeClr val="tx1"/>
                </a:solidFill>
                <a:latin typeface="Segoe UI Semibold"/>
                <a:cs typeface="Segoe UI Semibold"/>
              </a:rPr>
              <a:t>6</a:t>
            </a:r>
            <a:r>
              <a:rPr lang="en-US" dirty="0">
                <a:latin typeface="Segoe UI Semibold"/>
                <a:cs typeface="Segoe UI Semibold"/>
              </a:rPr>
              <a:t>: Funding is Limited</a:t>
            </a:r>
            <a:endParaRPr dirty="0"/>
          </a:p>
        </p:txBody>
      </p:sp>
      <p:pic>
        <p:nvPicPr>
          <p:cNvPr id="6" name="Picture 5" descr="A black and white gif of three rabbits, disappearing into a top hat">
            <a:extLst>
              <a:ext uri="{FF2B5EF4-FFF2-40B4-BE49-F238E27FC236}">
                <a16:creationId xmlns:a16="http://schemas.microsoft.com/office/drawing/2014/main" id="{97515BA8-0966-0C89-E29C-06EA6F9D87B9}"/>
              </a:ext>
            </a:extLst>
          </p:cNvPr>
          <p:cNvPicPr>
            <a:picLocks noChangeAspect="1"/>
          </p:cNvPicPr>
          <p:nvPr/>
        </p:nvPicPr>
        <p:blipFill>
          <a:blip r:embed="rId3"/>
          <a:stretch>
            <a:fillRect/>
          </a:stretch>
        </p:blipFill>
        <p:spPr>
          <a:xfrm>
            <a:off x="2743198" y="809139"/>
            <a:ext cx="7046348" cy="4932444"/>
          </a:xfrm>
          <a:prstGeom prst="rect">
            <a:avLst/>
          </a:prstGeom>
        </p:spPr>
      </p:pic>
      <p:sp>
        <p:nvSpPr>
          <p:cNvPr id="2" name="Google Shape;475;p70" descr="We recommend allowing extra time to submit your request due to the high volume of submissions on the deadline dates.">
            <a:extLst>
              <a:ext uri="{FF2B5EF4-FFF2-40B4-BE49-F238E27FC236}">
                <a16:creationId xmlns:a16="http://schemas.microsoft.com/office/drawing/2014/main" id="{1012DA06-0027-5233-F73E-5A2D6AAECB5D}"/>
              </a:ext>
            </a:extLst>
          </p:cNvPr>
          <p:cNvSpPr>
            <a:spLocks noGrp="1"/>
          </p:cNvSpPr>
          <p:nvPr>
            <p:ph type="body" idx="2"/>
          </p:nvPr>
        </p:nvSpPr>
        <p:spPr>
          <a:xfrm>
            <a:off x="303276" y="5851216"/>
            <a:ext cx="11585448" cy="777240"/>
          </a:xfrm>
          <a:prstGeom prst="roundRect">
            <a:avLst>
              <a:gd name="adj" fmla="val 2403"/>
            </a:avLst>
          </a:prstGeom>
          <a:solidFill>
            <a:schemeClr val="lt1"/>
          </a:solidFill>
          <a:ln w="9525" cap="flat" cmpd="sng">
            <a:noFill/>
            <a:prstDash val="solid"/>
            <a:round/>
            <a:headEnd type="none" w="sm" len="sm"/>
            <a:tailEnd type="none" w="sm" len="sm"/>
          </a:ln>
          <a:effectLst/>
        </p:spPr>
        <p:txBody>
          <a:bodyPr spcFirstLastPara="1" wrap="square" lIns="91425" tIns="45700" rIns="91425" bIns="45700" anchor="ctr" anchorCtr="0">
            <a:noAutofit/>
          </a:bodyPr>
          <a:lstStyle/>
          <a:p>
            <a:pPr marL="234950" algn="ctr">
              <a:spcBef>
                <a:spcPts val="0"/>
              </a:spcBef>
              <a:buSzPts val="2000"/>
            </a:pPr>
            <a:r>
              <a:rPr lang="en-US" sz="2000" dirty="0"/>
              <a:t>We recommend allowing extra time to submit your request due to the high volume of submissions on the deadline dates.</a:t>
            </a:r>
          </a:p>
        </p:txBody>
      </p:sp>
      <p:pic>
        <p:nvPicPr>
          <p:cNvPr id="3" name="Picture 2">
            <a:extLst>
              <a:ext uri="{FF2B5EF4-FFF2-40B4-BE49-F238E27FC236}">
                <a16:creationId xmlns:a16="http://schemas.microsoft.com/office/drawing/2014/main" id="{1770AB62-0BFE-AB9E-E334-48DF98A7E57A}"/>
              </a:ext>
              <a:ext uri="{C183D7F6-B498-43B3-948B-1728B52AA6E4}">
                <adec:decorative xmlns:adec="http://schemas.microsoft.com/office/drawing/2017/decorative" val="1"/>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94674" y="5854240"/>
            <a:ext cx="741768" cy="7417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034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69BFB61-BBEE-4CD3-A9F4-E246D8B35A0F}"/>
              </a:ext>
            </a:extLst>
          </p:cNvPr>
          <p:cNvSpPr>
            <a:spLocks noGrp="1"/>
          </p:cNvSpPr>
          <p:nvPr>
            <p:ph type="title"/>
          </p:nvPr>
        </p:nvSpPr>
        <p:spPr/>
        <p:txBody>
          <a:bodyPr/>
          <a:lstStyle/>
          <a:p>
            <a:pPr marL="228600"/>
            <a:r>
              <a:rPr lang="en-US" dirty="0"/>
              <a:t>We’re Here to Help</a:t>
            </a:r>
          </a:p>
        </p:txBody>
      </p:sp>
      <p:sp>
        <p:nvSpPr>
          <p:cNvPr id="7" name="Text Placeholder 1">
            <a:extLst>
              <a:ext uri="{FF2B5EF4-FFF2-40B4-BE49-F238E27FC236}">
                <a16:creationId xmlns:a16="http://schemas.microsoft.com/office/drawing/2014/main" id="{D262469A-D788-4F7D-B875-1B1CBA1F1D02}"/>
              </a:ext>
            </a:extLst>
          </p:cNvPr>
          <p:cNvSpPr txBox="1">
            <a:spLocks/>
          </p:cNvSpPr>
          <p:nvPr/>
        </p:nvSpPr>
        <p:spPr>
          <a:xfrm>
            <a:off x="304800" y="886149"/>
            <a:ext cx="3702424" cy="1183929"/>
          </a:xfrm>
          <a:prstGeom prst="roundRect">
            <a:avLst>
              <a:gd name="adj" fmla="val 3862"/>
            </a:avLst>
          </a:prstGeom>
          <a:solidFill>
            <a:schemeClr val="lt1"/>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L="457200" marR="0" lvl="0" indent="-22860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Roboto"/>
                <a:ea typeface="Roboto"/>
                <a:cs typeface="Roboto"/>
                <a:sym typeface="Roboto"/>
              </a:defRPr>
            </a:lvl1pPr>
            <a:lvl2pPr marL="914400" marR="0" lvl="1"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Roboto"/>
                <a:ea typeface="Roboto"/>
                <a:cs typeface="Roboto"/>
                <a:sym typeface="Roboto"/>
              </a:defRPr>
            </a:lvl2pPr>
            <a:lvl3pPr marL="1371600" marR="0" lvl="2"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Roboto"/>
                <a:ea typeface="Roboto"/>
                <a:cs typeface="Roboto"/>
                <a:sym typeface="Roboto"/>
              </a:defRPr>
            </a:lvl3pPr>
            <a:lvl4pPr marL="1828800" marR="0" lvl="3"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4pPr>
            <a:lvl5pPr marL="2286000" marR="0" lvl="4"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pPr marL="0">
              <a:lnSpc>
                <a:spcPct val="80000"/>
              </a:lnSpc>
              <a:defRPr/>
            </a:pPr>
            <a:r>
              <a:rPr lang="en-US" altLang="en-US" b="1" dirty="0">
                <a:solidFill>
                  <a:schemeClr val="tx1"/>
                </a:solidFill>
                <a:latin typeface="Segoe UI Semilight" panose="020B0402040204020203" pitchFamily="34" charset="0"/>
                <a:cs typeface="Segoe UI Semilight" panose="020B0402040204020203" pitchFamily="34" charset="0"/>
              </a:rPr>
              <a:t>Andrew Burmeister</a:t>
            </a:r>
          </a:p>
          <a:p>
            <a:pPr marL="0">
              <a:lnSpc>
                <a:spcPct val="80000"/>
              </a:lnSpc>
              <a:defRPr/>
            </a:pPr>
            <a:r>
              <a:rPr lang="en-US" altLang="en-US" dirty="0">
                <a:solidFill>
                  <a:schemeClr val="tx1"/>
                </a:solidFill>
                <a:latin typeface="Segoe UI Semilight" panose="020B0402040204020203" pitchFamily="34" charset="0"/>
                <a:cs typeface="Segoe UI Semilight" panose="020B0402040204020203" pitchFamily="34" charset="0"/>
              </a:rPr>
              <a:t>Assistant Commissioner</a:t>
            </a:r>
          </a:p>
          <a:p>
            <a:pPr marL="0">
              <a:lnSpc>
                <a:spcPct val="80000"/>
              </a:lnSpc>
              <a:defRPr/>
            </a:pPr>
            <a:r>
              <a:rPr lang="en-US" altLang="en-US" u="sng" dirty="0">
                <a:solidFill>
                  <a:schemeClr val="tx1"/>
                </a:solidFill>
                <a:latin typeface="Segoe UI Semilight" panose="020B0402040204020203" pitchFamily="34" charset="0"/>
                <a:cs typeface="Segoe UI Semilight" panose="020B0402040204020203" pitchFamily="34" charset="0"/>
              </a:rPr>
              <a:t>aburmeister@culture.nyc.gov</a:t>
            </a:r>
            <a:endParaRPr lang="en-US" dirty="0">
              <a:solidFill>
                <a:schemeClr val="tx1"/>
              </a:solidFill>
              <a:latin typeface="Segoe UI Semilight" panose="020B0402040204020203" pitchFamily="34" charset="0"/>
              <a:cs typeface="Segoe UI Semilight" panose="020B0402040204020203" pitchFamily="34" charset="0"/>
            </a:endParaRPr>
          </a:p>
        </p:txBody>
      </p:sp>
      <p:sp>
        <p:nvSpPr>
          <p:cNvPr id="8" name="Text Placeholder 1">
            <a:extLst>
              <a:ext uri="{FF2B5EF4-FFF2-40B4-BE49-F238E27FC236}">
                <a16:creationId xmlns:a16="http://schemas.microsoft.com/office/drawing/2014/main" id="{F022F269-80E8-49C8-8C72-DB496EA53DF8}"/>
              </a:ext>
            </a:extLst>
          </p:cNvPr>
          <p:cNvSpPr txBox="1">
            <a:spLocks/>
          </p:cNvSpPr>
          <p:nvPr/>
        </p:nvSpPr>
        <p:spPr>
          <a:xfrm>
            <a:off x="4206688" y="881667"/>
            <a:ext cx="3702424" cy="1183929"/>
          </a:xfrm>
          <a:prstGeom prst="roundRect">
            <a:avLst>
              <a:gd name="adj" fmla="val 3862"/>
            </a:avLst>
          </a:prstGeom>
          <a:solidFill>
            <a:schemeClr val="lt1"/>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L="457200" marR="0" lvl="0" indent="-22860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Roboto"/>
                <a:ea typeface="Roboto"/>
                <a:cs typeface="Roboto"/>
                <a:sym typeface="Roboto"/>
              </a:defRPr>
            </a:lvl1pPr>
            <a:lvl2pPr marL="914400" marR="0" lvl="1"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Roboto"/>
                <a:ea typeface="Roboto"/>
                <a:cs typeface="Roboto"/>
                <a:sym typeface="Roboto"/>
              </a:defRPr>
            </a:lvl2pPr>
            <a:lvl3pPr marL="1371600" marR="0" lvl="2"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Roboto"/>
                <a:ea typeface="Roboto"/>
                <a:cs typeface="Roboto"/>
                <a:sym typeface="Roboto"/>
              </a:defRPr>
            </a:lvl3pPr>
            <a:lvl4pPr marL="1828800" marR="0" lvl="3"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4pPr>
            <a:lvl5pPr marL="2286000" marR="0" lvl="4"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pPr marL="0" indent="0">
              <a:lnSpc>
                <a:spcPct val="80000"/>
              </a:lnSpc>
              <a:defRPr/>
            </a:pPr>
            <a:r>
              <a:rPr lang="en-US" altLang="en-US" b="1" dirty="0">
                <a:solidFill>
                  <a:schemeClr val="tx1"/>
                </a:solidFill>
                <a:latin typeface="Segoe UI Semilight" panose="020B0402040204020203" pitchFamily="34" charset="0"/>
                <a:cs typeface="Segoe UI Semilight" panose="020B0402040204020203" pitchFamily="34" charset="0"/>
              </a:rPr>
              <a:t>Angela Blocker </a:t>
            </a:r>
          </a:p>
          <a:p>
            <a:pPr marL="0" indent="0">
              <a:lnSpc>
                <a:spcPct val="80000"/>
              </a:lnSpc>
              <a:defRPr/>
            </a:pPr>
            <a:r>
              <a:rPr lang="en-US" altLang="en-US" dirty="0">
                <a:solidFill>
                  <a:schemeClr val="tx1"/>
                </a:solidFill>
                <a:latin typeface="Segoe UI Semilight" panose="020B0402040204020203" pitchFamily="34" charset="0"/>
                <a:cs typeface="Segoe UI Semilight" panose="020B0402040204020203" pitchFamily="34" charset="0"/>
              </a:rPr>
              <a:t>Director </a:t>
            </a:r>
          </a:p>
          <a:p>
            <a:pPr marL="0" indent="0">
              <a:lnSpc>
                <a:spcPct val="80000"/>
              </a:lnSpc>
              <a:defRPr/>
            </a:pPr>
            <a:r>
              <a:rPr lang="en-US" altLang="en-US" u="sng" dirty="0">
                <a:solidFill>
                  <a:schemeClr val="tx1"/>
                </a:solidFill>
                <a:latin typeface="Segoe UI Semilight" panose="020B0402040204020203" pitchFamily="34" charset="0"/>
                <a:cs typeface="Segoe UI Semilight" panose="020B0402040204020203" pitchFamily="34" charset="0"/>
              </a:rPr>
              <a:t>ablocker@culture.nyc.gov</a:t>
            </a:r>
            <a:endParaRPr lang="en-US" altLang="en-US" dirty="0">
              <a:solidFill>
                <a:schemeClr val="tx1"/>
              </a:solidFill>
              <a:latin typeface="Segoe UI Semilight" panose="020B0402040204020203" pitchFamily="34" charset="0"/>
              <a:cs typeface="Segoe UI Semilight" panose="020B0402040204020203" pitchFamily="34" charset="0"/>
            </a:endParaRPr>
          </a:p>
        </p:txBody>
      </p:sp>
      <p:sp>
        <p:nvSpPr>
          <p:cNvPr id="9" name="Text Placeholder 1">
            <a:extLst>
              <a:ext uri="{FF2B5EF4-FFF2-40B4-BE49-F238E27FC236}">
                <a16:creationId xmlns:a16="http://schemas.microsoft.com/office/drawing/2014/main" id="{5132FD4F-0C98-47AD-8C5B-C79E4C4996B7}"/>
              </a:ext>
            </a:extLst>
          </p:cNvPr>
          <p:cNvSpPr txBox="1">
            <a:spLocks/>
          </p:cNvSpPr>
          <p:nvPr/>
        </p:nvSpPr>
        <p:spPr>
          <a:xfrm>
            <a:off x="8184776" y="881667"/>
            <a:ext cx="3702424" cy="1183929"/>
          </a:xfrm>
          <a:prstGeom prst="roundRect">
            <a:avLst>
              <a:gd name="adj" fmla="val 2896"/>
            </a:avLst>
          </a:prstGeom>
          <a:solidFill>
            <a:schemeClr val="lt1"/>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L="457200" marR="0" lvl="0" indent="-22860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Roboto"/>
                <a:ea typeface="Roboto"/>
                <a:cs typeface="Roboto"/>
                <a:sym typeface="Roboto"/>
              </a:defRPr>
            </a:lvl1pPr>
            <a:lvl2pPr marL="914400" marR="0" lvl="1"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Roboto"/>
                <a:ea typeface="Roboto"/>
                <a:cs typeface="Roboto"/>
                <a:sym typeface="Roboto"/>
              </a:defRPr>
            </a:lvl2pPr>
            <a:lvl3pPr marL="1371600" marR="0" lvl="2"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Roboto"/>
                <a:ea typeface="Roboto"/>
                <a:cs typeface="Roboto"/>
                <a:sym typeface="Roboto"/>
              </a:defRPr>
            </a:lvl3pPr>
            <a:lvl4pPr marL="1828800" marR="0" lvl="3"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4pPr>
            <a:lvl5pPr marL="2286000" marR="0" lvl="4"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pPr marL="115888">
              <a:spcBef>
                <a:spcPct val="0"/>
              </a:spcBef>
              <a:defRPr/>
            </a:pPr>
            <a:r>
              <a:rPr lang="en-US" altLang="en-US" b="1" dirty="0">
                <a:solidFill>
                  <a:schemeClr val="tx1"/>
                </a:solidFill>
                <a:latin typeface="Segoe UI Semilight" panose="020B0402040204020203" pitchFamily="34" charset="0"/>
                <a:cs typeface="Segoe UI Semilight" panose="020B0402040204020203" pitchFamily="34" charset="0"/>
              </a:rPr>
              <a:t>Victor Metoyer</a:t>
            </a:r>
          </a:p>
          <a:p>
            <a:pPr marL="115888">
              <a:spcBef>
                <a:spcPct val="0"/>
              </a:spcBef>
              <a:defRPr/>
            </a:pPr>
            <a:r>
              <a:rPr lang="en-US" altLang="en-US" dirty="0">
                <a:solidFill>
                  <a:schemeClr val="tx1"/>
                </a:solidFill>
                <a:latin typeface="Segoe UI Semilight" panose="020B0402040204020203" pitchFamily="34" charset="0"/>
                <a:cs typeface="Segoe UI Semilight" panose="020B0402040204020203" pitchFamily="34" charset="0"/>
              </a:rPr>
              <a:t>Deputy Director</a:t>
            </a:r>
          </a:p>
          <a:p>
            <a:pPr marL="115888">
              <a:spcBef>
                <a:spcPct val="0"/>
              </a:spcBef>
              <a:defRPr/>
            </a:pPr>
            <a:r>
              <a:rPr lang="en-US" altLang="en-US" u="sng" dirty="0">
                <a:solidFill>
                  <a:schemeClr val="tx1"/>
                </a:solidFill>
                <a:latin typeface="Segoe UI Semilight" panose="020B0402040204020203" pitchFamily="34" charset="0"/>
                <a:cs typeface="Segoe UI Semilight" panose="020B0402040204020203" pitchFamily="34" charset="0"/>
              </a:rPr>
              <a:t>vmetoyer@culture.nyc.gov</a:t>
            </a:r>
            <a:endParaRPr lang="en-US" altLang="en-US" dirty="0">
              <a:solidFill>
                <a:schemeClr val="tx1"/>
              </a:solidFill>
              <a:latin typeface="Segoe UI Semilight" panose="020B0402040204020203" pitchFamily="34" charset="0"/>
              <a:cs typeface="Segoe UI Semilight" panose="020B0402040204020203" pitchFamily="34" charset="0"/>
            </a:endParaRPr>
          </a:p>
        </p:txBody>
      </p:sp>
      <p:sp>
        <p:nvSpPr>
          <p:cNvPr id="10" name="Text Placeholder 1">
            <a:extLst>
              <a:ext uri="{FF2B5EF4-FFF2-40B4-BE49-F238E27FC236}">
                <a16:creationId xmlns:a16="http://schemas.microsoft.com/office/drawing/2014/main" id="{7669F83A-A3DD-440A-9AAF-CF66E649ACC1}"/>
              </a:ext>
            </a:extLst>
          </p:cNvPr>
          <p:cNvSpPr txBox="1">
            <a:spLocks/>
          </p:cNvSpPr>
          <p:nvPr/>
        </p:nvSpPr>
        <p:spPr>
          <a:xfrm>
            <a:off x="304800" y="2358636"/>
            <a:ext cx="3702424" cy="1183929"/>
          </a:xfrm>
          <a:prstGeom prst="roundRect">
            <a:avLst>
              <a:gd name="adj" fmla="val 2896"/>
            </a:avLst>
          </a:prstGeom>
          <a:solidFill>
            <a:schemeClr val="lt1"/>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L="457200" marR="0" lvl="0" indent="-22860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Roboto"/>
                <a:ea typeface="Roboto"/>
                <a:cs typeface="Roboto"/>
                <a:sym typeface="Roboto"/>
              </a:defRPr>
            </a:lvl1pPr>
            <a:lvl2pPr marL="914400" marR="0" lvl="1"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Roboto"/>
                <a:ea typeface="Roboto"/>
                <a:cs typeface="Roboto"/>
                <a:sym typeface="Roboto"/>
              </a:defRPr>
            </a:lvl2pPr>
            <a:lvl3pPr marL="1371600" marR="0" lvl="2"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Roboto"/>
                <a:ea typeface="Roboto"/>
                <a:cs typeface="Roboto"/>
                <a:sym typeface="Roboto"/>
              </a:defRPr>
            </a:lvl3pPr>
            <a:lvl4pPr marL="1828800" marR="0" lvl="3"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4pPr>
            <a:lvl5pPr marL="2286000" marR="0" lvl="4"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pPr marL="115888">
              <a:spcBef>
                <a:spcPct val="0"/>
              </a:spcBef>
              <a:defRPr/>
            </a:pPr>
            <a:r>
              <a:rPr lang="en-US" altLang="en-US" b="1" dirty="0">
                <a:solidFill>
                  <a:schemeClr val="tx1"/>
                </a:solidFill>
                <a:latin typeface="Segoe UI Semilight" panose="020B0402040204020203" pitchFamily="34" charset="0"/>
                <a:cs typeface="Segoe UI Semilight" panose="020B0402040204020203" pitchFamily="34" charset="0"/>
              </a:rPr>
              <a:t>Sara Minard</a:t>
            </a:r>
          </a:p>
          <a:p>
            <a:pPr marL="115888">
              <a:spcBef>
                <a:spcPct val="0"/>
              </a:spcBef>
              <a:defRPr/>
            </a:pPr>
            <a:r>
              <a:rPr lang="en-US" altLang="en-US" dirty="0">
                <a:solidFill>
                  <a:schemeClr val="tx1"/>
                </a:solidFill>
                <a:latin typeface="Segoe UI Semilight" panose="020B0402040204020203" pitchFamily="34" charset="0"/>
                <a:cs typeface="Segoe UI Semilight" panose="020B0402040204020203" pitchFamily="34" charset="0"/>
              </a:rPr>
              <a:t>Director of Special Projects</a:t>
            </a:r>
          </a:p>
          <a:p>
            <a:pPr marL="115888">
              <a:lnSpc>
                <a:spcPct val="80000"/>
              </a:lnSpc>
              <a:defRPr/>
            </a:pPr>
            <a:r>
              <a:rPr lang="en-US" altLang="en-US" u="sng" dirty="0">
                <a:solidFill>
                  <a:schemeClr val="tx1"/>
                </a:solidFill>
                <a:latin typeface="Segoe UI Semilight" panose="020B0402040204020203" pitchFamily="34" charset="0"/>
                <a:cs typeface="Segoe UI Semilight" panose="020B0402040204020203" pitchFamily="34" charset="0"/>
              </a:rPr>
              <a:t>sminard@culture.nyc.gov</a:t>
            </a:r>
          </a:p>
        </p:txBody>
      </p:sp>
      <p:sp>
        <p:nvSpPr>
          <p:cNvPr id="11" name="Text Placeholder 1">
            <a:extLst>
              <a:ext uri="{FF2B5EF4-FFF2-40B4-BE49-F238E27FC236}">
                <a16:creationId xmlns:a16="http://schemas.microsoft.com/office/drawing/2014/main" id="{74E59E08-2313-4E89-AA47-34BC8D94C376}"/>
              </a:ext>
            </a:extLst>
          </p:cNvPr>
          <p:cNvSpPr txBox="1">
            <a:spLocks/>
          </p:cNvSpPr>
          <p:nvPr/>
        </p:nvSpPr>
        <p:spPr>
          <a:xfrm>
            <a:off x="4244788" y="2358635"/>
            <a:ext cx="3702424" cy="1183929"/>
          </a:xfrm>
          <a:prstGeom prst="roundRect">
            <a:avLst>
              <a:gd name="adj" fmla="val 5793"/>
            </a:avLst>
          </a:prstGeom>
          <a:solidFill>
            <a:schemeClr val="lt1"/>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RPr/>
            </a:defPPr>
            <a:lvl1pPr marL="115888" indent="-228600">
              <a:spcBef>
                <a:spcPct val="0"/>
              </a:spcBef>
              <a:buClr>
                <a:schemeClr val="dk1"/>
              </a:buClr>
              <a:buSzPts val="2000"/>
              <a:buNone/>
              <a:defRPr sz="2000" b="1">
                <a:solidFill>
                  <a:schemeClr val="tx1"/>
                </a:solidFill>
                <a:latin typeface="Roboto"/>
                <a:ea typeface="Roboto"/>
                <a:cs typeface="Roboto"/>
              </a:defRPr>
            </a:lvl1pPr>
            <a:lvl2pPr marL="914400" indent="-381000">
              <a:spcBef>
                <a:spcPts val="480"/>
              </a:spcBef>
              <a:buClr>
                <a:schemeClr val="dk1"/>
              </a:buClr>
              <a:buSzPts val="2400"/>
              <a:buChar char="–"/>
              <a:defRPr sz="2400">
                <a:solidFill>
                  <a:schemeClr val="dk1"/>
                </a:solidFill>
                <a:latin typeface="Roboto"/>
                <a:ea typeface="Roboto"/>
                <a:cs typeface="Roboto"/>
              </a:defRPr>
            </a:lvl2pPr>
            <a:lvl3pPr marL="1371600" indent="-355600">
              <a:spcBef>
                <a:spcPts val="400"/>
              </a:spcBef>
              <a:buClr>
                <a:schemeClr val="dk1"/>
              </a:buClr>
              <a:buSzPts val="2000"/>
              <a:buChar char="•"/>
              <a:defRPr sz="2000">
                <a:solidFill>
                  <a:schemeClr val="dk1"/>
                </a:solidFill>
                <a:latin typeface="Roboto"/>
                <a:ea typeface="Roboto"/>
                <a:cs typeface="Roboto"/>
              </a:defRPr>
            </a:lvl3pPr>
            <a:lvl4pPr marL="1828800" indent="-342900">
              <a:spcBef>
                <a:spcPts val="360"/>
              </a:spcBef>
              <a:buClr>
                <a:schemeClr val="dk1"/>
              </a:buClr>
              <a:buSzPts val="1800"/>
              <a:buChar char="–"/>
              <a:defRPr sz="1800">
                <a:solidFill>
                  <a:schemeClr val="dk1"/>
                </a:solidFill>
                <a:latin typeface="Roboto"/>
                <a:ea typeface="Roboto"/>
                <a:cs typeface="Roboto"/>
              </a:defRPr>
            </a:lvl4pPr>
            <a:lvl5pPr marL="2286000" indent="-342900">
              <a:spcBef>
                <a:spcPts val="360"/>
              </a:spcBef>
              <a:buClr>
                <a:schemeClr val="dk1"/>
              </a:buClr>
              <a:buSzPts val="1800"/>
              <a:buChar char="»"/>
              <a:defRPr sz="1800">
                <a:solidFill>
                  <a:schemeClr val="dk1"/>
                </a:solidFill>
                <a:latin typeface="Roboto"/>
                <a:ea typeface="Roboto"/>
                <a:cs typeface="Roboto"/>
              </a:defRPr>
            </a:lvl5pPr>
            <a:lvl6pPr marL="2743200" indent="-355600">
              <a:spcBef>
                <a:spcPts val="400"/>
              </a:spcBef>
              <a:buClr>
                <a:schemeClr val="dk1"/>
              </a:buClr>
              <a:buSzPts val="2000"/>
              <a:buChar char="•"/>
              <a:defRPr sz="2000">
                <a:solidFill>
                  <a:schemeClr val="dk1"/>
                </a:solidFill>
                <a:latin typeface="Calibri"/>
                <a:ea typeface="Calibri"/>
                <a:cs typeface="Calibri"/>
              </a:defRPr>
            </a:lvl6pPr>
            <a:lvl7pPr marL="3200400" indent="-355600">
              <a:spcBef>
                <a:spcPts val="400"/>
              </a:spcBef>
              <a:buClr>
                <a:schemeClr val="dk1"/>
              </a:buClr>
              <a:buSzPts val="2000"/>
              <a:buChar char="•"/>
              <a:defRPr sz="2000">
                <a:solidFill>
                  <a:schemeClr val="dk1"/>
                </a:solidFill>
                <a:latin typeface="Calibri"/>
                <a:ea typeface="Calibri"/>
                <a:cs typeface="Calibri"/>
              </a:defRPr>
            </a:lvl7pPr>
            <a:lvl8pPr marL="3657600" indent="-355600">
              <a:spcBef>
                <a:spcPts val="400"/>
              </a:spcBef>
              <a:buClr>
                <a:schemeClr val="dk1"/>
              </a:buClr>
              <a:buSzPts val="2000"/>
              <a:buChar char="•"/>
              <a:defRPr sz="2000">
                <a:solidFill>
                  <a:schemeClr val="dk1"/>
                </a:solidFill>
                <a:latin typeface="Calibri"/>
                <a:ea typeface="Calibri"/>
                <a:cs typeface="Calibri"/>
              </a:defRPr>
            </a:lvl8pPr>
            <a:lvl9pPr marL="4114800" indent="-355600">
              <a:spcBef>
                <a:spcPts val="400"/>
              </a:spcBef>
              <a:buClr>
                <a:schemeClr val="dk1"/>
              </a:buClr>
              <a:buSzPts val="2000"/>
              <a:buChar char="•"/>
              <a:defRPr sz="2000">
                <a:solidFill>
                  <a:schemeClr val="dk1"/>
                </a:solidFill>
                <a:latin typeface="Calibri"/>
                <a:ea typeface="Calibri"/>
                <a:cs typeface="Calibri"/>
              </a:defRPr>
            </a:lvl9pPr>
          </a:lstStyle>
          <a:p>
            <a:pPr>
              <a:defRPr/>
            </a:pPr>
            <a:r>
              <a:rPr lang="en-US" altLang="en-US" dirty="0">
                <a:latin typeface="Segoe UI Semilight" panose="020B0402040204020203" pitchFamily="34" charset="0"/>
                <a:cs typeface="Segoe UI Semilight" panose="020B0402040204020203" pitchFamily="34" charset="0"/>
              </a:rPr>
              <a:t>David Bryant</a:t>
            </a:r>
          </a:p>
          <a:p>
            <a:pPr>
              <a:defRPr/>
            </a:pPr>
            <a:r>
              <a:rPr lang="en-US" altLang="en-US" b="0" dirty="0">
                <a:latin typeface="Segoe UI Semilight" panose="020B0402040204020203" pitchFamily="34" charset="0"/>
                <a:cs typeface="Segoe UI Semilight" panose="020B0402040204020203" pitchFamily="34" charset="0"/>
              </a:rPr>
              <a:t>Capital Project Manager</a:t>
            </a:r>
          </a:p>
          <a:p>
            <a:pPr>
              <a:defRPr/>
            </a:pPr>
            <a:r>
              <a:rPr lang="en-US" altLang="en-US" b="0" u="sng" dirty="0">
                <a:latin typeface="Segoe UI Semilight" panose="020B0402040204020203" pitchFamily="34" charset="0"/>
                <a:cs typeface="Segoe UI Semilight" panose="020B0402040204020203" pitchFamily="34" charset="0"/>
              </a:rPr>
              <a:t>dbryant@culture.nyc.gov</a:t>
            </a:r>
          </a:p>
        </p:txBody>
      </p:sp>
      <p:sp>
        <p:nvSpPr>
          <p:cNvPr id="6" name="Text Placeholder 1">
            <a:extLst>
              <a:ext uri="{FF2B5EF4-FFF2-40B4-BE49-F238E27FC236}">
                <a16:creationId xmlns:a16="http://schemas.microsoft.com/office/drawing/2014/main" id="{49E9A318-D951-4A55-AEE9-9CA623D60B5E}"/>
              </a:ext>
            </a:extLst>
          </p:cNvPr>
          <p:cNvSpPr txBox="1">
            <a:spLocks/>
          </p:cNvSpPr>
          <p:nvPr/>
        </p:nvSpPr>
        <p:spPr>
          <a:xfrm>
            <a:off x="8184776" y="2358635"/>
            <a:ext cx="3702424" cy="1183929"/>
          </a:xfrm>
          <a:prstGeom prst="roundRect">
            <a:avLst>
              <a:gd name="adj" fmla="val 2896"/>
            </a:avLst>
          </a:prstGeom>
          <a:solidFill>
            <a:schemeClr val="lt1"/>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RPr/>
            </a:defPPr>
            <a:lvl1pPr marL="115888" indent="-228600">
              <a:spcBef>
                <a:spcPct val="0"/>
              </a:spcBef>
              <a:buClr>
                <a:schemeClr val="dk1"/>
              </a:buClr>
              <a:buSzPts val="2000"/>
              <a:buNone/>
              <a:defRPr sz="2000" b="1">
                <a:solidFill>
                  <a:schemeClr val="tx1"/>
                </a:solidFill>
                <a:latin typeface="Roboto"/>
                <a:ea typeface="Roboto"/>
                <a:cs typeface="Roboto"/>
              </a:defRPr>
            </a:lvl1pPr>
            <a:lvl2pPr marL="914400" indent="-381000">
              <a:spcBef>
                <a:spcPts val="480"/>
              </a:spcBef>
              <a:buClr>
                <a:schemeClr val="dk1"/>
              </a:buClr>
              <a:buSzPts val="2400"/>
              <a:buChar char="–"/>
              <a:defRPr sz="2400">
                <a:solidFill>
                  <a:schemeClr val="dk1"/>
                </a:solidFill>
                <a:latin typeface="Roboto"/>
                <a:ea typeface="Roboto"/>
                <a:cs typeface="Roboto"/>
              </a:defRPr>
            </a:lvl2pPr>
            <a:lvl3pPr marL="1371600" indent="-355600">
              <a:spcBef>
                <a:spcPts val="400"/>
              </a:spcBef>
              <a:buClr>
                <a:schemeClr val="dk1"/>
              </a:buClr>
              <a:buSzPts val="2000"/>
              <a:buChar char="•"/>
              <a:defRPr sz="2000">
                <a:solidFill>
                  <a:schemeClr val="dk1"/>
                </a:solidFill>
                <a:latin typeface="Roboto"/>
                <a:ea typeface="Roboto"/>
                <a:cs typeface="Roboto"/>
              </a:defRPr>
            </a:lvl3pPr>
            <a:lvl4pPr marL="1828800" indent="-342900">
              <a:spcBef>
                <a:spcPts val="360"/>
              </a:spcBef>
              <a:buClr>
                <a:schemeClr val="dk1"/>
              </a:buClr>
              <a:buSzPts val="1800"/>
              <a:buChar char="–"/>
              <a:defRPr sz="1800">
                <a:solidFill>
                  <a:schemeClr val="dk1"/>
                </a:solidFill>
                <a:latin typeface="Roboto"/>
                <a:ea typeface="Roboto"/>
                <a:cs typeface="Roboto"/>
              </a:defRPr>
            </a:lvl4pPr>
            <a:lvl5pPr marL="2286000" indent="-342900">
              <a:spcBef>
                <a:spcPts val="360"/>
              </a:spcBef>
              <a:buClr>
                <a:schemeClr val="dk1"/>
              </a:buClr>
              <a:buSzPts val="1800"/>
              <a:buChar char="»"/>
              <a:defRPr sz="1800">
                <a:solidFill>
                  <a:schemeClr val="dk1"/>
                </a:solidFill>
                <a:latin typeface="Roboto"/>
                <a:ea typeface="Roboto"/>
                <a:cs typeface="Roboto"/>
              </a:defRPr>
            </a:lvl5pPr>
            <a:lvl6pPr marL="2743200" indent="-355600">
              <a:spcBef>
                <a:spcPts val="400"/>
              </a:spcBef>
              <a:buClr>
                <a:schemeClr val="dk1"/>
              </a:buClr>
              <a:buSzPts val="2000"/>
              <a:buChar char="•"/>
              <a:defRPr sz="2000">
                <a:solidFill>
                  <a:schemeClr val="dk1"/>
                </a:solidFill>
                <a:latin typeface="Calibri"/>
                <a:ea typeface="Calibri"/>
                <a:cs typeface="Calibri"/>
              </a:defRPr>
            </a:lvl6pPr>
            <a:lvl7pPr marL="3200400" indent="-355600">
              <a:spcBef>
                <a:spcPts val="400"/>
              </a:spcBef>
              <a:buClr>
                <a:schemeClr val="dk1"/>
              </a:buClr>
              <a:buSzPts val="2000"/>
              <a:buChar char="•"/>
              <a:defRPr sz="2000">
                <a:solidFill>
                  <a:schemeClr val="dk1"/>
                </a:solidFill>
                <a:latin typeface="Calibri"/>
                <a:ea typeface="Calibri"/>
                <a:cs typeface="Calibri"/>
              </a:defRPr>
            </a:lvl7pPr>
            <a:lvl8pPr marL="3657600" indent="-355600">
              <a:spcBef>
                <a:spcPts val="400"/>
              </a:spcBef>
              <a:buClr>
                <a:schemeClr val="dk1"/>
              </a:buClr>
              <a:buSzPts val="2000"/>
              <a:buChar char="•"/>
              <a:defRPr sz="2000">
                <a:solidFill>
                  <a:schemeClr val="dk1"/>
                </a:solidFill>
                <a:latin typeface="Calibri"/>
                <a:ea typeface="Calibri"/>
                <a:cs typeface="Calibri"/>
              </a:defRPr>
            </a:lvl8pPr>
            <a:lvl9pPr marL="4114800" indent="-355600">
              <a:spcBef>
                <a:spcPts val="400"/>
              </a:spcBef>
              <a:buClr>
                <a:schemeClr val="dk1"/>
              </a:buClr>
              <a:buSzPts val="2000"/>
              <a:buChar char="•"/>
              <a:defRPr sz="2000">
                <a:solidFill>
                  <a:schemeClr val="dk1"/>
                </a:solidFill>
                <a:latin typeface="Calibri"/>
                <a:ea typeface="Calibri"/>
                <a:cs typeface="Calibri"/>
              </a:defRPr>
            </a:lvl9pPr>
          </a:lstStyle>
          <a:p>
            <a:r>
              <a:rPr lang="en-US" altLang="en-US" dirty="0">
                <a:latin typeface="Segoe UI Semilight" panose="020B0402040204020203" pitchFamily="34" charset="0"/>
                <a:cs typeface="Segoe UI Semilight" panose="020B0402040204020203" pitchFamily="34" charset="0"/>
              </a:rPr>
              <a:t>Stephanie Kingpetcharat</a:t>
            </a:r>
          </a:p>
          <a:p>
            <a:r>
              <a:rPr lang="en-US" altLang="en-US" b="0" dirty="0">
                <a:latin typeface="Segoe UI Semilight" panose="020B0402040204020203" pitchFamily="34" charset="0"/>
                <a:cs typeface="Segoe UI Semilight" panose="020B0402040204020203" pitchFamily="34" charset="0"/>
              </a:rPr>
              <a:t>Capital Project Manager</a:t>
            </a:r>
          </a:p>
          <a:p>
            <a:r>
              <a:rPr lang="en-US" altLang="en-US" sz="1800" b="0" u="sng" dirty="0">
                <a:latin typeface="Segoe UI Semilight" panose="020B0402040204020203" pitchFamily="34" charset="0"/>
                <a:cs typeface="Segoe UI Semilight" panose="020B0402040204020203" pitchFamily="34" charset="0"/>
              </a:rPr>
              <a:t>skingpetcharat@culture.nyc.gov</a:t>
            </a:r>
          </a:p>
        </p:txBody>
      </p:sp>
      <p:sp>
        <p:nvSpPr>
          <p:cNvPr id="2" name="Text Placeholder 1">
            <a:extLst>
              <a:ext uri="{FF2B5EF4-FFF2-40B4-BE49-F238E27FC236}">
                <a16:creationId xmlns:a16="http://schemas.microsoft.com/office/drawing/2014/main" id="{33F79191-9CC4-4DD8-AA0F-015B28F27BD4}"/>
              </a:ext>
            </a:extLst>
          </p:cNvPr>
          <p:cNvSpPr>
            <a:spLocks noGrp="1"/>
          </p:cNvSpPr>
          <p:nvPr>
            <p:ph type="body" idx="4294967295"/>
          </p:nvPr>
        </p:nvSpPr>
        <p:spPr>
          <a:xfrm>
            <a:off x="304800" y="3867155"/>
            <a:ext cx="3702424" cy="1183929"/>
          </a:xfrm>
          <a:prstGeom prst="roundRect">
            <a:avLst>
              <a:gd name="adj" fmla="val 2896"/>
            </a:avLst>
          </a:prstGeom>
          <a:solidFill>
            <a:schemeClr val="lt1"/>
          </a:solidFill>
          <a:ln>
            <a:noFill/>
          </a:ln>
        </p:spPr>
        <p:txBody>
          <a:bodyPr spcFirstLastPara="1" wrap="square" lIns="91425" tIns="45700" rIns="91425" bIns="45700" anchor="ctr" anchorCtr="0">
            <a:normAutofit/>
          </a:bodyPr>
          <a:lstStyle/>
          <a:p>
            <a:pPr indent="-228600">
              <a:lnSpc>
                <a:spcPct val="80000"/>
              </a:lnSpc>
              <a:spcBef>
                <a:spcPts val="400"/>
              </a:spcBef>
              <a:buClr>
                <a:schemeClr val="dk1"/>
              </a:buClr>
              <a:buSzPts val="2000"/>
            </a:pPr>
            <a:r>
              <a:rPr lang="en-US" altLang="en-US" sz="2000" b="1" dirty="0">
                <a:solidFill>
                  <a:schemeClr val="tx1"/>
                </a:solidFill>
                <a:latin typeface="Segoe UI Semilight" panose="020B0402040204020203" pitchFamily="34" charset="0"/>
                <a:ea typeface="Roboto"/>
                <a:cs typeface="Segoe UI Semilight" panose="020B0402040204020203" pitchFamily="34" charset="0"/>
              </a:rPr>
              <a:t>Darren Brannon</a:t>
            </a:r>
          </a:p>
          <a:p>
            <a:pPr indent="-228600">
              <a:lnSpc>
                <a:spcPct val="80000"/>
              </a:lnSpc>
              <a:spcBef>
                <a:spcPts val="400"/>
              </a:spcBef>
              <a:buClr>
                <a:schemeClr val="dk1"/>
              </a:buClr>
              <a:buSzPts val="2000"/>
            </a:pPr>
            <a:r>
              <a:rPr lang="en-US" altLang="en-US" sz="2000" dirty="0">
                <a:solidFill>
                  <a:schemeClr val="tx1"/>
                </a:solidFill>
                <a:latin typeface="Segoe UI Semilight" panose="020B0402040204020203" pitchFamily="34" charset="0"/>
                <a:ea typeface="Roboto"/>
                <a:cs typeface="Segoe UI Semilight" panose="020B0402040204020203" pitchFamily="34" charset="0"/>
              </a:rPr>
              <a:t>Capital Equipment Manager</a:t>
            </a:r>
          </a:p>
          <a:p>
            <a:pPr indent="-228600">
              <a:lnSpc>
                <a:spcPct val="80000"/>
              </a:lnSpc>
              <a:spcBef>
                <a:spcPts val="400"/>
              </a:spcBef>
              <a:buClr>
                <a:schemeClr val="dk1"/>
              </a:buClr>
              <a:buSzPts val="2000"/>
            </a:pPr>
            <a:r>
              <a:rPr lang="en-US" altLang="en-US" sz="2000" u="sng" dirty="0">
                <a:solidFill>
                  <a:schemeClr val="tx1"/>
                </a:solidFill>
                <a:latin typeface="Segoe UI Semilight" panose="020B0402040204020203" pitchFamily="34" charset="0"/>
                <a:ea typeface="Roboto"/>
                <a:cs typeface="Segoe UI Semilight" panose="020B0402040204020203" pitchFamily="34" charset="0"/>
              </a:rPr>
              <a:t>dbrannon@culture.nyc.gov</a:t>
            </a:r>
          </a:p>
        </p:txBody>
      </p:sp>
      <p:sp>
        <p:nvSpPr>
          <p:cNvPr id="14" name="Text Placeholder 1">
            <a:extLst>
              <a:ext uri="{FF2B5EF4-FFF2-40B4-BE49-F238E27FC236}">
                <a16:creationId xmlns:a16="http://schemas.microsoft.com/office/drawing/2014/main" id="{83709A9B-0538-9E79-11CE-60A576BB22F5}"/>
              </a:ext>
            </a:extLst>
          </p:cNvPr>
          <p:cNvSpPr txBox="1">
            <a:spLocks/>
          </p:cNvSpPr>
          <p:nvPr/>
        </p:nvSpPr>
        <p:spPr>
          <a:xfrm>
            <a:off x="4206688" y="3862265"/>
            <a:ext cx="3702424" cy="1183929"/>
          </a:xfrm>
          <a:prstGeom prst="roundRect">
            <a:avLst>
              <a:gd name="adj" fmla="val 2896"/>
            </a:avLst>
          </a:prstGeom>
          <a:solidFill>
            <a:schemeClr val="lt1"/>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indent="-228600">
              <a:lnSpc>
                <a:spcPct val="80000"/>
              </a:lnSpc>
              <a:spcBef>
                <a:spcPts val="400"/>
              </a:spcBef>
              <a:buClr>
                <a:schemeClr val="dk1"/>
              </a:buClr>
              <a:buSzPts val="2000"/>
            </a:pPr>
            <a:r>
              <a:rPr lang="en-US" altLang="en-US" sz="2000" b="1" dirty="0">
                <a:solidFill>
                  <a:schemeClr val="tx1"/>
                </a:solidFill>
                <a:latin typeface="Segoe UI Semilight" panose="020B0402040204020203" pitchFamily="34" charset="0"/>
                <a:ea typeface="Roboto"/>
                <a:cs typeface="Segoe UI Semilight" panose="020B0402040204020203" pitchFamily="34" charset="0"/>
              </a:rPr>
              <a:t>Eric Cecil</a:t>
            </a:r>
          </a:p>
          <a:p>
            <a:pPr indent="-228600">
              <a:lnSpc>
                <a:spcPct val="80000"/>
              </a:lnSpc>
              <a:spcBef>
                <a:spcPts val="400"/>
              </a:spcBef>
              <a:buClr>
                <a:schemeClr val="dk1"/>
              </a:buClr>
              <a:buSzPts val="2000"/>
            </a:pPr>
            <a:r>
              <a:rPr lang="en-US" altLang="en-US" sz="2000" dirty="0">
                <a:solidFill>
                  <a:schemeClr val="tx1"/>
                </a:solidFill>
                <a:latin typeface="Segoe UI Semilight" panose="020B0402040204020203" pitchFamily="34" charset="0"/>
                <a:ea typeface="Roboto"/>
                <a:cs typeface="Segoe UI Semilight" panose="020B0402040204020203" pitchFamily="34" charset="0"/>
              </a:rPr>
              <a:t>Capital Equipment Manager</a:t>
            </a:r>
          </a:p>
          <a:p>
            <a:pPr indent="-228600">
              <a:lnSpc>
                <a:spcPct val="80000"/>
              </a:lnSpc>
              <a:spcBef>
                <a:spcPts val="400"/>
              </a:spcBef>
              <a:buClr>
                <a:schemeClr val="dk1"/>
              </a:buClr>
              <a:buSzPts val="2000"/>
            </a:pPr>
            <a:r>
              <a:rPr lang="en-US" altLang="en-US" sz="2000" u="sng" dirty="0">
                <a:solidFill>
                  <a:schemeClr val="tx1"/>
                </a:solidFill>
                <a:latin typeface="Segoe UI Semilight" panose="020B0402040204020203" pitchFamily="34" charset="0"/>
                <a:ea typeface="Roboto"/>
                <a:cs typeface="Segoe UI Semilight" panose="020B0402040204020203" pitchFamily="34" charset="0"/>
              </a:rPr>
              <a:t>ececil@culture.nyc.gov</a:t>
            </a:r>
          </a:p>
        </p:txBody>
      </p:sp>
      <p:sp>
        <p:nvSpPr>
          <p:cNvPr id="13" name="Text Placeholder 1">
            <a:extLst>
              <a:ext uri="{FF2B5EF4-FFF2-40B4-BE49-F238E27FC236}">
                <a16:creationId xmlns:a16="http://schemas.microsoft.com/office/drawing/2014/main" id="{A8A86763-FE89-11E4-44D1-457EA24053A4}"/>
              </a:ext>
            </a:extLst>
          </p:cNvPr>
          <p:cNvSpPr txBox="1">
            <a:spLocks/>
          </p:cNvSpPr>
          <p:nvPr/>
        </p:nvSpPr>
        <p:spPr>
          <a:xfrm>
            <a:off x="8184776" y="3867156"/>
            <a:ext cx="3702424" cy="1183928"/>
          </a:xfrm>
          <a:prstGeom prst="roundRect">
            <a:avLst>
              <a:gd name="adj" fmla="val 2896"/>
            </a:avLst>
          </a:prstGeom>
          <a:solidFill>
            <a:schemeClr val="lt1"/>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L="457200" marR="0" lvl="0" indent="-22860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Roboto"/>
                <a:ea typeface="Roboto"/>
                <a:cs typeface="Roboto"/>
                <a:sym typeface="Roboto"/>
              </a:defRPr>
            </a:lvl1pPr>
            <a:lvl2pPr marL="914400" marR="0" lvl="1"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Roboto"/>
                <a:ea typeface="Roboto"/>
                <a:cs typeface="Roboto"/>
                <a:sym typeface="Roboto"/>
              </a:defRPr>
            </a:lvl2pPr>
            <a:lvl3pPr marL="1371600" marR="0" lvl="2"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Roboto"/>
                <a:ea typeface="Roboto"/>
                <a:cs typeface="Roboto"/>
                <a:sym typeface="Roboto"/>
              </a:defRPr>
            </a:lvl3pPr>
            <a:lvl4pPr marL="1828800" marR="0" lvl="3"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4pPr>
            <a:lvl5pPr marL="2286000" marR="0" lvl="4"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pPr marL="0">
              <a:lnSpc>
                <a:spcPct val="80000"/>
              </a:lnSpc>
              <a:defRPr/>
            </a:pPr>
            <a:r>
              <a:rPr lang="en-US" altLang="en-US" b="1" dirty="0">
                <a:solidFill>
                  <a:schemeClr val="tx1"/>
                </a:solidFill>
                <a:latin typeface="Segoe UI Semilight" panose="020B0402040204020203" pitchFamily="34" charset="0"/>
                <a:cs typeface="Segoe UI Semilight" panose="020B0402040204020203" pitchFamily="34" charset="0"/>
              </a:rPr>
              <a:t>Joshua Downes</a:t>
            </a:r>
          </a:p>
          <a:p>
            <a:pPr marL="0">
              <a:lnSpc>
                <a:spcPct val="80000"/>
              </a:lnSpc>
              <a:defRPr/>
            </a:pPr>
            <a:r>
              <a:rPr lang="en-US" altLang="en-US" dirty="0">
                <a:solidFill>
                  <a:schemeClr val="tx1"/>
                </a:solidFill>
                <a:latin typeface="Segoe UI Semilight" panose="020B0402040204020203" pitchFamily="34" charset="0"/>
                <a:cs typeface="Segoe UI Semilight" panose="020B0402040204020203" pitchFamily="34" charset="0"/>
              </a:rPr>
              <a:t>Capital Equipment Manager</a:t>
            </a:r>
          </a:p>
          <a:p>
            <a:pPr marL="0">
              <a:lnSpc>
                <a:spcPct val="80000"/>
              </a:lnSpc>
              <a:defRPr/>
            </a:pPr>
            <a:r>
              <a:rPr lang="en-US" altLang="en-US" u="sng" dirty="0">
                <a:solidFill>
                  <a:schemeClr val="tx1"/>
                </a:solidFill>
                <a:latin typeface="Segoe UI Semilight" panose="020B0402040204020203" pitchFamily="34" charset="0"/>
                <a:cs typeface="Segoe UI Semilight" panose="020B0402040204020203" pitchFamily="34" charset="0"/>
              </a:rPr>
              <a:t>jdownes@culture.nyc.gov</a:t>
            </a:r>
            <a:endParaRPr lang="en-US" dirty="0">
              <a:solidFill>
                <a:schemeClr val="tx1"/>
              </a:solidFill>
              <a:latin typeface="Segoe UI Semilight" panose="020B0402040204020203" pitchFamily="34" charset="0"/>
              <a:cs typeface="Segoe UI Semilight" panose="020B0402040204020203" pitchFamily="34" charset="0"/>
            </a:endParaRPr>
          </a:p>
        </p:txBody>
      </p:sp>
      <p:sp>
        <p:nvSpPr>
          <p:cNvPr id="12" name="Text Placeholder 1">
            <a:extLst>
              <a:ext uri="{FF2B5EF4-FFF2-40B4-BE49-F238E27FC236}">
                <a16:creationId xmlns:a16="http://schemas.microsoft.com/office/drawing/2014/main" id="{1D4EE767-4FBA-49F9-A917-C1EE6D679BAA}"/>
              </a:ext>
            </a:extLst>
          </p:cNvPr>
          <p:cNvSpPr txBox="1">
            <a:spLocks/>
          </p:cNvSpPr>
          <p:nvPr/>
        </p:nvSpPr>
        <p:spPr>
          <a:xfrm>
            <a:off x="304800" y="5389173"/>
            <a:ext cx="3702424" cy="1183928"/>
          </a:xfrm>
          <a:prstGeom prst="roundRect">
            <a:avLst>
              <a:gd name="adj" fmla="val 3862"/>
            </a:avLst>
          </a:prstGeom>
          <a:solidFill>
            <a:schemeClr val="lt1"/>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L="457200" marR="0" lvl="0" indent="-22860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Roboto"/>
                <a:ea typeface="Roboto"/>
                <a:cs typeface="Roboto"/>
                <a:sym typeface="Roboto"/>
              </a:defRPr>
            </a:lvl1pPr>
            <a:lvl2pPr marL="914400" marR="0" lvl="1"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Roboto"/>
                <a:ea typeface="Roboto"/>
                <a:cs typeface="Roboto"/>
                <a:sym typeface="Roboto"/>
              </a:defRPr>
            </a:lvl2pPr>
            <a:lvl3pPr marL="1371600" marR="0" lvl="2"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Roboto"/>
                <a:ea typeface="Roboto"/>
                <a:cs typeface="Roboto"/>
                <a:sym typeface="Roboto"/>
              </a:defRPr>
            </a:lvl3pPr>
            <a:lvl4pPr marL="1828800" marR="0" lvl="3"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4pPr>
            <a:lvl5pPr marL="2286000" marR="0" lvl="4"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pPr marL="0">
              <a:lnSpc>
                <a:spcPct val="80000"/>
              </a:lnSpc>
              <a:defRPr/>
            </a:pPr>
            <a:r>
              <a:rPr lang="en-US" altLang="en-US" b="1" dirty="0">
                <a:solidFill>
                  <a:schemeClr val="tx1"/>
                </a:solidFill>
                <a:latin typeface="Segoe UI Semilight" panose="020B0402040204020203" pitchFamily="34" charset="0"/>
                <a:cs typeface="Segoe UI Semilight" panose="020B0402040204020203" pitchFamily="34" charset="0"/>
              </a:rPr>
              <a:t>Livia Bloom Ingram</a:t>
            </a:r>
          </a:p>
          <a:p>
            <a:pPr marL="0">
              <a:lnSpc>
                <a:spcPct val="80000"/>
              </a:lnSpc>
              <a:defRPr/>
            </a:pPr>
            <a:r>
              <a:rPr lang="en-US" altLang="en-US" dirty="0">
                <a:solidFill>
                  <a:schemeClr val="tx1"/>
                </a:solidFill>
                <a:latin typeface="Segoe UI Semilight" panose="020B0402040204020203" pitchFamily="34" charset="0"/>
                <a:cs typeface="Segoe UI Semilight" panose="020B0402040204020203" pitchFamily="34" charset="0"/>
              </a:rPr>
              <a:t>Capital Equipment Manager</a:t>
            </a:r>
          </a:p>
          <a:p>
            <a:pPr marL="0">
              <a:lnSpc>
                <a:spcPct val="80000"/>
              </a:lnSpc>
              <a:defRPr/>
            </a:pPr>
            <a:r>
              <a:rPr lang="en-US" altLang="en-US" u="sng" dirty="0">
                <a:solidFill>
                  <a:schemeClr val="tx1"/>
                </a:solidFill>
                <a:latin typeface="Segoe UI Semilight"/>
                <a:cs typeface="Segoe UI Semilight"/>
              </a:rPr>
              <a:t>lingram@culture.nyc.gov</a:t>
            </a:r>
            <a:endParaRPr lang="en-US" dirty="0">
              <a:solidFill>
                <a:schemeClr val="tx1"/>
              </a:solidFill>
              <a:latin typeface="Segoe UI Semilight"/>
              <a:cs typeface="Segoe UI Semilight"/>
            </a:endParaRPr>
          </a:p>
        </p:txBody>
      </p:sp>
      <p:sp>
        <p:nvSpPr>
          <p:cNvPr id="3" name="Text Placeholder 2">
            <a:extLst>
              <a:ext uri="{FF2B5EF4-FFF2-40B4-BE49-F238E27FC236}">
                <a16:creationId xmlns:a16="http://schemas.microsoft.com/office/drawing/2014/main" id="{957B5E5D-443D-4517-B968-EB4008573F5A}"/>
              </a:ext>
            </a:extLst>
          </p:cNvPr>
          <p:cNvSpPr>
            <a:spLocks noGrp="1"/>
          </p:cNvSpPr>
          <p:nvPr>
            <p:ph type="body" idx="2"/>
          </p:nvPr>
        </p:nvSpPr>
        <p:spPr>
          <a:xfrm>
            <a:off x="4206688" y="5384691"/>
            <a:ext cx="3464646" cy="1183928"/>
          </a:xfrm>
          <a:noFill/>
        </p:spPr>
        <p:txBody>
          <a:bodyPr>
            <a:normAutofit/>
          </a:bodyPr>
          <a:lstStyle/>
          <a:p>
            <a:pPr algn="ctr"/>
            <a:r>
              <a:rPr lang="en-US" sz="2000" dirty="0"/>
              <a:t>Questions? Talk to us!</a:t>
            </a:r>
          </a:p>
          <a:p>
            <a:pPr algn="ctr"/>
            <a:r>
              <a:rPr lang="en-US" altLang="en-US" sz="1800" dirty="0">
                <a:solidFill>
                  <a:srgbClr val="292929"/>
                </a:solidFill>
                <a:ea typeface="Roboto" panose="02000000000000000000" pitchFamily="2" charset="0"/>
              </a:rPr>
              <a:t>capitalrequest@culture.nyc.gov</a:t>
            </a:r>
          </a:p>
        </p:txBody>
      </p:sp>
      <p:sp>
        <p:nvSpPr>
          <p:cNvPr id="5" name="Text Placeholder 1">
            <a:extLst>
              <a:ext uri="{FF2B5EF4-FFF2-40B4-BE49-F238E27FC236}">
                <a16:creationId xmlns:a16="http://schemas.microsoft.com/office/drawing/2014/main" id="{0868A0FB-5F1B-4BC2-BA2E-C3718EA13A90}"/>
              </a:ext>
            </a:extLst>
          </p:cNvPr>
          <p:cNvSpPr txBox="1">
            <a:spLocks/>
          </p:cNvSpPr>
          <p:nvPr/>
        </p:nvSpPr>
        <p:spPr>
          <a:xfrm>
            <a:off x="8184776" y="5389173"/>
            <a:ext cx="3702424" cy="1183928"/>
          </a:xfrm>
          <a:prstGeom prst="roundRect">
            <a:avLst>
              <a:gd name="adj" fmla="val 2896"/>
            </a:avLst>
          </a:prstGeom>
          <a:solidFill>
            <a:schemeClr val="lt1"/>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L="457200" marR="0" lvl="0" indent="-22860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Roboto"/>
                <a:ea typeface="Roboto"/>
                <a:cs typeface="Roboto"/>
                <a:sym typeface="Roboto"/>
              </a:defRPr>
            </a:lvl1pPr>
            <a:lvl2pPr marL="914400" marR="0" lvl="1"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Roboto"/>
                <a:ea typeface="Roboto"/>
                <a:cs typeface="Roboto"/>
                <a:sym typeface="Roboto"/>
              </a:defRPr>
            </a:lvl2pPr>
            <a:lvl3pPr marL="1371600" marR="0" lvl="2"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Roboto"/>
                <a:ea typeface="Roboto"/>
                <a:cs typeface="Roboto"/>
                <a:sym typeface="Roboto"/>
              </a:defRPr>
            </a:lvl3pPr>
            <a:lvl4pPr marL="1828800" marR="0" lvl="3"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4pPr>
            <a:lvl5pPr marL="2286000" marR="0" lvl="4"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pPr marL="0" indent="0">
              <a:lnSpc>
                <a:spcPct val="80000"/>
              </a:lnSpc>
              <a:defRPr/>
            </a:pPr>
            <a:r>
              <a:rPr lang="en-US" altLang="en-US" b="1" dirty="0">
                <a:solidFill>
                  <a:schemeClr val="tx1"/>
                </a:solidFill>
                <a:latin typeface="Segoe UI Semilight" panose="020B0402040204020203" pitchFamily="34" charset="0"/>
                <a:cs typeface="Segoe UI Semilight" panose="020B0402040204020203" pitchFamily="34" charset="0"/>
              </a:rPr>
              <a:t>Carolyn Sarkis </a:t>
            </a:r>
          </a:p>
          <a:p>
            <a:pPr marL="0" indent="0">
              <a:lnSpc>
                <a:spcPct val="80000"/>
              </a:lnSpc>
              <a:defRPr/>
            </a:pPr>
            <a:r>
              <a:rPr lang="en-US" altLang="en-US" dirty="0">
                <a:solidFill>
                  <a:schemeClr val="tx1"/>
                </a:solidFill>
                <a:latin typeface="Segoe UI Semilight" panose="020B0402040204020203" pitchFamily="34" charset="0"/>
                <a:cs typeface="Segoe UI Semilight" panose="020B0402040204020203" pitchFamily="34" charset="0"/>
              </a:rPr>
              <a:t>Capital Budget Analyst</a:t>
            </a:r>
          </a:p>
          <a:p>
            <a:pPr marL="0" indent="0">
              <a:lnSpc>
                <a:spcPct val="80000"/>
              </a:lnSpc>
              <a:defRPr/>
            </a:pPr>
            <a:r>
              <a:rPr lang="en-US" altLang="en-US" u="sng" dirty="0">
                <a:solidFill>
                  <a:schemeClr val="tx1"/>
                </a:solidFill>
                <a:latin typeface="Segoe UI Semilight" panose="020B0402040204020203" pitchFamily="34" charset="0"/>
                <a:cs typeface="Segoe UI Semilight" panose="020B0402040204020203" pitchFamily="34" charset="0"/>
              </a:rPr>
              <a:t>csarkis@culture.nyc.gov</a:t>
            </a:r>
          </a:p>
        </p:txBody>
      </p:sp>
      <p:sp>
        <p:nvSpPr>
          <p:cNvPr id="15" name="Flowchart: Extract 14">
            <a:extLst>
              <a:ext uri="{FF2B5EF4-FFF2-40B4-BE49-F238E27FC236}">
                <a16:creationId xmlns:a16="http://schemas.microsoft.com/office/drawing/2014/main" id="{8F612024-B95B-85D0-1D92-BA6A3AC94E58}"/>
              </a:ext>
              <a:ext uri="{C183D7F6-B498-43B3-948B-1728B52AA6E4}">
                <adec:decorative xmlns:adec="http://schemas.microsoft.com/office/drawing/2017/decorative" val="1"/>
              </a:ext>
            </a:extLst>
          </p:cNvPr>
          <p:cNvSpPr/>
          <p:nvPr/>
        </p:nvSpPr>
        <p:spPr>
          <a:xfrm rot="5400000">
            <a:off x="-236219" y="281940"/>
            <a:ext cx="777240" cy="304802"/>
          </a:xfrm>
          <a:prstGeom prst="flowChartExtract">
            <a:avLst/>
          </a:prstGeom>
          <a:solidFill>
            <a:srgbClr val="FFBA5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15317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2000">
              <a:srgbClr val="FAFAFA"/>
            </a:gs>
            <a:gs pos="89000">
              <a:srgbClr val="FAFAFA"/>
            </a:gs>
            <a:gs pos="100000">
              <a:srgbClr val="FAFAFA"/>
            </a:gs>
          </a:gsLst>
          <a:path path="circle">
            <a:fillToRect l="50000" t="50000" r="50000" b="50000"/>
          </a:path>
        </a:gradFill>
        <a:effectLst/>
      </p:bgPr>
    </p:bg>
    <p:spTree>
      <p:nvGrpSpPr>
        <p:cNvPr id="1" name="Shape 472"/>
        <p:cNvGrpSpPr/>
        <p:nvPr/>
      </p:nvGrpSpPr>
      <p:grpSpPr>
        <a:xfrm>
          <a:off x="0" y="0"/>
          <a:ext cx="0" cy="0"/>
          <a:chOff x="0" y="0"/>
          <a:chExt cx="0" cy="0"/>
        </a:xfrm>
      </p:grpSpPr>
      <p:sp>
        <p:nvSpPr>
          <p:cNvPr id="473" name="Google Shape;473;p70"/>
          <p:cNvSpPr txBox="1">
            <a:spLocks noGrp="1"/>
          </p:cNvSpPr>
          <p:nvPr>
            <p:ph type="title"/>
          </p:nvPr>
        </p:nvSpPr>
        <p:spPr>
          <a:xfrm>
            <a:off x="-147480" y="0"/>
            <a:ext cx="12329652" cy="777240"/>
          </a:xfrm>
          <a:prstGeom prst="rect">
            <a:avLst/>
          </a:prstGeom>
          <a:noFill/>
          <a:ln>
            <a:noFill/>
          </a:ln>
        </p:spPr>
        <p:txBody>
          <a:bodyPr spcFirstLastPara="1" wrap="square" lIns="91425" tIns="45700" rIns="91425" bIns="45700" anchor="ctr" anchorCtr="0">
            <a:noAutofit/>
          </a:bodyPr>
          <a:lstStyle/>
          <a:p>
            <a:pPr marL="228600" lvl="0" indent="0" algn="l" rtl="0">
              <a:lnSpc>
                <a:spcPct val="100000"/>
              </a:lnSpc>
              <a:spcBef>
                <a:spcPts val="0"/>
              </a:spcBef>
              <a:spcAft>
                <a:spcPts val="0"/>
              </a:spcAft>
              <a:buClr>
                <a:schemeClr val="dk1"/>
              </a:buClr>
              <a:buSzPts val="4400"/>
              <a:buFont typeface="Roboto"/>
              <a:buNone/>
            </a:pPr>
            <a:r>
              <a:rPr lang="en-US" dirty="0"/>
              <a:t>Fun Fact #</a:t>
            </a:r>
            <a:r>
              <a:rPr lang="en-US" dirty="0">
                <a:solidFill>
                  <a:schemeClr val="tx1"/>
                </a:solidFill>
              </a:rPr>
              <a:t>6</a:t>
            </a:r>
            <a:r>
              <a:rPr lang="en-US" dirty="0"/>
              <a:t>: You Made it Through The Webinar</a:t>
            </a:r>
            <a:endParaRPr dirty="0"/>
          </a:p>
        </p:txBody>
      </p:sp>
      <p:pic>
        <p:nvPicPr>
          <p:cNvPr id="9" name="Picture 8" descr="A gif of a group of people in a room, rising to their feet and applauding">
            <a:extLst>
              <a:ext uri="{FF2B5EF4-FFF2-40B4-BE49-F238E27FC236}">
                <a16:creationId xmlns:a16="http://schemas.microsoft.com/office/drawing/2014/main" id="{227D2884-0791-3E29-5CBD-0A776705270D}"/>
              </a:ext>
            </a:extLst>
          </p:cNvPr>
          <p:cNvPicPr>
            <a:picLocks noChangeAspect="1"/>
          </p:cNvPicPr>
          <p:nvPr/>
        </p:nvPicPr>
        <p:blipFill>
          <a:blip r:embed="rId3"/>
          <a:stretch>
            <a:fillRect/>
          </a:stretch>
        </p:blipFill>
        <p:spPr>
          <a:xfrm>
            <a:off x="1118782" y="787072"/>
            <a:ext cx="10296471" cy="4938958"/>
          </a:xfrm>
          <a:prstGeom prst="rect">
            <a:avLst/>
          </a:prstGeom>
        </p:spPr>
      </p:pic>
      <p:sp>
        <p:nvSpPr>
          <p:cNvPr id="475" name="Google Shape;475;p70" descr="We recommend allowing extra time to submit your request due to the high volume of submissions on the deadline dates."/>
          <p:cNvSpPr>
            <a:spLocks noGrp="1"/>
          </p:cNvSpPr>
          <p:nvPr>
            <p:ph type="body" idx="2"/>
          </p:nvPr>
        </p:nvSpPr>
        <p:spPr>
          <a:xfrm>
            <a:off x="303276" y="5851216"/>
            <a:ext cx="11585448" cy="777240"/>
          </a:xfrm>
          <a:prstGeom prst="roundRect">
            <a:avLst>
              <a:gd name="adj" fmla="val 2403"/>
            </a:avLst>
          </a:prstGeom>
          <a:solidFill>
            <a:schemeClr val="lt1"/>
          </a:solidFill>
          <a:ln w="9525" cap="flat" cmpd="sng">
            <a:noFill/>
            <a:prstDash val="solid"/>
            <a:round/>
            <a:headEnd type="none" w="sm" len="sm"/>
            <a:tailEnd type="none" w="sm" len="sm"/>
          </a:ln>
          <a:effectLst/>
        </p:spPr>
        <p:txBody>
          <a:bodyPr spcFirstLastPara="1" wrap="square" lIns="91425" tIns="45700" rIns="91425" bIns="45700" anchor="ctr" anchorCtr="0">
            <a:noAutofit/>
          </a:bodyPr>
          <a:lstStyle/>
          <a:p>
            <a:pPr marL="682625" lvl="0" algn="ctr" rtl="0">
              <a:lnSpc>
                <a:spcPct val="100000"/>
              </a:lnSpc>
              <a:spcBef>
                <a:spcPts val="0"/>
              </a:spcBef>
              <a:spcAft>
                <a:spcPts val="0"/>
              </a:spcAft>
              <a:buClr>
                <a:schemeClr val="dk1"/>
              </a:buClr>
              <a:buSzPts val="2000"/>
              <a:buNone/>
            </a:pPr>
            <a:r>
              <a:rPr lang="en-US" sz="2000" dirty="0"/>
              <a:t>You are one step closer to being an expert in City Capital funding. We still encourage you to  review this webinar deck and reach out to us with questions!</a:t>
            </a:r>
            <a:endParaRPr lang="en-US" dirty="0"/>
          </a:p>
        </p:txBody>
      </p:sp>
      <p:pic>
        <p:nvPicPr>
          <p:cNvPr id="7" name="Picture 6">
            <a:extLst>
              <a:ext uri="{FF2B5EF4-FFF2-40B4-BE49-F238E27FC236}">
                <a16:creationId xmlns:a16="http://schemas.microsoft.com/office/drawing/2014/main" id="{C338BAEB-DA54-605C-EA5E-BABDFB80E89A}"/>
              </a:ex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331649" y="5851216"/>
            <a:ext cx="787133" cy="787133"/>
          </a:xfrm>
          <a:prstGeom prst="rect">
            <a:avLst/>
          </a:prstGeom>
        </p:spPr>
      </p:pic>
    </p:spTree>
    <p:extLst>
      <p:ext uri="{BB962C8B-B14F-4D97-AF65-F5344CB8AC3E}">
        <p14:creationId xmlns:p14="http://schemas.microsoft.com/office/powerpoint/2010/main" val="2383318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500"/>
        <p:cNvGrpSpPr/>
        <p:nvPr/>
      </p:nvGrpSpPr>
      <p:grpSpPr>
        <a:xfrm>
          <a:off x="0" y="0"/>
          <a:ext cx="0" cy="0"/>
          <a:chOff x="0" y="0"/>
          <a:chExt cx="0" cy="0"/>
        </a:xfrm>
      </p:grpSpPr>
      <p:sp>
        <p:nvSpPr>
          <p:cNvPr id="2" name="Title 1">
            <a:extLst>
              <a:ext uri="{FF2B5EF4-FFF2-40B4-BE49-F238E27FC236}">
                <a16:creationId xmlns:a16="http://schemas.microsoft.com/office/drawing/2014/main" id="{584A41FC-EB18-D6E1-E41A-9E6740C02F8B}"/>
              </a:ext>
            </a:extLst>
          </p:cNvPr>
          <p:cNvSpPr txBox="1">
            <a:spLocks/>
          </p:cNvSpPr>
          <p:nvPr/>
        </p:nvSpPr>
        <p:spPr>
          <a:xfrm>
            <a:off x="0" y="43653"/>
            <a:ext cx="12192000" cy="77724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r>
              <a:rPr lang="en-US" dirty="0">
                <a:solidFill>
                  <a:srgbClr val="FAFAFA"/>
                </a:solidFill>
                <a:latin typeface="Segoe UI Semibold" panose="020B0702040204020203" pitchFamily="34" charset="0"/>
                <a:cs typeface="Segoe UI Semibold" panose="020B0702040204020203" pitchFamily="34" charset="0"/>
              </a:rPr>
              <a:t>Q &amp; A</a:t>
            </a:r>
          </a:p>
        </p:txBody>
      </p:sp>
      <p:grpSp>
        <p:nvGrpSpPr>
          <p:cNvPr id="16" name="Group 15">
            <a:extLst>
              <a:ext uri="{FF2B5EF4-FFF2-40B4-BE49-F238E27FC236}">
                <a16:creationId xmlns:a16="http://schemas.microsoft.com/office/drawing/2014/main" id="{F24C786B-3E10-5BDB-89E7-B9F1B1CE92B3}"/>
              </a:ext>
              <a:ext uri="{C183D7F6-B498-43B3-948B-1728B52AA6E4}">
                <adec:decorative xmlns:adec="http://schemas.microsoft.com/office/drawing/2017/decorative" val="1"/>
              </a:ext>
            </a:extLst>
          </p:cNvPr>
          <p:cNvGrpSpPr/>
          <p:nvPr/>
        </p:nvGrpSpPr>
        <p:grpSpPr>
          <a:xfrm>
            <a:off x="-10408" y="1121485"/>
            <a:ext cx="318101" cy="5537330"/>
            <a:chOff x="-13057" y="777240"/>
            <a:chExt cx="318101" cy="5537330"/>
          </a:xfrm>
        </p:grpSpPr>
        <p:sp>
          <p:nvSpPr>
            <p:cNvPr id="17" name="Flowchart: Extract 16">
              <a:extLst>
                <a:ext uri="{FF2B5EF4-FFF2-40B4-BE49-F238E27FC236}">
                  <a16:creationId xmlns:a16="http://schemas.microsoft.com/office/drawing/2014/main" id="{2BD83D07-BF9B-3C6E-CAB9-A3EB75C10CCA}"/>
                </a:ext>
                <a:ext uri="{C183D7F6-B498-43B3-948B-1728B52AA6E4}">
                  <adec:decorative xmlns:adec="http://schemas.microsoft.com/office/drawing/2017/decorative" val="1"/>
                </a:ext>
              </a:extLst>
            </p:cNvPr>
            <p:cNvSpPr/>
            <p:nvPr/>
          </p:nvSpPr>
          <p:spPr>
            <a:xfrm rot="5400000">
              <a:off x="-236075" y="1013459"/>
              <a:ext cx="777240" cy="304802"/>
            </a:xfrm>
            <a:prstGeom prst="flowChartExtract">
              <a:avLst/>
            </a:prstGeom>
            <a:solidFill>
              <a:srgbClr val="D58BA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lowchart: Extract 17">
              <a:extLst>
                <a:ext uri="{FF2B5EF4-FFF2-40B4-BE49-F238E27FC236}">
                  <a16:creationId xmlns:a16="http://schemas.microsoft.com/office/drawing/2014/main" id="{40CEAB69-EB8E-6CA9-0159-FBF51969A624}"/>
                </a:ext>
                <a:ext uri="{C183D7F6-B498-43B3-948B-1728B52AA6E4}">
                  <adec:decorative xmlns:adec="http://schemas.microsoft.com/office/drawing/2017/decorative" val="1"/>
                </a:ext>
              </a:extLst>
            </p:cNvPr>
            <p:cNvSpPr/>
            <p:nvPr/>
          </p:nvSpPr>
          <p:spPr>
            <a:xfrm rot="5400000">
              <a:off x="-247566" y="2887275"/>
              <a:ext cx="777240" cy="304802"/>
            </a:xfrm>
            <a:prstGeom prst="flowChartExtract">
              <a:avLst/>
            </a:prstGeom>
            <a:solidFill>
              <a:srgbClr val="39CD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lowchart: Extract 18">
              <a:extLst>
                <a:ext uri="{FF2B5EF4-FFF2-40B4-BE49-F238E27FC236}">
                  <a16:creationId xmlns:a16="http://schemas.microsoft.com/office/drawing/2014/main" id="{AD64B96E-E29D-36CD-A95A-1BAC9218B7E5}"/>
                </a:ext>
                <a:ext uri="{C183D7F6-B498-43B3-948B-1728B52AA6E4}">
                  <adec:decorative xmlns:adec="http://schemas.microsoft.com/office/drawing/2017/decorative" val="1"/>
                </a:ext>
              </a:extLst>
            </p:cNvPr>
            <p:cNvSpPr/>
            <p:nvPr/>
          </p:nvSpPr>
          <p:spPr>
            <a:xfrm rot="5400000">
              <a:off x="-249276" y="3869513"/>
              <a:ext cx="777240" cy="304802"/>
            </a:xfrm>
            <a:prstGeom prst="flowChartExtract">
              <a:avLst/>
            </a:prstGeom>
            <a:solidFill>
              <a:srgbClr val="D2DB6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lowchart: Extract 19">
              <a:extLst>
                <a:ext uri="{FF2B5EF4-FFF2-40B4-BE49-F238E27FC236}">
                  <a16:creationId xmlns:a16="http://schemas.microsoft.com/office/drawing/2014/main" id="{F92D91A7-E2F8-2F2C-F0D6-7F1E67994410}"/>
                </a:ext>
                <a:ext uri="{C183D7F6-B498-43B3-948B-1728B52AA6E4}">
                  <adec:decorative xmlns:adec="http://schemas.microsoft.com/office/drawing/2017/decorative" val="1"/>
                </a:ext>
              </a:extLst>
            </p:cNvPr>
            <p:cNvSpPr/>
            <p:nvPr/>
          </p:nvSpPr>
          <p:spPr>
            <a:xfrm rot="5400000">
              <a:off x="-236219" y="4825365"/>
              <a:ext cx="777240" cy="304802"/>
            </a:xfrm>
            <a:prstGeom prst="flowChartExtract">
              <a:avLst/>
            </a:prstGeom>
            <a:solidFill>
              <a:srgbClr val="FFBA5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lowchart: Extract 20">
              <a:extLst>
                <a:ext uri="{FF2B5EF4-FFF2-40B4-BE49-F238E27FC236}">
                  <a16:creationId xmlns:a16="http://schemas.microsoft.com/office/drawing/2014/main" id="{0421D29C-4AC3-EF34-617A-B770E38E7235}"/>
                </a:ext>
                <a:ext uri="{C183D7F6-B498-43B3-948B-1728B52AA6E4}">
                  <adec:decorative xmlns:adec="http://schemas.microsoft.com/office/drawing/2017/decorative" val="1"/>
                </a:ext>
              </a:extLst>
            </p:cNvPr>
            <p:cNvSpPr/>
            <p:nvPr/>
          </p:nvSpPr>
          <p:spPr>
            <a:xfrm rot="5400000">
              <a:off x="-235977" y="5773549"/>
              <a:ext cx="777240" cy="304802"/>
            </a:xfrm>
            <a:prstGeom prst="flowChartExtract">
              <a:avLst/>
            </a:prstGeom>
            <a:solidFill>
              <a:srgbClr val="D67BB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lowchart: Extract 21">
              <a:extLst>
                <a:ext uri="{FF2B5EF4-FFF2-40B4-BE49-F238E27FC236}">
                  <a16:creationId xmlns:a16="http://schemas.microsoft.com/office/drawing/2014/main" id="{D15B354A-AD14-734A-9BCE-1D73CDA7400E}"/>
                </a:ext>
                <a:ext uri="{C183D7F6-B498-43B3-948B-1728B52AA6E4}">
                  <adec:decorative xmlns:adec="http://schemas.microsoft.com/office/drawing/2017/decorative" val="1"/>
                </a:ext>
              </a:extLst>
            </p:cNvPr>
            <p:cNvSpPr/>
            <p:nvPr/>
          </p:nvSpPr>
          <p:spPr>
            <a:xfrm rot="5400000">
              <a:off x="-236219" y="1997617"/>
              <a:ext cx="777240" cy="304802"/>
            </a:xfrm>
            <a:prstGeom prst="flowChartExtract">
              <a:avLst/>
            </a:prstGeom>
            <a:solidFill>
              <a:srgbClr val="C1B8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1" name="Google Shape;501;p50" descr="Q &amp; A information text"/>
          <p:cNvSpPr txBox="1">
            <a:spLocks noGrp="1"/>
          </p:cNvSpPr>
          <p:nvPr>
            <p:ph type="title"/>
          </p:nvPr>
        </p:nvSpPr>
        <p:spPr>
          <a:xfrm>
            <a:off x="471340" y="1133857"/>
            <a:ext cx="11107634" cy="5337282"/>
          </a:xfrm>
          <a:prstGeom prst="rect">
            <a:avLst/>
          </a:prstGeom>
          <a:solidFill>
            <a:srgbClr val="FFFFFF"/>
          </a:solidFill>
          <a:ln>
            <a:noFill/>
          </a:ln>
        </p:spPr>
        <p:txBody>
          <a:bodyPr spcFirstLastPara="1" wrap="square" lIns="91425" tIns="45700" rIns="91425" bIns="45700" anchor="ctr" anchorCtr="0">
            <a:normAutofit/>
          </a:bodyPr>
          <a:lstStyle/>
          <a:p>
            <a:pPr marL="233045" marR="0" lvl="0" indent="0" algn="l" rtl="0">
              <a:lnSpc>
                <a:spcPct val="100000"/>
              </a:lnSpc>
              <a:spcBef>
                <a:spcPts val="0"/>
              </a:spcBef>
              <a:spcAft>
                <a:spcPts val="0"/>
              </a:spcAft>
              <a:buClr>
                <a:schemeClr val="dk1"/>
              </a:buClr>
              <a:buSzPts val="5400"/>
              <a:buFont typeface="Arial"/>
              <a:buNone/>
            </a:pPr>
            <a:r>
              <a:rPr lang="en-US" sz="4400" b="1" i="1" dirty="0">
                <a:solidFill>
                  <a:schemeClr val="dk1"/>
                </a:solidFill>
                <a:latin typeface="Segoe UI Semibold" panose="020B0702040204020203" pitchFamily="34" charset="0"/>
                <a:ea typeface="Roboto"/>
                <a:cs typeface="Segoe UI Semibold" panose="020B0702040204020203" pitchFamily="34" charset="0"/>
                <a:sym typeface="Roboto"/>
              </a:rPr>
              <a:t>Q &amp; A</a:t>
            </a:r>
            <a:endParaRPr lang="en-US" sz="4400" b="1" i="1" dirty="0">
              <a:solidFill>
                <a:schemeClr val="dk1"/>
              </a:solidFill>
              <a:latin typeface="Segoe UI Semibold" panose="020B0702040204020203" pitchFamily="34" charset="0"/>
              <a:ea typeface="Roboto"/>
              <a:cs typeface="Segoe UI Semibold" panose="020B0702040204020203" pitchFamily="34" charset="0"/>
            </a:endParaRPr>
          </a:p>
          <a:p>
            <a:pPr marL="233045" lvl="0" indent="0" algn="l" rtl="0">
              <a:lnSpc>
                <a:spcPct val="100000"/>
              </a:lnSpc>
              <a:spcBef>
                <a:spcPts val="0"/>
              </a:spcBef>
              <a:spcAft>
                <a:spcPts val="0"/>
              </a:spcAft>
              <a:buNone/>
            </a:pPr>
            <a:endParaRPr sz="2000" b="1" dirty="0">
              <a:solidFill>
                <a:schemeClr val="dk1"/>
              </a:solidFill>
              <a:latin typeface="Segoe UI Semilight" panose="020B0402040204020203" pitchFamily="34" charset="0"/>
              <a:ea typeface="Roboto"/>
              <a:cs typeface="Segoe UI Semilight" panose="020B0402040204020203" pitchFamily="34" charset="0"/>
            </a:endParaRPr>
          </a:p>
          <a:p>
            <a:pPr marL="406400" lvl="0" algn="l" rtl="0">
              <a:spcBef>
                <a:spcPts val="0"/>
              </a:spcBef>
              <a:spcAft>
                <a:spcPts val="0"/>
              </a:spcAft>
              <a:buSzPts val="2400"/>
            </a:pPr>
            <a:r>
              <a:rPr lang="en-US" sz="2000" b="1" dirty="0">
                <a:latin typeface="Segoe UI Semilight" panose="020B0402040204020203" pitchFamily="34" charset="0"/>
                <a:ea typeface="Roboto"/>
                <a:cs typeface="Segoe UI Semilight" panose="020B0402040204020203" pitchFamily="34" charset="0"/>
                <a:sym typeface="Roboto"/>
              </a:rPr>
              <a:t>You can submit questions in the following ways:</a:t>
            </a:r>
            <a:br>
              <a:rPr lang="en-US" sz="2000" b="1" dirty="0">
                <a:latin typeface="Segoe UI Semilight" panose="020B0402040204020203" pitchFamily="34" charset="0"/>
                <a:ea typeface="Roboto"/>
                <a:cs typeface="Segoe UI Semilight" panose="020B0402040204020203" pitchFamily="34" charset="0"/>
                <a:sym typeface="Roboto"/>
              </a:rPr>
            </a:br>
            <a:endParaRPr sz="2000" b="1" dirty="0">
              <a:latin typeface="Segoe UI Semilight" panose="020B0402040204020203" pitchFamily="34" charset="0"/>
              <a:ea typeface="Roboto"/>
              <a:cs typeface="Segoe UI Semilight" panose="020B0402040204020203" pitchFamily="34" charset="0"/>
              <a:sym typeface="Roboto"/>
            </a:endParaRPr>
          </a:p>
          <a:p>
            <a:pPr marL="1447800" lvl="3" algn="l" rtl="0">
              <a:spcBef>
                <a:spcPts val="0"/>
              </a:spcBef>
              <a:spcAft>
                <a:spcPts val="0"/>
              </a:spcAft>
              <a:buSzPts val="2400"/>
            </a:pPr>
            <a:r>
              <a:rPr lang="en-US" sz="2000" b="1" dirty="0">
                <a:latin typeface="Segoe UI Semilight" panose="020B0402040204020203" pitchFamily="34" charset="0"/>
                <a:ea typeface="Roboto"/>
                <a:cs typeface="Segoe UI Semilight" panose="020B0402040204020203" pitchFamily="34" charset="0"/>
                <a:sym typeface="Roboto"/>
              </a:rPr>
              <a:t>	Q + A feature on Zoom </a:t>
            </a:r>
            <a:br>
              <a:rPr lang="en-US" sz="2000" b="1" dirty="0">
                <a:latin typeface="Segoe UI Semilight" panose="020B0402040204020203" pitchFamily="34" charset="0"/>
                <a:ea typeface="Roboto"/>
                <a:cs typeface="Segoe UI Semilight" panose="020B0402040204020203" pitchFamily="34" charset="0"/>
                <a:sym typeface="Roboto"/>
              </a:rPr>
            </a:br>
            <a:r>
              <a:rPr lang="en-US" sz="2000" b="1" dirty="0">
                <a:latin typeface="Segoe UI Semilight" panose="020B0402040204020203" pitchFamily="34" charset="0"/>
                <a:ea typeface="Roboto"/>
                <a:cs typeface="Segoe UI Semilight" panose="020B0402040204020203" pitchFamily="34" charset="0"/>
                <a:sym typeface="Roboto"/>
              </a:rPr>
              <a:t>	(please do not use chat feature, this is not monitored)</a:t>
            </a:r>
            <a:br>
              <a:rPr lang="en-US" sz="2000" b="1" dirty="0">
                <a:latin typeface="Segoe UI Semilight" panose="020B0402040204020203" pitchFamily="34" charset="0"/>
                <a:ea typeface="Roboto"/>
                <a:cs typeface="Segoe UI Semilight" panose="020B0402040204020203" pitchFamily="34" charset="0"/>
                <a:sym typeface="Roboto"/>
              </a:rPr>
            </a:br>
            <a:endParaRPr sz="2000" b="1" dirty="0">
              <a:latin typeface="Segoe UI Semilight" panose="020B0402040204020203" pitchFamily="34" charset="0"/>
              <a:ea typeface="Roboto"/>
              <a:cs typeface="Segoe UI Semilight" panose="020B0402040204020203" pitchFamily="34" charset="0"/>
              <a:sym typeface="Roboto"/>
            </a:endParaRPr>
          </a:p>
          <a:p>
            <a:pPr marL="1447800" lvl="3" algn="l" rtl="0">
              <a:spcBef>
                <a:spcPts val="0"/>
              </a:spcBef>
              <a:spcAft>
                <a:spcPts val="0"/>
              </a:spcAft>
              <a:buSzPts val="2400"/>
            </a:pPr>
            <a:r>
              <a:rPr lang="en-US" sz="2000" b="1" dirty="0">
                <a:latin typeface="Segoe UI Semilight" panose="020B0402040204020203" pitchFamily="34" charset="0"/>
                <a:ea typeface="Roboto"/>
                <a:cs typeface="Segoe UI Semilight" panose="020B0402040204020203" pitchFamily="34" charset="0"/>
                <a:sym typeface="Roboto"/>
              </a:rPr>
              <a:t>	Through emails to: capitalrequest@culture.nyc.gov</a:t>
            </a:r>
            <a:br>
              <a:rPr lang="en-US" sz="2000" b="1" dirty="0">
                <a:latin typeface="Segoe UI Semilight" panose="020B0402040204020203" pitchFamily="34" charset="0"/>
                <a:ea typeface="Roboto"/>
                <a:cs typeface="Segoe UI Semilight" panose="020B0402040204020203" pitchFamily="34" charset="0"/>
                <a:sym typeface="Roboto"/>
              </a:rPr>
            </a:br>
            <a:endParaRPr sz="2000" b="1" dirty="0">
              <a:latin typeface="Segoe UI Semilight" panose="020B0402040204020203" pitchFamily="34" charset="0"/>
              <a:ea typeface="Roboto"/>
              <a:cs typeface="Segoe UI Semilight" panose="020B0402040204020203" pitchFamily="34" charset="0"/>
            </a:endParaRPr>
          </a:p>
          <a:p>
            <a:pPr marL="406400" lvl="0" algn="l" rtl="0">
              <a:spcBef>
                <a:spcPts val="0"/>
              </a:spcBef>
              <a:spcAft>
                <a:spcPts val="0"/>
              </a:spcAft>
              <a:buSzPts val="2400"/>
            </a:pPr>
            <a:r>
              <a:rPr lang="en-US" sz="2000" b="1" dirty="0">
                <a:latin typeface="Segoe UI Semilight" panose="020B0402040204020203" pitchFamily="34" charset="0"/>
                <a:ea typeface="Roboto"/>
                <a:cs typeface="Segoe UI Semilight" panose="020B0402040204020203" pitchFamily="34" charset="0"/>
                <a:sym typeface="Roboto"/>
              </a:rPr>
              <a:t>When you submit a question through any of the above options, please let us know your name and what organization you are with.</a:t>
            </a:r>
            <a:endParaRPr sz="2000" b="1" dirty="0">
              <a:latin typeface="Segoe UI Semilight" panose="020B0402040204020203" pitchFamily="34" charset="0"/>
              <a:ea typeface="Roboto"/>
              <a:cs typeface="Segoe UI Semilight" panose="020B0402040204020203" pitchFamily="34" charset="0"/>
              <a:sym typeface="Roboto"/>
            </a:endParaRPr>
          </a:p>
          <a:p>
            <a:pPr marL="0" lvl="0" indent="0" algn="l" rtl="0">
              <a:spcBef>
                <a:spcPts val="0"/>
              </a:spcBef>
              <a:spcAft>
                <a:spcPts val="0"/>
              </a:spcAft>
              <a:buNone/>
            </a:pPr>
            <a:endParaRPr sz="2000" b="1" dirty="0">
              <a:latin typeface="Segoe UI Semilight" panose="020B0402040204020203" pitchFamily="34" charset="0"/>
              <a:ea typeface="Roboto"/>
              <a:cs typeface="Segoe UI Semilight" panose="020B0402040204020203" pitchFamily="34" charset="0"/>
              <a:sym typeface="Roboto"/>
            </a:endParaRPr>
          </a:p>
          <a:p>
            <a:pPr marL="457200" lvl="0" indent="0" algn="l" rtl="0">
              <a:spcBef>
                <a:spcPts val="0"/>
              </a:spcBef>
              <a:spcAft>
                <a:spcPts val="0"/>
              </a:spcAft>
              <a:buNone/>
            </a:pPr>
            <a:r>
              <a:rPr lang="en-US" sz="2000" i="1" dirty="0">
                <a:latin typeface="Segoe UI Semilight" panose="020B0402040204020203" pitchFamily="34" charset="0"/>
                <a:ea typeface="Roboto"/>
                <a:cs typeface="Segoe UI Semilight" panose="020B0402040204020203" pitchFamily="34" charset="0"/>
                <a:sym typeface="Roboto"/>
              </a:rPr>
              <a:t>We will do our best to answer as many questions as possible. If we run out of time and find there are still many questions to answer, we will try to provide answers in a follow up email to those on the RSVP list. You can also email questions after the event to capitalrequest@culture.nyc.gov.</a:t>
            </a:r>
            <a:endParaRPr sz="2000" i="1" dirty="0">
              <a:latin typeface="Segoe UI Semilight" panose="020B0402040204020203" pitchFamily="34" charset="0"/>
              <a:ea typeface="Roboto"/>
              <a:cs typeface="Segoe UI Semilight" panose="020B0402040204020203" pitchFamily="34" charset="0"/>
              <a:sym typeface="Roboto"/>
            </a:endParaRPr>
          </a:p>
        </p:txBody>
      </p:sp>
      <p:pic>
        <p:nvPicPr>
          <p:cNvPr id="3" name="Picture 2">
            <a:extLst>
              <a:ext uri="{FF2B5EF4-FFF2-40B4-BE49-F238E27FC236}">
                <a16:creationId xmlns:a16="http://schemas.microsoft.com/office/drawing/2014/main" id="{5F345A51-87CE-A70C-17A7-D36B8F04CAF0}"/>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30769" y="2918056"/>
            <a:ext cx="500784" cy="500784"/>
          </a:xfrm>
          <a:prstGeom prst="rect">
            <a:avLst/>
          </a:prstGeom>
        </p:spPr>
      </p:pic>
      <p:pic>
        <p:nvPicPr>
          <p:cNvPr id="5" name="Picture 4">
            <a:extLst>
              <a:ext uri="{FF2B5EF4-FFF2-40B4-BE49-F238E27FC236}">
                <a16:creationId xmlns:a16="http://schemas.microsoft.com/office/drawing/2014/main" id="{69F6AA4C-7FEA-D795-0B09-5C32C04BC23C}"/>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40929" y="3700376"/>
            <a:ext cx="500784" cy="500784"/>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8" name="Google Shape;178;p6"/>
          <p:cNvSpPr txBox="1">
            <a:spLocks noGrp="1"/>
          </p:cNvSpPr>
          <p:nvPr>
            <p:ph type="title"/>
          </p:nvPr>
        </p:nvSpPr>
        <p:spPr>
          <a:xfrm>
            <a:off x="0" y="0"/>
            <a:ext cx="12192000" cy="777240"/>
          </a:xfrm>
          <a:prstGeom prst="rect">
            <a:avLst/>
          </a:prstGeom>
          <a:noFill/>
          <a:ln>
            <a:noFill/>
          </a:ln>
        </p:spPr>
        <p:txBody>
          <a:bodyPr spcFirstLastPara="1" wrap="square" lIns="91425" tIns="45700" rIns="91425" bIns="45700" anchor="ctr" anchorCtr="0">
            <a:noAutofit/>
          </a:bodyPr>
          <a:lstStyle/>
          <a:p>
            <a:pPr marL="228600" lvl="0" indent="0" algn="l" rtl="0">
              <a:lnSpc>
                <a:spcPct val="100000"/>
              </a:lnSpc>
              <a:spcBef>
                <a:spcPts val="0"/>
              </a:spcBef>
              <a:spcAft>
                <a:spcPts val="0"/>
              </a:spcAft>
              <a:buClr>
                <a:schemeClr val="dk1"/>
              </a:buClr>
              <a:buSzPts val="4400"/>
              <a:buFont typeface="Roboto"/>
              <a:buNone/>
            </a:pPr>
            <a:r>
              <a:rPr lang="en-US" dirty="0">
                <a:sym typeface="Roboto"/>
              </a:rPr>
              <a:t>F</a:t>
            </a:r>
            <a:r>
              <a:rPr lang="en-US" sz="100" dirty="0">
                <a:sym typeface="Roboto"/>
              </a:rPr>
              <a:t> </a:t>
            </a:r>
            <a:r>
              <a:rPr lang="en-US" dirty="0">
                <a:sym typeface="Roboto"/>
              </a:rPr>
              <a:t>Y</a:t>
            </a:r>
            <a:r>
              <a:rPr lang="en-US" sz="100" dirty="0">
                <a:sym typeface="Roboto"/>
              </a:rPr>
              <a:t> </a:t>
            </a:r>
            <a:r>
              <a:rPr lang="en-US" dirty="0">
                <a:sym typeface="Roboto"/>
              </a:rPr>
              <a:t>22 - F</a:t>
            </a:r>
            <a:r>
              <a:rPr lang="en-US" sz="100" dirty="0">
                <a:sym typeface="Roboto"/>
              </a:rPr>
              <a:t> </a:t>
            </a:r>
            <a:r>
              <a:rPr lang="en-US" dirty="0">
                <a:sym typeface="Roboto"/>
              </a:rPr>
              <a:t>Y</a:t>
            </a:r>
            <a:r>
              <a:rPr lang="en-US" sz="100" dirty="0">
                <a:sym typeface="Roboto"/>
              </a:rPr>
              <a:t> </a:t>
            </a:r>
            <a:r>
              <a:rPr lang="en-US" dirty="0">
                <a:sym typeface="Roboto"/>
              </a:rPr>
              <a:t>24 Capital Funding</a:t>
            </a:r>
            <a:endParaRPr dirty="0">
              <a:sym typeface="Roboto"/>
            </a:endParaRPr>
          </a:p>
        </p:txBody>
      </p:sp>
      <p:pic>
        <p:nvPicPr>
          <p:cNvPr id="4" name="Picture 3" descr="A graph with a red line and blue line, showing the number of projects requested and the number of projects funded.">
            <a:extLst>
              <a:ext uri="{FF2B5EF4-FFF2-40B4-BE49-F238E27FC236}">
                <a16:creationId xmlns:a16="http://schemas.microsoft.com/office/drawing/2014/main" id="{599F2E01-7530-FB85-3D5D-257CAE0598F1}"/>
              </a:ext>
            </a:extLst>
          </p:cNvPr>
          <p:cNvPicPr>
            <a:picLocks noChangeAspect="1"/>
          </p:cNvPicPr>
          <p:nvPr/>
        </p:nvPicPr>
        <p:blipFill>
          <a:blip r:embed="rId3"/>
          <a:stretch>
            <a:fillRect/>
          </a:stretch>
        </p:blipFill>
        <p:spPr>
          <a:xfrm>
            <a:off x="569332" y="748857"/>
            <a:ext cx="5048645" cy="2759852"/>
          </a:xfrm>
          <a:prstGeom prst="rect">
            <a:avLst/>
          </a:prstGeom>
        </p:spPr>
      </p:pic>
      <p:pic>
        <p:nvPicPr>
          <p:cNvPr id="7" name="Picture 6" descr="A graph with a green line and orange line, showing the dollar amount of requested funding and the amount of funding allocated.">
            <a:extLst>
              <a:ext uri="{FF2B5EF4-FFF2-40B4-BE49-F238E27FC236}">
                <a16:creationId xmlns:a16="http://schemas.microsoft.com/office/drawing/2014/main" id="{6D2876B8-1E2B-627D-7BD3-6D8D667E36B4}"/>
              </a:ext>
            </a:extLst>
          </p:cNvPr>
          <p:cNvPicPr>
            <a:picLocks noChangeAspect="1"/>
          </p:cNvPicPr>
          <p:nvPr/>
        </p:nvPicPr>
        <p:blipFill>
          <a:blip r:embed="rId4"/>
          <a:stretch>
            <a:fillRect/>
          </a:stretch>
        </p:blipFill>
        <p:spPr>
          <a:xfrm>
            <a:off x="6574023" y="746086"/>
            <a:ext cx="5048645" cy="2762623"/>
          </a:xfrm>
          <a:prstGeom prst="rect">
            <a:avLst/>
          </a:prstGeom>
        </p:spPr>
      </p:pic>
      <p:graphicFrame>
        <p:nvGraphicFramePr>
          <p:cNvPr id="11" name="Table 11" descr="Chart with number reflected in line charts">
            <a:extLst>
              <a:ext uri="{FF2B5EF4-FFF2-40B4-BE49-F238E27FC236}">
                <a16:creationId xmlns:a16="http://schemas.microsoft.com/office/drawing/2014/main" id="{D1F61125-1C3B-4270-9106-215AF43952C5}"/>
              </a:ext>
              <a:ext uri="{C183D7F6-B498-43B3-948B-1728B52AA6E4}">
                <adec:decorative xmlns:adec="http://schemas.microsoft.com/office/drawing/2017/decorative" val="0"/>
              </a:ext>
            </a:extLst>
          </p:cNvPr>
          <p:cNvGraphicFramePr>
            <a:graphicFrameLocks noGrp="1"/>
          </p:cNvGraphicFramePr>
          <p:nvPr>
            <p:extLst>
              <p:ext uri="{D42A27DB-BD31-4B8C-83A1-F6EECF244321}">
                <p14:modId xmlns:p14="http://schemas.microsoft.com/office/powerpoint/2010/main" val="1818057249"/>
              </p:ext>
            </p:extLst>
          </p:nvPr>
        </p:nvGraphicFramePr>
        <p:xfrm>
          <a:off x="2441643" y="3618689"/>
          <a:ext cx="7324927" cy="1850856"/>
        </p:xfrm>
        <a:graphic>
          <a:graphicData uri="http://schemas.openxmlformats.org/drawingml/2006/table">
            <a:tbl>
              <a:tblPr firstRow="1" bandRow="1">
                <a:tableStyleId>{2D5ABB26-0587-4C30-8999-92F81FD0307C}</a:tableStyleId>
              </a:tblPr>
              <a:tblGrid>
                <a:gridCol w="4457437">
                  <a:extLst>
                    <a:ext uri="{9D8B030D-6E8A-4147-A177-3AD203B41FA5}">
                      <a16:colId xmlns:a16="http://schemas.microsoft.com/office/drawing/2014/main" val="967528917"/>
                    </a:ext>
                  </a:extLst>
                </a:gridCol>
                <a:gridCol w="919790">
                  <a:extLst>
                    <a:ext uri="{9D8B030D-6E8A-4147-A177-3AD203B41FA5}">
                      <a16:colId xmlns:a16="http://schemas.microsoft.com/office/drawing/2014/main" val="2521704539"/>
                    </a:ext>
                  </a:extLst>
                </a:gridCol>
                <a:gridCol w="933939">
                  <a:extLst>
                    <a:ext uri="{9D8B030D-6E8A-4147-A177-3AD203B41FA5}">
                      <a16:colId xmlns:a16="http://schemas.microsoft.com/office/drawing/2014/main" val="352955357"/>
                    </a:ext>
                  </a:extLst>
                </a:gridCol>
                <a:gridCol w="1013761">
                  <a:extLst>
                    <a:ext uri="{9D8B030D-6E8A-4147-A177-3AD203B41FA5}">
                      <a16:colId xmlns:a16="http://schemas.microsoft.com/office/drawing/2014/main" val="3822622433"/>
                    </a:ext>
                  </a:extLst>
                </a:gridCol>
              </a:tblGrid>
              <a:tr h="364081">
                <a:tc>
                  <a:txBody>
                    <a:bodyPr/>
                    <a:lstStyle/>
                    <a:p>
                      <a:endParaRPr lang="en-US" sz="1600" b="1" dirty="0">
                        <a:latin typeface="Segoe UI Semilight" panose="020B0402040204020203" pitchFamily="34" charset="0"/>
                        <a:ea typeface="Roboto" panose="02000000000000000000" pitchFamily="2" charset="0"/>
                        <a:cs typeface="Segoe UI Semilight" panose="020B0402040204020203" pitchFamily="34" charset="0"/>
                      </a:endParaRPr>
                    </a:p>
                  </a:txBody>
                  <a:tcPr>
                    <a:lnL w="9525"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600" b="1" dirty="0">
                          <a:latin typeface="Segoe UI Semilight" panose="020B0402040204020203" pitchFamily="34" charset="0"/>
                          <a:ea typeface="Roboto" panose="02000000000000000000" pitchFamily="2" charset="0"/>
                          <a:cs typeface="Segoe UI Semilight" panose="020B0402040204020203" pitchFamily="34" charset="0"/>
                        </a:rPr>
                        <a:t>2022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600" b="1" dirty="0">
                          <a:latin typeface="Segoe UI Semilight" panose="020B0402040204020203" pitchFamily="34" charset="0"/>
                          <a:ea typeface="Roboto" panose="02000000000000000000" pitchFamily="2" charset="0"/>
                          <a:cs typeface="Segoe UI Semilight" panose="020B0402040204020203" pitchFamily="34" charset="0"/>
                        </a:rPr>
                        <a:t>2023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600" b="1" dirty="0">
                          <a:latin typeface="Segoe UI Semilight" panose="020B0402040204020203" pitchFamily="34" charset="0"/>
                          <a:ea typeface="Roboto" panose="02000000000000000000" pitchFamily="2" charset="0"/>
                          <a:cs typeface="Segoe UI Semilight" panose="020B0402040204020203" pitchFamily="34" charset="0"/>
                        </a:rPr>
                        <a:t>2024</a:t>
                      </a:r>
                    </a:p>
                  </a:txBody>
                  <a:tcPr>
                    <a:lnL w="12700" cap="flat" cmpd="sng" algn="ctr">
                      <a:no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67354016"/>
                  </a:ext>
                </a:extLst>
              </a:tr>
              <a:tr h="300308">
                <a:tc>
                  <a:txBody>
                    <a:bodyPr/>
                    <a:lstStyle/>
                    <a:p>
                      <a:r>
                        <a:rPr lang="en-US" sz="1600" b="1">
                          <a:solidFill>
                            <a:srgbClr val="337CBF"/>
                          </a:solidFill>
                          <a:latin typeface="Segoe UI Semilight" panose="020B0402040204020203" pitchFamily="34" charset="0"/>
                          <a:ea typeface="Roboto" panose="02000000000000000000" pitchFamily="2" charset="0"/>
                          <a:cs typeface="Segoe UI Semilight" panose="020B0402040204020203" pitchFamily="34" charset="0"/>
                        </a:rPr>
                        <a:t>Projects Requested</a:t>
                      </a:r>
                      <a:endParaRPr lang="en-US" sz="1600" b="1" dirty="0">
                        <a:solidFill>
                          <a:srgbClr val="337CBF"/>
                        </a:solidFill>
                        <a:latin typeface="Segoe UI Semilight" panose="020B0402040204020203" pitchFamily="34" charset="0"/>
                        <a:ea typeface="Roboto" panose="02000000000000000000" pitchFamily="2" charset="0"/>
                        <a:cs typeface="Segoe UI Semilight" panose="020B0402040204020203" pitchFamily="34" charset="0"/>
                      </a:endParaRPr>
                    </a:p>
                  </a:txBody>
                  <a:tcPr>
                    <a:lnL w="9525"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600" b="1" dirty="0">
                          <a:latin typeface="Segoe UI Semilight" panose="020B0402040204020203" pitchFamily="34" charset="0"/>
                          <a:ea typeface="Roboto" panose="02000000000000000000" pitchFamily="2" charset="0"/>
                          <a:cs typeface="Segoe UI Semilight" panose="020B0402040204020203" pitchFamily="34" charset="0"/>
                        </a:rPr>
                        <a:t>116</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600" b="1" dirty="0">
                          <a:latin typeface="Segoe UI Semilight" panose="020B0402040204020203" pitchFamily="34" charset="0"/>
                          <a:ea typeface="Roboto" panose="02000000000000000000" pitchFamily="2" charset="0"/>
                          <a:cs typeface="Segoe UI Semilight" panose="020B0402040204020203" pitchFamily="34" charset="0"/>
                        </a:rPr>
                        <a:t>132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600" b="1" dirty="0">
                          <a:latin typeface="Segoe UI Semilight" panose="020B0402040204020203" pitchFamily="34" charset="0"/>
                          <a:ea typeface="Roboto" panose="02000000000000000000" pitchFamily="2" charset="0"/>
                          <a:cs typeface="Segoe UI Semilight" panose="020B0402040204020203" pitchFamily="34" charset="0"/>
                        </a:rPr>
                        <a:t>196</a:t>
                      </a:r>
                    </a:p>
                  </a:txBody>
                  <a:tcPr>
                    <a:lnL w="12700" cap="flat" cmpd="sng" algn="ctr">
                      <a:noFill/>
                      <a:prstDash val="solid"/>
                      <a:round/>
                      <a:headEnd type="none" w="med" len="med"/>
                      <a:tailEnd type="none" w="med" len="med"/>
                    </a:lnL>
                    <a:lnR w="952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79518998"/>
                  </a:ext>
                </a:extLst>
              </a:tr>
              <a:tr h="257939">
                <a:tc>
                  <a:txBody>
                    <a:bodyPr/>
                    <a:lstStyle/>
                    <a:p>
                      <a:r>
                        <a:rPr lang="en-US" sz="1600" b="1">
                          <a:solidFill>
                            <a:srgbClr val="ED4B44"/>
                          </a:solidFill>
                          <a:latin typeface="Segoe UI Semilight" panose="020B0402040204020203" pitchFamily="34" charset="0"/>
                          <a:ea typeface="Roboto" panose="02000000000000000000" pitchFamily="2" charset="0"/>
                          <a:cs typeface="Segoe UI Semilight" panose="020B0402040204020203" pitchFamily="34" charset="0"/>
                        </a:rPr>
                        <a:t>Projects Funded</a:t>
                      </a:r>
                      <a:endParaRPr lang="en-US" sz="1600" b="1" dirty="0">
                        <a:solidFill>
                          <a:srgbClr val="ED4B44"/>
                        </a:solidFill>
                        <a:latin typeface="Segoe UI Semilight" panose="020B0402040204020203" pitchFamily="34" charset="0"/>
                        <a:ea typeface="Roboto" panose="02000000000000000000" pitchFamily="2" charset="0"/>
                        <a:cs typeface="Segoe UI Semilight" panose="020B0402040204020203" pitchFamily="34" charset="0"/>
                      </a:endParaRPr>
                    </a:p>
                  </a:txBody>
                  <a:tcPr>
                    <a:lnL w="9525"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600" b="1" dirty="0">
                          <a:latin typeface="Segoe UI Semilight" panose="020B0402040204020203" pitchFamily="34" charset="0"/>
                          <a:ea typeface="Roboto" panose="02000000000000000000" pitchFamily="2" charset="0"/>
                          <a:cs typeface="Segoe UI Semilight" panose="020B0402040204020203" pitchFamily="34" charset="0"/>
                        </a:rPr>
                        <a:t>91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600" b="1" dirty="0">
                          <a:latin typeface="Segoe UI Semilight" panose="020B0402040204020203" pitchFamily="34" charset="0"/>
                          <a:ea typeface="Roboto" panose="02000000000000000000" pitchFamily="2" charset="0"/>
                          <a:cs typeface="Segoe UI Semilight" panose="020B0402040204020203" pitchFamily="34" charset="0"/>
                        </a:rPr>
                        <a:t>76</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600" b="1" dirty="0">
                          <a:latin typeface="Segoe UI Semilight" panose="020B0402040204020203" pitchFamily="34" charset="0"/>
                          <a:ea typeface="Roboto" panose="02000000000000000000" pitchFamily="2" charset="0"/>
                          <a:cs typeface="Segoe UI Semilight" panose="020B0402040204020203" pitchFamily="34" charset="0"/>
                        </a:rPr>
                        <a:t>151</a:t>
                      </a:r>
                    </a:p>
                  </a:txBody>
                  <a:tcPr>
                    <a:lnL w="12700" cap="flat" cmpd="sng" algn="ctr">
                      <a:noFill/>
                      <a:prstDash val="solid"/>
                      <a:round/>
                      <a:headEnd type="none" w="med" len="med"/>
                      <a:tailEnd type="none" w="med" len="med"/>
                    </a:lnL>
                    <a:lnR w="952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49809445"/>
                  </a:ext>
                </a:extLst>
              </a:tr>
              <a:tr h="0">
                <a:tc>
                  <a:txBody>
                    <a:bodyPr/>
                    <a:lstStyle/>
                    <a:p>
                      <a:endParaRPr lang="en-US" sz="100" b="1" dirty="0">
                        <a:latin typeface="Segoe UI Semilight" panose="020B0402040204020203" pitchFamily="34" charset="0"/>
                        <a:ea typeface="Roboto" panose="02000000000000000000" pitchFamily="2" charset="0"/>
                        <a:cs typeface="Segoe UI Semilight" panose="020B0402040204020203" pitchFamily="34" charset="0"/>
                      </a:endParaRPr>
                    </a:p>
                  </a:txBody>
                  <a:tcPr>
                    <a:lnL w="9525"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b="1" dirty="0">
                        <a:latin typeface="Segoe UI Semilight" panose="020B0402040204020203" pitchFamily="34" charset="0"/>
                        <a:ea typeface="Roboto" panose="02000000000000000000" pitchFamily="2" charset="0"/>
                        <a:cs typeface="Segoe UI Semilight" panose="020B0402040204020203"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b="1" dirty="0">
                        <a:latin typeface="Segoe UI Semilight" panose="020B0402040204020203" pitchFamily="34" charset="0"/>
                        <a:ea typeface="Roboto" panose="02000000000000000000" pitchFamily="2" charset="0"/>
                        <a:cs typeface="Segoe UI Semilight" panose="020B0402040204020203"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b="1" dirty="0">
                        <a:latin typeface="Segoe UI Semilight" panose="020B0402040204020203" pitchFamily="34" charset="0"/>
                        <a:ea typeface="Roboto" panose="02000000000000000000" pitchFamily="2" charset="0"/>
                        <a:cs typeface="Segoe UI Semilight" panose="020B0402040204020203" pitchFamily="34" charset="0"/>
                      </a:endParaRPr>
                    </a:p>
                  </a:txBody>
                  <a:tcPr>
                    <a:lnL w="12700" cap="flat" cmpd="sng" algn="ctr">
                      <a:noFill/>
                      <a:prstDash val="solid"/>
                      <a:round/>
                      <a:headEnd type="none" w="med" len="med"/>
                      <a:tailEnd type="none" w="med" len="med"/>
                    </a:lnL>
                    <a:lnR w="952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95818701"/>
                  </a:ext>
                </a:extLst>
              </a:tr>
              <a:tr h="317514">
                <a:tc>
                  <a:txBody>
                    <a:bodyPr/>
                    <a:lstStyle/>
                    <a:p>
                      <a:r>
                        <a:rPr lang="en-US" sz="1600" b="1">
                          <a:solidFill>
                            <a:srgbClr val="1FB060"/>
                          </a:solidFill>
                          <a:latin typeface="Segoe UI Semilight" panose="020B0402040204020203" pitchFamily="34" charset="0"/>
                          <a:ea typeface="Roboto" panose="02000000000000000000" pitchFamily="2" charset="0"/>
                          <a:cs typeface="Segoe UI Semilight" panose="020B0402040204020203" pitchFamily="34" charset="0"/>
                        </a:rPr>
                        <a:t>Amount Requested</a:t>
                      </a:r>
                      <a:endParaRPr lang="en-US" sz="1600" b="1" dirty="0">
                        <a:solidFill>
                          <a:srgbClr val="1FB060"/>
                        </a:solidFill>
                        <a:latin typeface="Segoe UI Semilight" panose="020B0402040204020203" pitchFamily="34" charset="0"/>
                        <a:ea typeface="Roboto" panose="02000000000000000000" pitchFamily="2" charset="0"/>
                        <a:cs typeface="Segoe UI Semilight" panose="020B0402040204020203" pitchFamily="34" charset="0"/>
                      </a:endParaRPr>
                    </a:p>
                  </a:txBody>
                  <a:tcPr>
                    <a:lnL w="9525"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600" b="1" dirty="0">
                          <a:latin typeface="Segoe UI Semilight" panose="020B0402040204020203" pitchFamily="34" charset="0"/>
                          <a:ea typeface="Roboto" panose="02000000000000000000" pitchFamily="2" charset="0"/>
                          <a:cs typeface="Segoe UI Semilight" panose="020B0402040204020203" pitchFamily="34" charset="0"/>
                        </a:rPr>
                        <a:t>$390m</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600" b="1" dirty="0">
                          <a:latin typeface="Segoe UI Semilight" panose="020B0402040204020203" pitchFamily="34" charset="0"/>
                          <a:ea typeface="Roboto" panose="02000000000000000000" pitchFamily="2" charset="0"/>
                          <a:cs typeface="Segoe UI Semilight" panose="020B0402040204020203" pitchFamily="34" charset="0"/>
                        </a:rPr>
                        <a:t>$456m</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600" b="1" dirty="0">
                          <a:latin typeface="Segoe UI Semilight" panose="020B0402040204020203" pitchFamily="34" charset="0"/>
                          <a:ea typeface="Roboto" panose="02000000000000000000" pitchFamily="2" charset="0"/>
                          <a:cs typeface="Segoe UI Semilight" panose="020B0402040204020203" pitchFamily="34" charset="0"/>
                        </a:rPr>
                        <a:t>$471m</a:t>
                      </a:r>
                    </a:p>
                  </a:txBody>
                  <a:tcPr>
                    <a:lnL w="12700" cap="flat" cmpd="sng" algn="ctr">
                      <a:noFill/>
                      <a:prstDash val="solid"/>
                      <a:round/>
                      <a:headEnd type="none" w="med" len="med"/>
                      <a:tailEnd type="none" w="med" len="med"/>
                    </a:lnL>
                    <a:lnR w="952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33954449"/>
                  </a:ext>
                </a:extLst>
              </a:tr>
              <a:tr h="364095">
                <a:tc>
                  <a:txBody>
                    <a:bodyPr/>
                    <a:lstStyle/>
                    <a:p>
                      <a:r>
                        <a:rPr lang="en-US" sz="1600" b="1">
                          <a:solidFill>
                            <a:srgbClr val="F47723"/>
                          </a:solidFill>
                          <a:latin typeface="Segoe UI Semilight" panose="020B0402040204020203" pitchFamily="34" charset="0"/>
                          <a:ea typeface="Roboto" panose="02000000000000000000" pitchFamily="2" charset="0"/>
                          <a:cs typeface="Segoe UI Semilight" panose="020B0402040204020203" pitchFamily="34" charset="0"/>
                        </a:rPr>
                        <a:t>Amount Allocated</a:t>
                      </a:r>
                      <a:endParaRPr lang="en-US" sz="1600" b="1" dirty="0">
                        <a:solidFill>
                          <a:srgbClr val="F47723"/>
                        </a:solidFill>
                        <a:latin typeface="Segoe UI Semilight" panose="020B0402040204020203" pitchFamily="34" charset="0"/>
                        <a:ea typeface="Roboto" panose="02000000000000000000" pitchFamily="2" charset="0"/>
                        <a:cs typeface="Segoe UI Semilight" panose="020B0402040204020203" pitchFamily="34" charset="0"/>
                      </a:endParaRPr>
                    </a:p>
                  </a:txBody>
                  <a:tcPr>
                    <a:lnL w="9525"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600" b="1" dirty="0">
                          <a:latin typeface="Segoe UI Semilight" panose="020B0402040204020203" pitchFamily="34" charset="0"/>
                          <a:ea typeface="Roboto" panose="02000000000000000000" pitchFamily="2" charset="0"/>
                          <a:cs typeface="Segoe UI Semilight" panose="020B0402040204020203" pitchFamily="34" charset="0"/>
                        </a:rPr>
                        <a:t>$245m</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600" b="1" dirty="0">
                          <a:latin typeface="Segoe UI Semilight" panose="020B0402040204020203" pitchFamily="34" charset="0"/>
                          <a:ea typeface="Roboto" panose="02000000000000000000" pitchFamily="2" charset="0"/>
                          <a:cs typeface="Segoe UI Semilight" panose="020B0402040204020203" pitchFamily="34" charset="0"/>
                        </a:rPr>
                        <a:t>$222m</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600" b="1" dirty="0">
                          <a:latin typeface="Segoe UI Semilight" panose="020B0402040204020203" pitchFamily="34" charset="0"/>
                          <a:ea typeface="Roboto" panose="02000000000000000000" pitchFamily="2" charset="0"/>
                          <a:cs typeface="Segoe UI Semilight" panose="020B0402040204020203" pitchFamily="34" charset="0"/>
                        </a:rPr>
                        <a:t>$221m</a:t>
                      </a:r>
                    </a:p>
                  </a:txBody>
                  <a:tcPr>
                    <a:lnL w="12700" cap="flat" cmpd="sng" algn="ctr">
                      <a:noFill/>
                      <a:prstDash val="solid"/>
                      <a:round/>
                      <a:headEnd type="none" w="med" len="med"/>
                      <a:tailEnd type="none" w="med" len="med"/>
                    </a:lnL>
                    <a:lnR w="952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71958864"/>
                  </a:ext>
                </a:extLst>
              </a:tr>
            </a:tbl>
          </a:graphicData>
        </a:graphic>
      </p:graphicFrame>
      <p:sp>
        <p:nvSpPr>
          <p:cNvPr id="181" name="Google Shape;181;p6"/>
          <p:cNvSpPr/>
          <p:nvPr/>
        </p:nvSpPr>
        <p:spPr>
          <a:xfrm>
            <a:off x="303276" y="5637358"/>
            <a:ext cx="11512005" cy="990600"/>
          </a:xfrm>
          <a:prstGeom prst="roundRect">
            <a:avLst>
              <a:gd name="adj" fmla="val 3462"/>
            </a:avLst>
          </a:prstGeom>
          <a:solidFill>
            <a:srgbClr val="BFC2DB"/>
          </a:solidFill>
          <a:ln w="9525" cap="flat" cmpd="sng">
            <a:noFill/>
            <a:prstDash val="solid"/>
            <a:round/>
            <a:headEnd type="none" w="sm" len="sm"/>
            <a:tailEnd type="none" w="sm" len="sm"/>
          </a:ln>
          <a:effectLst/>
        </p:spPr>
        <p:txBody>
          <a:bodyPr spcFirstLastPara="1" wrap="square" lIns="91425" tIns="45700" rIns="91425" bIns="45700" anchor="ctr" anchorCtr="0">
            <a:normAutofit/>
          </a:bodyPr>
          <a:lstStyle/>
          <a:p>
            <a:pPr marL="0" marR="0" lvl="0" indent="0" algn="ctr" rtl="0">
              <a:lnSpc>
                <a:spcPct val="100000"/>
              </a:lnSpc>
              <a:spcBef>
                <a:spcPts val="0"/>
              </a:spcBef>
              <a:spcAft>
                <a:spcPts val="0"/>
              </a:spcAft>
              <a:buClr>
                <a:schemeClr val="dk1"/>
              </a:buClr>
              <a:buSzPts val="2400"/>
              <a:buFont typeface="Arial"/>
              <a:buNone/>
            </a:pPr>
            <a:r>
              <a:rPr lang="en-US" sz="2400" b="1" i="0" u="none" strike="noStrike" cap="none" dirty="0">
                <a:solidFill>
                  <a:schemeClr val="dk1"/>
                </a:solidFill>
                <a:latin typeface="Segoe UI Semilight" panose="020B0402040204020203" pitchFamily="34" charset="0"/>
                <a:ea typeface="Open Sans SemiBold" pitchFamily="2" charset="0"/>
                <a:cs typeface="Segoe UI Semilight" panose="020B0402040204020203" pitchFamily="34" charset="0"/>
                <a:sym typeface="Roboto"/>
              </a:rPr>
              <a:t>	</a:t>
            </a:r>
            <a:r>
              <a:rPr lang="en-US" sz="2000" b="1" i="0" u="none" strike="noStrike" cap="none" dirty="0">
                <a:solidFill>
                  <a:schemeClr val="dk1"/>
                </a:solidFill>
                <a:latin typeface="Segoe UI Semilight" panose="020B0402040204020203" pitchFamily="34" charset="0"/>
                <a:ea typeface="Open Sans SemiBold" pitchFamily="2" charset="0"/>
                <a:cs typeface="Segoe UI Semilight" panose="020B0402040204020203" pitchFamily="34" charset="0"/>
                <a:sym typeface="Roboto"/>
              </a:rPr>
              <a:t>On average, more than 50% of projects were funded, but many of those projects </a:t>
            </a:r>
          </a:p>
          <a:p>
            <a:pPr marL="0" marR="0" lvl="0" indent="0" algn="ctr" rtl="0">
              <a:lnSpc>
                <a:spcPct val="100000"/>
              </a:lnSpc>
              <a:spcBef>
                <a:spcPts val="0"/>
              </a:spcBef>
              <a:spcAft>
                <a:spcPts val="0"/>
              </a:spcAft>
              <a:buClr>
                <a:schemeClr val="dk1"/>
              </a:buClr>
              <a:buSzPts val="2400"/>
              <a:buFont typeface="Arial"/>
              <a:buNone/>
            </a:pPr>
            <a:r>
              <a:rPr lang="en-US" sz="2000" b="1" dirty="0">
                <a:solidFill>
                  <a:schemeClr val="dk1"/>
                </a:solidFill>
                <a:latin typeface="Segoe UI Semilight" panose="020B0402040204020203" pitchFamily="34" charset="0"/>
                <a:ea typeface="Open Sans SemiBold" pitchFamily="2" charset="0"/>
                <a:cs typeface="Segoe UI Semilight" panose="020B0402040204020203" pitchFamily="34" charset="0"/>
                <a:sym typeface="Roboto"/>
              </a:rPr>
              <a:t>r</a:t>
            </a:r>
            <a:r>
              <a:rPr lang="en-US" sz="2000" b="1" i="0" u="none" strike="noStrike" cap="none" dirty="0">
                <a:solidFill>
                  <a:schemeClr val="dk1"/>
                </a:solidFill>
                <a:latin typeface="Segoe UI Semilight" panose="020B0402040204020203" pitchFamily="34" charset="0"/>
                <a:ea typeface="Open Sans SemiBold" pitchFamily="2" charset="0"/>
                <a:cs typeface="Segoe UI Semilight" panose="020B0402040204020203" pitchFamily="34" charset="0"/>
                <a:sym typeface="Roboto"/>
              </a:rPr>
              <a:t>eceived less than the requested amounts.</a:t>
            </a:r>
            <a:endParaRPr sz="2000" b="0" i="0" u="none" strike="noStrike" cap="none" dirty="0">
              <a:solidFill>
                <a:srgbClr val="000000"/>
              </a:solidFill>
              <a:latin typeface="Segoe UI Semilight" panose="020B0402040204020203" pitchFamily="34" charset="0"/>
              <a:ea typeface="Open Sans SemiBold" pitchFamily="2" charset="0"/>
              <a:cs typeface="Segoe UI Semilight" panose="020B0402040204020203" pitchFamily="34" charset="0"/>
              <a:sym typeface="Roboto"/>
            </a:endParaRPr>
          </a:p>
        </p:txBody>
      </p:sp>
      <p:pic>
        <p:nvPicPr>
          <p:cNvPr id="2050" name="Picture 2">
            <a:extLst>
              <a:ext uri="{FF2B5EF4-FFF2-40B4-BE49-F238E27FC236}">
                <a16:creationId xmlns:a16="http://schemas.microsoft.com/office/drawing/2014/main" id="{97CC53D3-C9D6-A271-88FC-E9F9D431E357}"/>
              </a:ext>
              <a:ext uri="{C183D7F6-B498-43B3-948B-1728B52AA6E4}">
                <adec:decorative xmlns:adec="http://schemas.microsoft.com/office/drawing/2017/decorative" val="1"/>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69332" y="5761774"/>
            <a:ext cx="741768" cy="741768"/>
          </a:xfrm>
          <a:prstGeom prst="rect">
            <a:avLst/>
          </a:prstGeom>
          <a:noFill/>
          <a:extLst>
            <a:ext uri="{909E8E84-426E-40DD-AFC4-6F175D3DCCD1}">
              <a14:hiddenFill xmlns:a14="http://schemas.microsoft.com/office/drawing/2010/main">
                <a:solidFill>
                  <a:srgbClr val="FFFFFF"/>
                </a:solidFill>
              </a14:hiddenFill>
            </a:ext>
          </a:extLst>
        </p:spPr>
      </p:pic>
      <p:sp>
        <p:nvSpPr>
          <p:cNvPr id="5" name="Flowchart: Extract 4">
            <a:extLst>
              <a:ext uri="{FF2B5EF4-FFF2-40B4-BE49-F238E27FC236}">
                <a16:creationId xmlns:a16="http://schemas.microsoft.com/office/drawing/2014/main" id="{9A7FC74C-DDEB-5C18-91AD-3951028F403B}"/>
              </a:ext>
              <a:ext uri="{C183D7F6-B498-43B3-948B-1728B52AA6E4}">
                <adec:decorative xmlns:adec="http://schemas.microsoft.com/office/drawing/2017/decorative" val="1"/>
              </a:ext>
            </a:extLst>
          </p:cNvPr>
          <p:cNvSpPr/>
          <p:nvPr/>
        </p:nvSpPr>
        <p:spPr>
          <a:xfrm rot="5400000">
            <a:off x="-236219" y="281940"/>
            <a:ext cx="777240" cy="304802"/>
          </a:xfrm>
          <a:prstGeom prst="flowChartExtract">
            <a:avLst/>
          </a:prstGeom>
          <a:solidFill>
            <a:srgbClr val="D58BA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C04F088C-21E7-4CE7-987D-91F658FBA81F}"/>
              </a:ext>
              <a:ext uri="{C183D7F6-B498-43B3-948B-1728B52AA6E4}">
                <adec:decorative xmlns:adec="http://schemas.microsoft.com/office/drawing/2017/decorative" val="1"/>
              </a:ext>
            </a:extLst>
          </p:cNvPr>
          <p:cNvSpPr txBox="1"/>
          <p:nvPr/>
        </p:nvSpPr>
        <p:spPr>
          <a:xfrm>
            <a:off x="6355080" y="966915"/>
            <a:ext cx="799432" cy="215444"/>
          </a:xfrm>
          <a:prstGeom prst="rect">
            <a:avLst/>
          </a:prstGeom>
          <a:noFill/>
        </p:spPr>
        <p:txBody>
          <a:bodyPr wrap="square" rtlCol="0">
            <a:spAutoFit/>
          </a:bodyPr>
          <a:lstStyle/>
          <a:p>
            <a:pPr algn="r"/>
            <a:r>
              <a:rPr lang="en-US" sz="800" dirty="0">
                <a:latin typeface="Roboto" panose="02000000000000000000" pitchFamily="2" charset="0"/>
                <a:ea typeface="Roboto" panose="02000000000000000000" pitchFamily="2" charset="0"/>
              </a:rPr>
              <a:t>(in millions)</a:t>
            </a:r>
          </a:p>
        </p:txBody>
      </p:sp>
    </p:spTree>
    <p:extLst>
      <p:ext uri="{BB962C8B-B14F-4D97-AF65-F5344CB8AC3E}">
        <p14:creationId xmlns:p14="http://schemas.microsoft.com/office/powerpoint/2010/main" val="1343522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Google Shape;186;p7"/>
          <p:cNvSpPr txBox="1">
            <a:spLocks noGrp="1"/>
          </p:cNvSpPr>
          <p:nvPr>
            <p:ph type="title"/>
          </p:nvPr>
        </p:nvSpPr>
        <p:spPr>
          <a:xfrm>
            <a:off x="0" y="0"/>
            <a:ext cx="12192000" cy="777240"/>
          </a:xfrm>
          <a:prstGeom prst="rect">
            <a:avLst/>
          </a:prstGeom>
          <a:noFill/>
          <a:ln>
            <a:noFill/>
          </a:ln>
        </p:spPr>
        <p:txBody>
          <a:bodyPr spcFirstLastPara="1" wrap="square" lIns="91425" tIns="45700" rIns="91425" bIns="45700" anchor="ctr" anchorCtr="0">
            <a:noAutofit/>
          </a:bodyPr>
          <a:lstStyle/>
          <a:p>
            <a:pPr marL="228600" lvl="0" indent="0" algn="l" rtl="0">
              <a:lnSpc>
                <a:spcPct val="100000"/>
              </a:lnSpc>
              <a:spcBef>
                <a:spcPts val="0"/>
              </a:spcBef>
              <a:spcAft>
                <a:spcPts val="0"/>
              </a:spcAft>
              <a:buClr>
                <a:schemeClr val="dk1"/>
              </a:buClr>
              <a:buSzPts val="4400"/>
              <a:buFont typeface="Roboto"/>
              <a:buNone/>
            </a:pPr>
            <a:r>
              <a:rPr lang="en-US" dirty="0"/>
              <a:t>Capital Funding Basics</a:t>
            </a:r>
            <a:endParaRPr dirty="0"/>
          </a:p>
        </p:txBody>
      </p:sp>
      <p:sp>
        <p:nvSpPr>
          <p:cNvPr id="187" name="Google Shape;187;p7"/>
          <p:cNvSpPr>
            <a:spLocks noGrp="1"/>
          </p:cNvSpPr>
          <p:nvPr>
            <p:ph type="body" idx="4294967295"/>
          </p:nvPr>
        </p:nvSpPr>
        <p:spPr>
          <a:xfrm>
            <a:off x="346869" y="914399"/>
            <a:ext cx="11498262" cy="4942158"/>
          </a:xfrm>
          <a:prstGeom prst="roundRect">
            <a:avLst>
              <a:gd name="adj" fmla="val 881"/>
            </a:avLst>
          </a:prstGeom>
          <a:solidFill>
            <a:schemeClr val="lt1"/>
          </a:solidFill>
          <a:ln>
            <a:noFill/>
          </a:ln>
          <a:effectLst/>
        </p:spPr>
        <p:txBody>
          <a:bodyPr spcFirstLastPara="1" wrap="square" lIns="91425" tIns="45700" rIns="91425" bIns="45700" anchor="t" anchorCtr="0">
            <a:noAutofit/>
          </a:bodyPr>
          <a:lstStyle/>
          <a:p>
            <a:pPr marL="0" lvl="0" indent="0" algn="l" rtl="0">
              <a:lnSpc>
                <a:spcPct val="110000"/>
              </a:lnSpc>
              <a:spcBef>
                <a:spcPts val="0"/>
              </a:spcBef>
              <a:spcAft>
                <a:spcPts val="0"/>
              </a:spcAft>
              <a:buClr>
                <a:schemeClr val="dk1"/>
              </a:buClr>
              <a:buSzPts val="1600"/>
              <a:buNone/>
            </a:pPr>
            <a:r>
              <a:rPr lang="en-US" sz="1800" b="1" dirty="0">
                <a:latin typeface="Segoe UI Semilight" panose="020B0402040204020203" pitchFamily="34" charset="0"/>
                <a:cs typeface="Segoe UI Semilight" panose="020B0402040204020203" pitchFamily="34" charset="0"/>
              </a:rPr>
              <a:t>New York City allocates capital funding to cultural organizations on an annual basis.</a:t>
            </a:r>
            <a:endParaRPr sz="1800" dirty="0">
              <a:latin typeface="Segoe UI Semilight" panose="020B0402040204020203" pitchFamily="34" charset="0"/>
              <a:cs typeface="Segoe UI Semilight" panose="020B0402040204020203" pitchFamily="34" charset="0"/>
            </a:endParaRPr>
          </a:p>
          <a:p>
            <a:pPr marL="0" lvl="0" indent="0" algn="l" rtl="0">
              <a:lnSpc>
                <a:spcPct val="110000"/>
              </a:lnSpc>
              <a:spcBef>
                <a:spcPts val="1200"/>
              </a:spcBef>
              <a:spcAft>
                <a:spcPts val="0"/>
              </a:spcAft>
              <a:buClr>
                <a:schemeClr val="dk1"/>
              </a:buClr>
              <a:buSzPts val="1600"/>
              <a:buNone/>
            </a:pPr>
            <a:r>
              <a:rPr lang="en-US" sz="1800" dirty="0">
                <a:latin typeface="Segoe UI Semilight" panose="020B0402040204020203" pitchFamily="34" charset="0"/>
                <a:cs typeface="Segoe UI Semilight" panose="020B0402040204020203" pitchFamily="34" charset="0"/>
              </a:rPr>
              <a:t>Capital appropriations are allocated by the:</a:t>
            </a:r>
            <a:endParaRPr sz="1800" dirty="0">
              <a:latin typeface="Segoe UI Semilight" panose="020B0402040204020203" pitchFamily="34" charset="0"/>
              <a:cs typeface="Segoe UI Semilight" panose="020B0402040204020203" pitchFamily="34" charset="0"/>
            </a:endParaRPr>
          </a:p>
          <a:p>
            <a:pPr marL="519113" lvl="1" indent="-285748" algn="l" rtl="0">
              <a:lnSpc>
                <a:spcPct val="110000"/>
              </a:lnSpc>
              <a:spcBef>
                <a:spcPts val="1200"/>
              </a:spcBef>
              <a:spcAft>
                <a:spcPts val="0"/>
              </a:spcAft>
              <a:buClr>
                <a:schemeClr val="dk1"/>
              </a:buClr>
              <a:buSzPts val="1600"/>
              <a:buFont typeface="Roboto"/>
              <a:buAutoNum type="arabicPeriod"/>
            </a:pPr>
            <a:r>
              <a:rPr lang="en-US" sz="1800" b="1" dirty="0">
                <a:latin typeface="Segoe UI Semilight" panose="020B0402040204020203" pitchFamily="34" charset="0"/>
                <a:cs typeface="Segoe UI Semilight" panose="020B0402040204020203" pitchFamily="34" charset="0"/>
              </a:rPr>
              <a:t>Borough Presidents</a:t>
            </a:r>
            <a:endParaRPr sz="1800" dirty="0">
              <a:latin typeface="Segoe UI Semilight" panose="020B0402040204020203" pitchFamily="34" charset="0"/>
              <a:cs typeface="Segoe UI Semilight" panose="020B0402040204020203" pitchFamily="34" charset="0"/>
            </a:endParaRPr>
          </a:p>
          <a:p>
            <a:pPr marL="519113" lvl="1" indent="-285748" algn="l" rtl="0">
              <a:lnSpc>
                <a:spcPct val="110000"/>
              </a:lnSpc>
              <a:spcBef>
                <a:spcPts val="1200"/>
              </a:spcBef>
              <a:spcAft>
                <a:spcPts val="0"/>
              </a:spcAft>
              <a:buClr>
                <a:schemeClr val="dk1"/>
              </a:buClr>
              <a:buSzPts val="1600"/>
              <a:buFont typeface="Roboto"/>
              <a:buAutoNum type="arabicPeriod"/>
            </a:pPr>
            <a:r>
              <a:rPr lang="en-US" sz="1800" b="1" dirty="0">
                <a:latin typeface="Segoe UI Semilight" panose="020B0402040204020203" pitchFamily="34" charset="0"/>
                <a:cs typeface="Segoe UI Semilight" panose="020B0402040204020203" pitchFamily="34" charset="0"/>
              </a:rPr>
              <a:t>City Council</a:t>
            </a:r>
            <a:endParaRPr sz="1800" dirty="0">
              <a:latin typeface="Segoe UI Semilight" panose="020B0402040204020203" pitchFamily="34" charset="0"/>
              <a:cs typeface="Segoe UI Semilight" panose="020B0402040204020203" pitchFamily="34" charset="0"/>
            </a:endParaRPr>
          </a:p>
          <a:p>
            <a:pPr marL="519113" lvl="1" indent="-285748" algn="l" rtl="0">
              <a:lnSpc>
                <a:spcPct val="110000"/>
              </a:lnSpc>
              <a:spcBef>
                <a:spcPts val="1200"/>
              </a:spcBef>
              <a:spcAft>
                <a:spcPts val="0"/>
              </a:spcAft>
              <a:buClr>
                <a:schemeClr val="dk1"/>
              </a:buClr>
              <a:buSzPts val="1600"/>
              <a:buFont typeface="Roboto"/>
              <a:buAutoNum type="arabicPeriod"/>
            </a:pPr>
            <a:r>
              <a:rPr lang="en-US" sz="1800" b="1" dirty="0">
                <a:latin typeface="Segoe UI Semilight" panose="020B0402040204020203" pitchFamily="34" charset="0"/>
                <a:cs typeface="Segoe UI Semilight" panose="020B0402040204020203" pitchFamily="34" charset="0"/>
              </a:rPr>
              <a:t>Mayor / DCLA</a:t>
            </a:r>
            <a:endParaRPr sz="1800" dirty="0">
              <a:latin typeface="Segoe UI Semilight" panose="020B0402040204020203" pitchFamily="34" charset="0"/>
              <a:cs typeface="Segoe UI Semilight" panose="020B0402040204020203" pitchFamily="34" charset="0"/>
            </a:endParaRPr>
          </a:p>
          <a:p>
            <a:pPr marL="519113" lvl="0" indent="-285748" algn="l" rtl="0">
              <a:lnSpc>
                <a:spcPct val="110000"/>
              </a:lnSpc>
              <a:spcBef>
                <a:spcPts val="1200"/>
              </a:spcBef>
              <a:spcAft>
                <a:spcPts val="0"/>
              </a:spcAft>
              <a:buClr>
                <a:schemeClr val="dk1"/>
              </a:buClr>
              <a:buSzPts val="1600"/>
              <a:buFont typeface="Arial"/>
              <a:buChar char="•"/>
            </a:pPr>
            <a:r>
              <a:rPr lang="en-US" sz="1800" dirty="0">
                <a:latin typeface="Segoe UI Semilight" panose="020B0402040204020203" pitchFamily="34" charset="0"/>
                <a:cs typeface="Segoe UI Semilight" panose="020B0402040204020203" pitchFamily="34" charset="0"/>
              </a:rPr>
              <a:t>Unlike DCLA programmatic funding (CDF) which is an </a:t>
            </a:r>
            <a:r>
              <a:rPr lang="en-US" sz="1800" i="1" dirty="0">
                <a:latin typeface="Segoe UI Semilight" panose="020B0402040204020203" pitchFamily="34" charset="0"/>
                <a:cs typeface="Segoe UI Semilight" panose="020B0402040204020203" pitchFamily="34" charset="0"/>
              </a:rPr>
              <a:t>application</a:t>
            </a:r>
            <a:r>
              <a:rPr lang="en-US" sz="1800" dirty="0">
                <a:latin typeface="Segoe UI Semilight" panose="020B0402040204020203" pitchFamily="34" charset="0"/>
                <a:cs typeface="Segoe UI Semilight" panose="020B0402040204020203" pitchFamily="34" charset="0"/>
              </a:rPr>
              <a:t> process, the Capital funding process is known as a </a:t>
            </a:r>
            <a:r>
              <a:rPr lang="en-US" sz="1800" i="1" dirty="0">
                <a:latin typeface="Segoe UI Semilight" panose="020B0402040204020203" pitchFamily="34" charset="0"/>
                <a:cs typeface="Segoe UI Semilight" panose="020B0402040204020203" pitchFamily="34" charset="0"/>
              </a:rPr>
              <a:t>request</a:t>
            </a:r>
            <a:endParaRPr sz="1800" dirty="0">
              <a:latin typeface="Segoe UI Semilight" panose="020B0402040204020203" pitchFamily="34" charset="0"/>
              <a:cs typeface="Segoe UI Semilight" panose="020B0402040204020203" pitchFamily="34" charset="0"/>
            </a:endParaRPr>
          </a:p>
          <a:p>
            <a:pPr marL="519113" lvl="0" indent="-285748" algn="l" rtl="0">
              <a:lnSpc>
                <a:spcPct val="110000"/>
              </a:lnSpc>
              <a:spcBef>
                <a:spcPts val="1200"/>
              </a:spcBef>
              <a:spcAft>
                <a:spcPts val="0"/>
              </a:spcAft>
              <a:buClr>
                <a:schemeClr val="dk1"/>
              </a:buClr>
              <a:buSzPts val="1600"/>
              <a:buFont typeface="Arial"/>
              <a:buChar char="•"/>
            </a:pPr>
            <a:r>
              <a:rPr lang="en-US" sz="1800" dirty="0">
                <a:latin typeface="Segoe UI Semilight" panose="020B0402040204020203" pitchFamily="34" charset="0"/>
                <a:cs typeface="Segoe UI Semilight" panose="020B0402040204020203" pitchFamily="34" charset="0"/>
              </a:rPr>
              <a:t>This means your request is reviewed and evaluated by DCLA and discussed with the elected officials from whom you request funds</a:t>
            </a:r>
            <a:endParaRPr sz="1800" dirty="0">
              <a:latin typeface="Segoe UI Semilight" panose="020B0402040204020203" pitchFamily="34" charset="0"/>
              <a:cs typeface="Segoe UI Semilight" panose="020B0402040204020203" pitchFamily="34" charset="0"/>
            </a:endParaRPr>
          </a:p>
          <a:p>
            <a:pPr marL="519113" lvl="0" indent="-285748" algn="l" rtl="0">
              <a:lnSpc>
                <a:spcPct val="110000"/>
              </a:lnSpc>
              <a:spcBef>
                <a:spcPts val="1200"/>
              </a:spcBef>
              <a:spcAft>
                <a:spcPts val="0"/>
              </a:spcAft>
              <a:buClr>
                <a:schemeClr val="dk1"/>
              </a:buClr>
              <a:buSzPts val="1600"/>
              <a:buFont typeface="Arial"/>
              <a:buChar char="•"/>
            </a:pPr>
            <a:r>
              <a:rPr lang="en-US" sz="1800" dirty="0">
                <a:latin typeface="Segoe UI Semilight" panose="020B0402040204020203" pitchFamily="34" charset="0"/>
                <a:cs typeface="Segoe UI Semilight" panose="020B0402040204020203" pitchFamily="34" charset="0"/>
              </a:rPr>
              <a:t>Allocations are not grants and funding is spent by the City on behalf of the organization</a:t>
            </a:r>
            <a:endParaRPr sz="1800" dirty="0">
              <a:latin typeface="Segoe UI Semilight" panose="020B0402040204020203" pitchFamily="34" charset="0"/>
              <a:cs typeface="Segoe UI Semilight" panose="020B0402040204020203" pitchFamily="34" charset="0"/>
            </a:endParaRPr>
          </a:p>
          <a:p>
            <a:pPr marL="519113" lvl="0" indent="-285748" algn="l" rtl="0">
              <a:lnSpc>
                <a:spcPct val="110000"/>
              </a:lnSpc>
              <a:spcBef>
                <a:spcPts val="1200"/>
              </a:spcBef>
              <a:spcAft>
                <a:spcPts val="0"/>
              </a:spcAft>
              <a:buClr>
                <a:schemeClr val="dk1"/>
              </a:buClr>
              <a:buSzPts val="1600"/>
              <a:buFont typeface="Arial"/>
              <a:buChar char="•"/>
            </a:pPr>
            <a:r>
              <a:rPr lang="en-US" sz="1800" dirty="0">
                <a:latin typeface="Segoe UI Semilight" panose="020B0402040204020203" pitchFamily="34" charset="0"/>
                <a:cs typeface="Segoe UI Semilight" panose="020B0402040204020203" pitchFamily="34" charset="0"/>
              </a:rPr>
              <a:t>All funds, regardless of source, are administered by DCLA and are subject to eligibility requirements and DCLA policies</a:t>
            </a:r>
            <a:endParaRPr sz="1800" dirty="0">
              <a:latin typeface="Segoe UI Semilight" panose="020B0402040204020203" pitchFamily="34" charset="0"/>
              <a:cs typeface="Segoe UI Semilight" panose="020B0402040204020203" pitchFamily="34" charset="0"/>
            </a:endParaRPr>
          </a:p>
        </p:txBody>
      </p:sp>
      <p:sp>
        <p:nvSpPr>
          <p:cNvPr id="188" name="Google Shape;188;p7"/>
          <p:cNvSpPr/>
          <p:nvPr/>
        </p:nvSpPr>
        <p:spPr>
          <a:xfrm>
            <a:off x="346869" y="5945778"/>
            <a:ext cx="11498262" cy="685800"/>
          </a:xfrm>
          <a:prstGeom prst="roundRect">
            <a:avLst>
              <a:gd name="adj" fmla="val 0"/>
            </a:avLst>
          </a:prstGeom>
          <a:solidFill>
            <a:srgbClr val="BFC2DB"/>
          </a:solidFill>
          <a:ln w="9525" cap="flat" cmpd="sng">
            <a:noFill/>
            <a:prstDash val="solid"/>
            <a:round/>
            <a:headEnd type="none" w="sm" len="sm"/>
            <a:tailEnd type="none" w="sm" len="sm"/>
          </a:ln>
          <a:effectLst/>
        </p:spPr>
        <p:txBody>
          <a:bodyPr spcFirstLastPara="1" wrap="square" lIns="91425" tIns="45700" rIns="91425" bIns="45700" anchor="ctr" anchorCtr="0">
            <a:normAutofit/>
          </a:bodyPr>
          <a:lstStyle/>
          <a:p>
            <a:pPr marL="0" marR="0" lvl="0" indent="0" algn="ctr" rtl="0">
              <a:lnSpc>
                <a:spcPct val="100000"/>
              </a:lnSpc>
              <a:spcBef>
                <a:spcPts val="0"/>
              </a:spcBef>
              <a:spcAft>
                <a:spcPts val="0"/>
              </a:spcAft>
              <a:buClr>
                <a:schemeClr val="dk1"/>
              </a:buClr>
              <a:buSzPts val="2400"/>
              <a:buFont typeface="Arial"/>
              <a:buNone/>
            </a:pPr>
            <a:r>
              <a:rPr lang="en-US" sz="2000" b="1" i="0" u="none" strike="noStrike" cap="none" dirty="0">
                <a:solidFill>
                  <a:schemeClr val="dk1"/>
                </a:solidFill>
                <a:latin typeface="Segoe UI Semilight" panose="020B0402040204020203" pitchFamily="34" charset="0"/>
                <a:ea typeface="Open Sans SemiBold" pitchFamily="2" charset="0"/>
                <a:cs typeface="Segoe UI Semilight" panose="020B0402040204020203" pitchFamily="34" charset="0"/>
                <a:sym typeface="Roboto"/>
              </a:rPr>
              <a:t>A single project is often funded by a combination of funding sources.</a:t>
            </a:r>
            <a:endParaRPr sz="2000" b="0" i="0" u="none" strike="noStrike" cap="none" dirty="0">
              <a:solidFill>
                <a:srgbClr val="000000"/>
              </a:solidFill>
              <a:latin typeface="Segoe UI Semilight" panose="020B0402040204020203" pitchFamily="34" charset="0"/>
              <a:ea typeface="Open Sans SemiBold" pitchFamily="2" charset="0"/>
              <a:cs typeface="Segoe UI Semilight" panose="020B0402040204020203" pitchFamily="34" charset="0"/>
              <a:sym typeface="Arial"/>
            </a:endParaRPr>
          </a:p>
        </p:txBody>
      </p:sp>
      <p:pic>
        <p:nvPicPr>
          <p:cNvPr id="3" name="Picture 2">
            <a:extLst>
              <a:ext uri="{FF2B5EF4-FFF2-40B4-BE49-F238E27FC236}">
                <a16:creationId xmlns:a16="http://schemas.microsoft.com/office/drawing/2014/main" id="{BE5E8520-D16B-0028-58F9-2514525319D0}"/>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49453" y="5943601"/>
            <a:ext cx="805665" cy="805665"/>
          </a:xfrm>
          <a:prstGeom prst="rect">
            <a:avLst/>
          </a:prstGeom>
        </p:spPr>
      </p:pic>
      <p:sp>
        <p:nvSpPr>
          <p:cNvPr id="5" name="Flowchart: Extract 4">
            <a:extLst>
              <a:ext uri="{FF2B5EF4-FFF2-40B4-BE49-F238E27FC236}">
                <a16:creationId xmlns:a16="http://schemas.microsoft.com/office/drawing/2014/main" id="{186DD449-FB89-9FA2-2B94-52296B9C631A}"/>
              </a:ext>
              <a:ext uri="{C183D7F6-B498-43B3-948B-1728B52AA6E4}">
                <adec:decorative xmlns:adec="http://schemas.microsoft.com/office/drawing/2017/decorative" val="1"/>
              </a:ext>
            </a:extLst>
          </p:cNvPr>
          <p:cNvSpPr/>
          <p:nvPr/>
        </p:nvSpPr>
        <p:spPr>
          <a:xfrm rot="5400000">
            <a:off x="-236219" y="281940"/>
            <a:ext cx="777240" cy="304802"/>
          </a:xfrm>
          <a:prstGeom prst="flowChartExtract">
            <a:avLst/>
          </a:prstGeom>
          <a:solidFill>
            <a:srgbClr val="D58BA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Google Shape;193;p8"/>
          <p:cNvSpPr txBox="1">
            <a:spLocks noGrp="1"/>
          </p:cNvSpPr>
          <p:nvPr>
            <p:ph type="title"/>
          </p:nvPr>
        </p:nvSpPr>
        <p:spPr>
          <a:xfrm>
            <a:off x="0" y="0"/>
            <a:ext cx="12192000" cy="777240"/>
          </a:xfrm>
          <a:prstGeom prst="rect">
            <a:avLst/>
          </a:prstGeom>
          <a:noFill/>
          <a:ln>
            <a:noFill/>
          </a:ln>
        </p:spPr>
        <p:txBody>
          <a:bodyPr spcFirstLastPara="1" wrap="square" lIns="91425" tIns="45700" rIns="91425" bIns="45700" anchor="ctr" anchorCtr="0">
            <a:noAutofit/>
          </a:bodyPr>
          <a:lstStyle/>
          <a:p>
            <a:pPr marL="228600" lvl="0" indent="0" algn="l" rtl="0">
              <a:lnSpc>
                <a:spcPct val="100000"/>
              </a:lnSpc>
              <a:spcBef>
                <a:spcPts val="0"/>
              </a:spcBef>
              <a:spcAft>
                <a:spcPts val="0"/>
              </a:spcAft>
              <a:buClr>
                <a:schemeClr val="dk1"/>
              </a:buClr>
              <a:buSzPts val="4400"/>
              <a:buFont typeface="Roboto"/>
              <a:buNone/>
            </a:pPr>
            <a:r>
              <a:rPr lang="en-US" dirty="0"/>
              <a:t>Fun Fact #</a:t>
            </a:r>
            <a:r>
              <a:rPr lang="en-US" dirty="0">
                <a:solidFill>
                  <a:schemeClr val="tx1"/>
                </a:solidFill>
              </a:rPr>
              <a:t>1</a:t>
            </a:r>
            <a:r>
              <a:rPr lang="en-US" dirty="0"/>
              <a:t>: Don’t Put All Eggs in One Basket</a:t>
            </a:r>
            <a:endParaRPr dirty="0"/>
          </a:p>
        </p:txBody>
      </p:sp>
      <p:sp>
        <p:nvSpPr>
          <p:cNvPr id="195" name="Google Shape;195;p8"/>
          <p:cNvSpPr>
            <a:spLocks noGrp="1"/>
          </p:cNvSpPr>
          <p:nvPr>
            <p:ph type="body" idx="2"/>
          </p:nvPr>
        </p:nvSpPr>
        <p:spPr>
          <a:xfrm>
            <a:off x="303274" y="5845223"/>
            <a:ext cx="11585450" cy="777240"/>
          </a:xfrm>
          <a:prstGeom prst="roundRect">
            <a:avLst>
              <a:gd name="adj" fmla="val 0"/>
            </a:avLst>
          </a:prstGeom>
          <a:solidFill>
            <a:schemeClr val="lt1"/>
          </a:solidFill>
          <a:ln w="9525" cap="flat" cmpd="sng">
            <a:noFill/>
            <a:prstDash val="solid"/>
            <a:round/>
            <a:headEnd type="none" w="sm" len="sm"/>
            <a:tailEnd type="none" w="sm" len="sm"/>
          </a:ln>
          <a:effectLst/>
        </p:spPr>
        <p:txBody>
          <a:bodyPr spcFirstLastPara="1" wrap="square" lIns="91425" tIns="45700" rIns="91425" bIns="45700" anchor="ctr" anchorCtr="0">
            <a:normAutofit/>
          </a:bodyPr>
          <a:lstStyle/>
          <a:p>
            <a:pPr marL="914400" lvl="0" algn="ctr" rtl="0">
              <a:lnSpc>
                <a:spcPct val="80000"/>
              </a:lnSpc>
              <a:spcBef>
                <a:spcPts val="0"/>
              </a:spcBef>
              <a:spcAft>
                <a:spcPts val="0"/>
              </a:spcAft>
              <a:buClr>
                <a:schemeClr val="dk1"/>
              </a:buClr>
              <a:buSzPts val="2170"/>
              <a:buNone/>
            </a:pPr>
            <a:r>
              <a:rPr lang="en-US" sz="2000" dirty="0">
                <a:latin typeface="Segoe UI Semilight" panose="020B0402040204020203" pitchFamily="34" charset="0"/>
                <a:cs typeface="Segoe UI Semilight" panose="020B0402040204020203" pitchFamily="34" charset="0"/>
              </a:rPr>
              <a:t>You should be discussing your project with DCLA as well as your Borough President, </a:t>
            </a:r>
          </a:p>
          <a:p>
            <a:pPr lvl="0" algn="ctr" rtl="0">
              <a:lnSpc>
                <a:spcPct val="80000"/>
              </a:lnSpc>
              <a:spcBef>
                <a:spcPts val="0"/>
              </a:spcBef>
              <a:spcAft>
                <a:spcPts val="0"/>
              </a:spcAft>
              <a:buClr>
                <a:schemeClr val="dk1"/>
              </a:buClr>
              <a:buSzPts val="2170"/>
              <a:buNone/>
            </a:pPr>
            <a:r>
              <a:rPr lang="en-US" sz="2000" dirty="0">
                <a:latin typeface="Segoe UI Semilight" panose="020B0402040204020203" pitchFamily="34" charset="0"/>
                <a:cs typeface="Segoe UI Semilight" panose="020B0402040204020203" pitchFamily="34" charset="0"/>
              </a:rPr>
              <a:t>and City Council Members.</a:t>
            </a:r>
            <a:endParaRPr sz="2000" dirty="0">
              <a:latin typeface="Segoe UI Semilight" panose="020B0402040204020203" pitchFamily="34" charset="0"/>
              <a:cs typeface="Segoe UI Semilight" panose="020B0402040204020203" pitchFamily="34" charset="0"/>
            </a:endParaRPr>
          </a:p>
        </p:txBody>
      </p:sp>
      <p:pic>
        <p:nvPicPr>
          <p:cNvPr id="3" name="Picture 2">
            <a:extLst>
              <a:ext uri="{FF2B5EF4-FFF2-40B4-BE49-F238E27FC236}">
                <a16:creationId xmlns:a16="http://schemas.microsoft.com/office/drawing/2014/main" id="{E142F2D5-8E5D-354A-4E98-4F949C0C6FBD}"/>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69501" y="5903144"/>
            <a:ext cx="661398" cy="661398"/>
          </a:xfrm>
          <a:prstGeom prst="rect">
            <a:avLst/>
          </a:prstGeom>
        </p:spPr>
      </p:pic>
      <p:pic>
        <p:nvPicPr>
          <p:cNvPr id="10" name="Picture 9" descr="A dog wearing a cone with easter eggs and bunny ears">
            <a:extLst>
              <a:ext uri="{FF2B5EF4-FFF2-40B4-BE49-F238E27FC236}">
                <a16:creationId xmlns:a16="http://schemas.microsoft.com/office/drawing/2014/main" id="{739BB6BB-BB83-A4DC-0D13-E5188F4F9007}"/>
              </a:ext>
            </a:extLst>
          </p:cNvPr>
          <p:cNvPicPr>
            <a:picLocks noChangeAspect="1"/>
          </p:cNvPicPr>
          <p:nvPr/>
        </p:nvPicPr>
        <p:blipFill>
          <a:blip r:embed="rId4"/>
          <a:stretch>
            <a:fillRect/>
          </a:stretch>
        </p:blipFill>
        <p:spPr>
          <a:xfrm>
            <a:off x="3482940" y="774842"/>
            <a:ext cx="5054886" cy="5054886"/>
          </a:xfrm>
          <a:prstGeom prst="rect">
            <a:avLst/>
          </a:prstGeom>
        </p:spPr>
      </p:pic>
      <p:sp>
        <p:nvSpPr>
          <p:cNvPr id="7" name="Flowchart: Extract 6">
            <a:extLst>
              <a:ext uri="{FF2B5EF4-FFF2-40B4-BE49-F238E27FC236}">
                <a16:creationId xmlns:a16="http://schemas.microsoft.com/office/drawing/2014/main" id="{4C474BA5-28E9-602F-2681-454DA1B2D4E0}"/>
              </a:ext>
              <a:ext uri="{C183D7F6-B498-43B3-948B-1728B52AA6E4}">
                <adec:decorative xmlns:adec="http://schemas.microsoft.com/office/drawing/2017/decorative" val="1"/>
              </a:ext>
            </a:extLst>
          </p:cNvPr>
          <p:cNvSpPr/>
          <p:nvPr/>
        </p:nvSpPr>
        <p:spPr>
          <a:xfrm rot="5400000">
            <a:off x="-236219" y="281940"/>
            <a:ext cx="777240" cy="304802"/>
          </a:xfrm>
          <a:prstGeom prst="flowChartExtract">
            <a:avLst/>
          </a:prstGeom>
          <a:solidFill>
            <a:srgbClr val="D58BA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86032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pic>
        <p:nvPicPr>
          <p:cNvPr id="4" name="Picture 3" descr="Bronx Children's Museum play area">
            <a:extLst>
              <a:ext uri="{FF2B5EF4-FFF2-40B4-BE49-F238E27FC236}">
                <a16:creationId xmlns:a16="http://schemas.microsoft.com/office/drawing/2014/main" id="{8FE4FCEF-11F0-492A-188A-7309C2B7897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062514" y="767296"/>
            <a:ext cx="9129486" cy="6089296"/>
          </a:xfrm>
          <a:prstGeom prst="rect">
            <a:avLst/>
          </a:prstGeom>
        </p:spPr>
      </p:pic>
      <p:sp>
        <p:nvSpPr>
          <p:cNvPr id="2" name="Google Shape;136;p2">
            <a:extLst>
              <a:ext uri="{FF2B5EF4-FFF2-40B4-BE49-F238E27FC236}">
                <a16:creationId xmlns:a16="http://schemas.microsoft.com/office/drawing/2014/main" id="{3E7A070F-85B7-FE4F-2A12-98A3EF5167BD}"/>
              </a:ext>
              <a:ext uri="{C183D7F6-B498-43B3-948B-1728B52AA6E4}">
                <adec:decorative xmlns:adec="http://schemas.microsoft.com/office/drawing/2017/decorative" val="1"/>
              </a:ext>
            </a:extLst>
          </p:cNvPr>
          <p:cNvSpPr/>
          <p:nvPr/>
        </p:nvSpPr>
        <p:spPr>
          <a:xfrm>
            <a:off x="10084400" y="6513206"/>
            <a:ext cx="1918915" cy="333554"/>
          </a:xfrm>
          <a:prstGeom prst="roundRect">
            <a:avLst>
              <a:gd name="adj" fmla="val 0"/>
            </a:avLst>
          </a:prstGeom>
          <a:noFill/>
          <a:ln w="9525" cap="flat" cmpd="sng">
            <a:noFill/>
            <a:prstDash val="solid"/>
            <a:round/>
            <a:headEnd type="none" w="sm" len="sm"/>
            <a:tailEnd type="none" w="sm" len="sm"/>
          </a:ln>
          <a:effectLst/>
        </p:spPr>
        <p:txBody>
          <a:bodyPr spcFirstLastPara="1" wrap="square" lIns="91425" tIns="45700" rIns="91425" bIns="45700" anchor="ctr" anchorCtr="0">
            <a:noAutofit/>
          </a:bodyPr>
          <a:lstStyle/>
          <a:p>
            <a:pPr lvl="1" algn="ctr">
              <a:lnSpc>
                <a:spcPct val="80000"/>
              </a:lnSpc>
              <a:buClr>
                <a:schemeClr val="dk1"/>
              </a:buClr>
              <a:buSzPts val="1200"/>
            </a:pPr>
            <a:r>
              <a:rPr lang="en-US" sz="1200" b="1" dirty="0">
                <a:solidFill>
                  <a:schemeClr val="bg1"/>
                </a:solidFill>
                <a:latin typeface="Segoe UI Semilight" panose="020B0402040204020203" pitchFamily="34" charset="0"/>
                <a:ea typeface="Roboto"/>
                <a:cs typeface="Segoe UI Semilight" panose="020B0402040204020203" pitchFamily="34" charset="0"/>
                <a:sym typeface="Roboto"/>
              </a:rPr>
              <a:t>Bronx Children’s Museum</a:t>
            </a:r>
          </a:p>
          <a:p>
            <a:pPr lvl="1" algn="ctr">
              <a:lnSpc>
                <a:spcPct val="80000"/>
              </a:lnSpc>
              <a:buClr>
                <a:schemeClr val="dk1"/>
              </a:buClr>
              <a:buSzPts val="1200"/>
            </a:pPr>
            <a:r>
              <a:rPr lang="en-US" sz="1200" b="1" i="0" u="none" strike="noStrike" cap="none" dirty="0">
                <a:solidFill>
                  <a:schemeClr val="bg1"/>
                </a:solidFill>
                <a:latin typeface="Segoe UI Semilight" panose="020B0402040204020203" pitchFamily="34" charset="0"/>
                <a:ea typeface="Roboto"/>
                <a:cs typeface="Segoe UI Semilight" panose="020B0402040204020203" pitchFamily="34" charset="0"/>
                <a:sym typeface="Roboto"/>
              </a:rPr>
              <a:t>(Photo Credit: DDC)</a:t>
            </a:r>
            <a:endParaRPr lang="en-US" sz="1200" b="1" i="0" u="none" strike="noStrike" cap="none" dirty="0">
              <a:solidFill>
                <a:schemeClr val="bg1"/>
              </a:solidFill>
              <a:latin typeface="Segoe UI Semilight" panose="020B0402040204020203" pitchFamily="34" charset="0"/>
              <a:ea typeface="Roboto"/>
              <a:cs typeface="Segoe UI Semilight" panose="020B0402040204020203" pitchFamily="34" charset="0"/>
            </a:endParaRPr>
          </a:p>
        </p:txBody>
      </p:sp>
      <p:sp>
        <p:nvSpPr>
          <p:cNvPr id="3" name="Title 1">
            <a:extLst>
              <a:ext uri="{FF2B5EF4-FFF2-40B4-BE49-F238E27FC236}">
                <a16:creationId xmlns:a16="http://schemas.microsoft.com/office/drawing/2014/main" id="{6012B6E1-46B1-6802-7ACF-17859FC66718}"/>
              </a:ext>
            </a:extLst>
          </p:cNvPr>
          <p:cNvSpPr>
            <a:spLocks noGrp="1"/>
          </p:cNvSpPr>
          <p:nvPr>
            <p:ph type="title"/>
          </p:nvPr>
        </p:nvSpPr>
        <p:spPr>
          <a:xfrm>
            <a:off x="143836" y="0"/>
            <a:ext cx="12192000" cy="777240"/>
          </a:xfrm>
        </p:spPr>
        <p:txBody>
          <a:bodyPr/>
          <a:lstStyle/>
          <a:p>
            <a:r>
              <a:rPr lang="en-US" dirty="0">
                <a:solidFill>
                  <a:srgbClr val="FAFAFA"/>
                </a:solidFill>
                <a:latin typeface="Segoe UI Semibold" panose="020B0702040204020203" pitchFamily="34" charset="0"/>
                <a:cs typeface="Segoe UI Semibold" panose="020B0702040204020203" pitchFamily="34" charset="0"/>
              </a:rPr>
              <a:t>Section 2</a:t>
            </a:r>
          </a:p>
        </p:txBody>
      </p:sp>
      <p:grpSp>
        <p:nvGrpSpPr>
          <p:cNvPr id="13" name="Group 12">
            <a:extLst>
              <a:ext uri="{FF2B5EF4-FFF2-40B4-BE49-F238E27FC236}">
                <a16:creationId xmlns:a16="http://schemas.microsoft.com/office/drawing/2014/main" id="{937F0CDD-60F0-0EA9-5EDE-025B4BA8428B}"/>
              </a:ext>
              <a:ext uri="{C183D7F6-B498-43B3-948B-1728B52AA6E4}">
                <adec:decorative xmlns:adec="http://schemas.microsoft.com/office/drawing/2017/decorative" val="1"/>
              </a:ext>
            </a:extLst>
          </p:cNvPr>
          <p:cNvGrpSpPr/>
          <p:nvPr/>
        </p:nvGrpSpPr>
        <p:grpSpPr>
          <a:xfrm>
            <a:off x="-13057" y="777240"/>
            <a:ext cx="318101" cy="5537330"/>
            <a:chOff x="-13057" y="777240"/>
            <a:chExt cx="318101" cy="5537330"/>
          </a:xfrm>
        </p:grpSpPr>
        <p:sp>
          <p:nvSpPr>
            <p:cNvPr id="6" name="Flowchart: Extract 5">
              <a:extLst>
                <a:ext uri="{FF2B5EF4-FFF2-40B4-BE49-F238E27FC236}">
                  <a16:creationId xmlns:a16="http://schemas.microsoft.com/office/drawing/2014/main" id="{B8046CA3-9726-7BAD-C063-B02A7F2F63B7}"/>
                </a:ext>
                <a:ext uri="{C183D7F6-B498-43B3-948B-1728B52AA6E4}">
                  <adec:decorative xmlns:adec="http://schemas.microsoft.com/office/drawing/2017/decorative" val="1"/>
                </a:ext>
              </a:extLst>
            </p:cNvPr>
            <p:cNvSpPr/>
            <p:nvPr/>
          </p:nvSpPr>
          <p:spPr>
            <a:xfrm rot="5400000">
              <a:off x="-236075" y="1013459"/>
              <a:ext cx="777240" cy="304802"/>
            </a:xfrm>
            <a:prstGeom prst="flowChartExtract">
              <a:avLst/>
            </a:prstGeom>
            <a:solidFill>
              <a:srgbClr val="D58BA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lowchart: Extract 6">
              <a:extLst>
                <a:ext uri="{FF2B5EF4-FFF2-40B4-BE49-F238E27FC236}">
                  <a16:creationId xmlns:a16="http://schemas.microsoft.com/office/drawing/2014/main" id="{64C9A591-27D5-7844-451A-6492492D6855}"/>
                </a:ext>
                <a:ext uri="{C183D7F6-B498-43B3-948B-1728B52AA6E4}">
                  <adec:decorative xmlns:adec="http://schemas.microsoft.com/office/drawing/2017/decorative" val="1"/>
                </a:ext>
              </a:extLst>
            </p:cNvPr>
            <p:cNvSpPr/>
            <p:nvPr/>
          </p:nvSpPr>
          <p:spPr>
            <a:xfrm rot="5400000">
              <a:off x="-247566" y="2887275"/>
              <a:ext cx="777240" cy="304802"/>
            </a:xfrm>
            <a:prstGeom prst="flowChartExtract">
              <a:avLst/>
            </a:prstGeom>
            <a:solidFill>
              <a:srgbClr val="39CD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lowchart: Extract 7">
              <a:extLst>
                <a:ext uri="{FF2B5EF4-FFF2-40B4-BE49-F238E27FC236}">
                  <a16:creationId xmlns:a16="http://schemas.microsoft.com/office/drawing/2014/main" id="{0DA3983D-1474-B02B-CC24-7101B52F4ADB}"/>
                </a:ext>
                <a:ext uri="{C183D7F6-B498-43B3-948B-1728B52AA6E4}">
                  <adec:decorative xmlns:adec="http://schemas.microsoft.com/office/drawing/2017/decorative" val="1"/>
                </a:ext>
              </a:extLst>
            </p:cNvPr>
            <p:cNvSpPr/>
            <p:nvPr/>
          </p:nvSpPr>
          <p:spPr>
            <a:xfrm rot="5400000">
              <a:off x="-249276" y="3869513"/>
              <a:ext cx="777240" cy="304802"/>
            </a:xfrm>
            <a:prstGeom prst="flowChartExtract">
              <a:avLst/>
            </a:prstGeom>
            <a:solidFill>
              <a:srgbClr val="D2DB6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lowchart: Extract 8">
              <a:extLst>
                <a:ext uri="{FF2B5EF4-FFF2-40B4-BE49-F238E27FC236}">
                  <a16:creationId xmlns:a16="http://schemas.microsoft.com/office/drawing/2014/main" id="{75E84059-6D05-C73B-67AF-99D9A076099C}"/>
                </a:ext>
                <a:ext uri="{C183D7F6-B498-43B3-948B-1728B52AA6E4}">
                  <adec:decorative xmlns:adec="http://schemas.microsoft.com/office/drawing/2017/decorative" val="1"/>
                </a:ext>
              </a:extLst>
            </p:cNvPr>
            <p:cNvSpPr/>
            <p:nvPr/>
          </p:nvSpPr>
          <p:spPr>
            <a:xfrm rot="5400000">
              <a:off x="-236219" y="4825365"/>
              <a:ext cx="777240" cy="304802"/>
            </a:xfrm>
            <a:prstGeom prst="flowChartExtract">
              <a:avLst/>
            </a:prstGeom>
            <a:solidFill>
              <a:srgbClr val="FFBA5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lowchart: Extract 10">
              <a:extLst>
                <a:ext uri="{FF2B5EF4-FFF2-40B4-BE49-F238E27FC236}">
                  <a16:creationId xmlns:a16="http://schemas.microsoft.com/office/drawing/2014/main" id="{2DF3BD3E-AA7A-A831-9261-3B71DEE59994}"/>
                </a:ext>
                <a:ext uri="{C183D7F6-B498-43B3-948B-1728B52AA6E4}">
                  <adec:decorative xmlns:adec="http://schemas.microsoft.com/office/drawing/2017/decorative" val="1"/>
                </a:ext>
              </a:extLst>
            </p:cNvPr>
            <p:cNvSpPr/>
            <p:nvPr/>
          </p:nvSpPr>
          <p:spPr>
            <a:xfrm rot="5400000">
              <a:off x="-235977" y="5773549"/>
              <a:ext cx="777240" cy="304802"/>
            </a:xfrm>
            <a:prstGeom prst="flowChartExtract">
              <a:avLst/>
            </a:prstGeom>
            <a:solidFill>
              <a:srgbClr val="D67BB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lowchart: Extract 11">
              <a:extLst>
                <a:ext uri="{FF2B5EF4-FFF2-40B4-BE49-F238E27FC236}">
                  <a16:creationId xmlns:a16="http://schemas.microsoft.com/office/drawing/2014/main" id="{C7767CA9-C679-B976-892B-DD3033CD989B}"/>
                </a:ext>
                <a:ext uri="{C183D7F6-B498-43B3-948B-1728B52AA6E4}">
                  <adec:decorative xmlns:adec="http://schemas.microsoft.com/office/drawing/2017/decorative" val="1"/>
                </a:ext>
              </a:extLst>
            </p:cNvPr>
            <p:cNvSpPr/>
            <p:nvPr/>
          </p:nvSpPr>
          <p:spPr>
            <a:xfrm rot="5400000">
              <a:off x="-236219" y="1997617"/>
              <a:ext cx="777240" cy="304802"/>
            </a:xfrm>
            <a:prstGeom prst="flowChartExtract">
              <a:avLst/>
            </a:prstGeom>
            <a:solidFill>
              <a:srgbClr val="C1B8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2" name="TextBox 41">
            <a:extLst>
              <a:ext uri="{FF2B5EF4-FFF2-40B4-BE49-F238E27FC236}">
                <a16:creationId xmlns:a16="http://schemas.microsoft.com/office/drawing/2014/main" id="{D6414A72-67F7-3F78-3C4A-FE1936C78C8F}"/>
              </a:ext>
            </a:extLst>
          </p:cNvPr>
          <p:cNvSpPr txBox="1"/>
          <p:nvPr/>
        </p:nvSpPr>
        <p:spPr>
          <a:xfrm>
            <a:off x="4035" y="1729258"/>
            <a:ext cx="5079999" cy="777240"/>
          </a:xfrm>
          <a:prstGeom prst="homePlate">
            <a:avLst>
              <a:gd name="adj" fmla="val 36590"/>
            </a:avLst>
          </a:prstGeom>
          <a:solidFill>
            <a:srgbClr val="C1B8D5"/>
          </a:solidFill>
        </p:spPr>
        <p:txBody>
          <a:bodyPr wrap="none" rtlCol="0" anchor="t" anchorCtr="0">
            <a:noAutofit/>
          </a:bodyPr>
          <a:lstStyle/>
          <a:p>
            <a:r>
              <a:rPr lang="en-US" sz="4400" i="1" dirty="0">
                <a:latin typeface="Segoe UI Semibold" panose="020B0702040204020203" pitchFamily="34" charset="0"/>
                <a:cs typeface="Segoe UI Semibold" panose="020B0702040204020203" pitchFamily="34" charset="0"/>
              </a:rPr>
              <a:t>Capital Eligibility</a:t>
            </a:r>
          </a:p>
        </p:txBody>
      </p:sp>
    </p:spTree>
    <p:extLst>
      <p:ext uri="{BB962C8B-B14F-4D97-AF65-F5344CB8AC3E}">
        <p14:creationId xmlns:p14="http://schemas.microsoft.com/office/powerpoint/2010/main" val="3820214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1_DCLA Capital Presentation">
  <a:themeElements>
    <a:clrScheme name="DCLA Custom">
      <a:dk1>
        <a:srgbClr val="000000"/>
      </a:dk1>
      <a:lt1>
        <a:srgbClr val="FFFFFF"/>
      </a:lt1>
      <a:dk2>
        <a:srgbClr val="CC0000"/>
      </a:dk2>
      <a:lt2>
        <a:srgbClr val="D3C7A9"/>
      </a:lt2>
      <a:accent1>
        <a:srgbClr val="80D8FF"/>
      </a:accent1>
      <a:accent2>
        <a:srgbClr val="8099FF"/>
      </a:accent2>
      <a:accent3>
        <a:srgbClr val="80FFE7"/>
      </a:accent3>
      <a:accent4>
        <a:srgbClr val="FFA780"/>
      </a:accent4>
      <a:accent5>
        <a:srgbClr val="FFFF8D"/>
      </a:accent5>
      <a:accent6>
        <a:srgbClr val="FB7D3F"/>
      </a:accent6>
      <a:hlink>
        <a:srgbClr val="2D89A0"/>
      </a:hlink>
      <a:folHlink>
        <a:srgbClr val="2D89A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CLA Capital Presentation">
  <a:themeElements>
    <a:clrScheme name="DCLA Custom">
      <a:dk1>
        <a:srgbClr val="000000"/>
      </a:dk1>
      <a:lt1>
        <a:srgbClr val="FFFFFF"/>
      </a:lt1>
      <a:dk2>
        <a:srgbClr val="CC0000"/>
      </a:dk2>
      <a:lt2>
        <a:srgbClr val="D3C7A9"/>
      </a:lt2>
      <a:accent1>
        <a:srgbClr val="80D8FF"/>
      </a:accent1>
      <a:accent2>
        <a:srgbClr val="8099FF"/>
      </a:accent2>
      <a:accent3>
        <a:srgbClr val="80FFE7"/>
      </a:accent3>
      <a:accent4>
        <a:srgbClr val="FFA780"/>
      </a:accent4>
      <a:accent5>
        <a:srgbClr val="FFFF8D"/>
      </a:accent5>
      <a:accent6>
        <a:srgbClr val="FB7D3F"/>
      </a:accent6>
      <a:hlink>
        <a:srgbClr val="2D89A0"/>
      </a:hlink>
      <a:folHlink>
        <a:srgbClr val="2D89A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EE8580"/>
        </a:solidFill>
        <a:ln>
          <a:noFill/>
        </a:ln>
      </a:spPr>
      <a:bodyPr wrap="square" rtlCol="0" anchor="ctr">
        <a:noAutofit/>
      </a:bodyPr>
      <a:lstStyle>
        <a:defPPr algn="l">
          <a:defRPr sz="1800" b="1" dirty="0" smtClean="0">
            <a:solidFill>
              <a:schemeClr val="bg1"/>
            </a:solidFill>
            <a:latin typeface="Segoe UI Semilight" panose="020B0402040204020203" pitchFamily="34" charset="0"/>
            <a:cs typeface="Segoe UI Semilight" panose="020B0402040204020203" pitchFamily="34" charset="0"/>
          </a:defRPr>
        </a:defPPr>
      </a:lstStyle>
      <a:style>
        <a:lnRef idx="2">
          <a:schemeClr val="accent1">
            <a:shade val="15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0</TotalTime>
  <Words>5484</Words>
  <Application>Microsoft Office PowerPoint</Application>
  <PresentationFormat>Widescreen</PresentationFormat>
  <Paragraphs>607</Paragraphs>
  <Slides>53</Slides>
  <Notes>43</Notes>
  <HiddenSlides>0</HiddenSlides>
  <MMClips>0</MMClips>
  <ScaleCrop>false</ScaleCrop>
  <HeadingPairs>
    <vt:vector size="6" baseType="variant">
      <vt:variant>
        <vt:lpstr>Fonts Used</vt:lpstr>
      </vt:variant>
      <vt:variant>
        <vt:i4>13</vt:i4>
      </vt:variant>
      <vt:variant>
        <vt:lpstr>Theme</vt:lpstr>
      </vt:variant>
      <vt:variant>
        <vt:i4>5</vt:i4>
      </vt:variant>
      <vt:variant>
        <vt:lpstr>Slide Titles</vt:lpstr>
      </vt:variant>
      <vt:variant>
        <vt:i4>53</vt:i4>
      </vt:variant>
    </vt:vector>
  </HeadingPairs>
  <TitlesOfParts>
    <vt:vector size="71" baseType="lpstr">
      <vt:lpstr>Roboto</vt:lpstr>
      <vt:lpstr>Calibri</vt:lpstr>
      <vt:lpstr>Arial</vt:lpstr>
      <vt:lpstr>Open sans</vt:lpstr>
      <vt:lpstr>Open Sans SemiBold</vt:lpstr>
      <vt:lpstr>Arimo</vt:lpstr>
      <vt:lpstr>Segoe UI Semibold</vt:lpstr>
      <vt:lpstr>Calibri Light</vt:lpstr>
      <vt:lpstr>Courier New</vt:lpstr>
      <vt:lpstr>Segoe UI Light</vt:lpstr>
      <vt:lpstr>Segoe UI Semilight</vt:lpstr>
      <vt:lpstr>Open sans</vt:lpstr>
      <vt:lpstr>Wingdings</vt:lpstr>
      <vt:lpstr>1_DCLA Capital Presentation</vt:lpstr>
      <vt:lpstr>DCLA Capital Presentation</vt:lpstr>
      <vt:lpstr>1_Custom Design</vt:lpstr>
      <vt:lpstr>Custom Design</vt:lpstr>
      <vt:lpstr>2_Custom Design</vt:lpstr>
      <vt:lpstr>This webinar deck can be downloaded from the DCLA website</vt:lpstr>
      <vt:lpstr>Welcome and Housekeeping</vt:lpstr>
      <vt:lpstr>Section Guide</vt:lpstr>
      <vt:lpstr>DCLA’s Goals for Cultural Capital Funding</vt:lpstr>
      <vt:lpstr>City Budget Cycle</vt:lpstr>
      <vt:lpstr>F Y 22 - F Y 24 Capital Funding</vt:lpstr>
      <vt:lpstr>Capital Funding Basics</vt:lpstr>
      <vt:lpstr>Fun Fact #1: Don’t Put All Eggs in One Basket</vt:lpstr>
      <vt:lpstr>Section 2</vt:lpstr>
      <vt:lpstr>Who is Eligible to Request Funds</vt:lpstr>
      <vt:lpstr>What Determines Capital Eligibility</vt:lpstr>
      <vt:lpstr>Fun Fact #2: City Funding is not a Blank Check</vt:lpstr>
      <vt:lpstr>Section 3</vt:lpstr>
      <vt:lpstr>Types of Capital Projects</vt:lpstr>
      <vt:lpstr>Project Requirements</vt:lpstr>
      <vt:lpstr>Project Financial Requirements</vt:lpstr>
      <vt:lpstr>Project Cost Estimating</vt:lpstr>
      <vt:lpstr>Ineligible Capital Costs Operational</vt:lpstr>
      <vt:lpstr>Fun Fact #3: City-funded Projects Take Time</vt:lpstr>
      <vt:lpstr>Construction/Renovation Timeline</vt:lpstr>
      <vt:lpstr>Project Requirements 1</vt:lpstr>
      <vt:lpstr>Project Requirements 2</vt:lpstr>
      <vt:lpstr>Project Requirements 3</vt:lpstr>
      <vt:lpstr>Project Requirements 4</vt:lpstr>
      <vt:lpstr>Project Requirements 5</vt:lpstr>
      <vt:lpstr>What to Plan for Post Construction</vt:lpstr>
      <vt:lpstr>Capital Pre-Scoping and Feasibility Planning</vt:lpstr>
      <vt:lpstr>Fun Fact #4: Going with the Flow is Smoother</vt:lpstr>
      <vt:lpstr>Equipment Systems and Vehicles</vt:lpstr>
      <vt:lpstr>Common Types of Systems</vt:lpstr>
      <vt:lpstr>Equipment List &amp; Cost Estimation</vt:lpstr>
      <vt:lpstr>Equipment List – Pre-review</vt:lpstr>
      <vt:lpstr>Equipment Timeline</vt:lpstr>
      <vt:lpstr>Section 4</vt:lpstr>
      <vt:lpstr>Submitting Your Request</vt:lpstr>
      <vt:lpstr>Preparation</vt:lpstr>
      <vt:lpstr>Download Documents</vt:lpstr>
      <vt:lpstr>Request Package</vt:lpstr>
      <vt:lpstr>Organization Section</vt:lpstr>
      <vt:lpstr>Project Sections</vt:lpstr>
      <vt:lpstr>Uploading Your Request</vt:lpstr>
      <vt:lpstr>CapGrants User Registration</vt:lpstr>
      <vt:lpstr>CapGrants Organization Registration</vt:lpstr>
      <vt:lpstr>CapGrants Project Creation 2</vt:lpstr>
      <vt:lpstr>Fun Fact #5: Don’t Scramble at the Last Minute</vt:lpstr>
      <vt:lpstr>Section 5</vt:lpstr>
      <vt:lpstr>Capital Request – Key Dates</vt:lpstr>
      <vt:lpstr>Useful Links 1</vt:lpstr>
      <vt:lpstr>Useful Links </vt:lpstr>
      <vt:lpstr>Fun Fact #6: Funding is Limited</vt:lpstr>
      <vt:lpstr>We’re Here to Help</vt:lpstr>
      <vt:lpstr>Fun Fact #6: You Made it Through The Webinar</vt:lpstr>
      <vt:lpstr>Q &amp; A  You can submit questions in the following ways:   Q + A feature on Zoom   (please do not use chat feature, this is not monitored)   Through emails to: capitalrequest@culture.nyc.gov  When you submit a question through any of the above options, please let us know your name and what organization you are with.  We will do our best to answer as many questions as possible. If we run out of time and find there are still many questions to answer, we will try to provide answers in a follow up email to those on the RSVP list. You can also email questions after the event to capitalrequest@culture.nyc.gov.</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2024-01-22T21:06:37Z</dcterms:created>
  <dcterms:modified xsi:type="dcterms:W3CDTF">2024-01-25T19:52:50Z</dcterms:modified>
</cp:coreProperties>
</file>